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74"/>
  </p:notesMasterIdLst>
  <p:handoutMasterIdLst>
    <p:handoutMasterId r:id="rId75"/>
  </p:handoutMasterIdLst>
  <p:sldIdLst>
    <p:sldId id="309" r:id="rId6"/>
    <p:sldId id="367" r:id="rId7"/>
    <p:sldId id="506" r:id="rId8"/>
    <p:sldId id="508" r:id="rId9"/>
    <p:sldId id="507" r:id="rId10"/>
    <p:sldId id="437" r:id="rId11"/>
    <p:sldId id="298" r:id="rId12"/>
    <p:sldId id="363" r:id="rId13"/>
    <p:sldId id="510" r:id="rId14"/>
    <p:sldId id="511" r:id="rId15"/>
    <p:sldId id="512" r:id="rId16"/>
    <p:sldId id="513" r:id="rId17"/>
    <p:sldId id="514" r:id="rId18"/>
    <p:sldId id="515" r:id="rId19"/>
    <p:sldId id="516" r:id="rId20"/>
    <p:sldId id="517" r:id="rId21"/>
    <p:sldId id="518" r:id="rId22"/>
    <p:sldId id="519" r:id="rId23"/>
    <p:sldId id="520" r:id="rId24"/>
    <p:sldId id="521" r:id="rId25"/>
    <p:sldId id="522" r:id="rId26"/>
    <p:sldId id="523" r:id="rId27"/>
    <p:sldId id="524" r:id="rId28"/>
    <p:sldId id="525" r:id="rId29"/>
    <p:sldId id="526" r:id="rId30"/>
    <p:sldId id="439" r:id="rId31"/>
    <p:sldId id="499" r:id="rId32"/>
    <p:sldId id="500" r:id="rId33"/>
    <p:sldId id="501" r:id="rId34"/>
    <p:sldId id="502" r:id="rId35"/>
    <p:sldId id="503" r:id="rId36"/>
    <p:sldId id="504" r:id="rId37"/>
    <p:sldId id="505" r:id="rId38"/>
    <p:sldId id="527" r:id="rId39"/>
    <p:sldId id="450" r:id="rId40"/>
    <p:sldId id="451" r:id="rId41"/>
    <p:sldId id="453" r:id="rId42"/>
    <p:sldId id="454" r:id="rId43"/>
    <p:sldId id="452" r:id="rId44"/>
    <p:sldId id="455" r:id="rId45"/>
    <p:sldId id="456" r:id="rId46"/>
    <p:sldId id="464" r:id="rId47"/>
    <p:sldId id="482" r:id="rId48"/>
    <p:sldId id="483" r:id="rId49"/>
    <p:sldId id="458" r:id="rId50"/>
    <p:sldId id="459" r:id="rId51"/>
    <p:sldId id="465" r:id="rId52"/>
    <p:sldId id="466" r:id="rId53"/>
    <p:sldId id="467" r:id="rId54"/>
    <p:sldId id="468" r:id="rId55"/>
    <p:sldId id="478" r:id="rId56"/>
    <p:sldId id="484" r:id="rId57"/>
    <p:sldId id="494" r:id="rId58"/>
    <p:sldId id="497" r:id="rId59"/>
    <p:sldId id="496" r:id="rId60"/>
    <p:sldId id="469" r:id="rId61"/>
    <p:sldId id="470" r:id="rId62"/>
    <p:sldId id="479" r:id="rId63"/>
    <p:sldId id="473" r:id="rId64"/>
    <p:sldId id="480" r:id="rId65"/>
    <p:sldId id="491" r:id="rId66"/>
    <p:sldId id="493" r:id="rId67"/>
    <p:sldId id="492" r:id="rId68"/>
    <p:sldId id="474" r:id="rId69"/>
    <p:sldId id="475" r:id="rId70"/>
    <p:sldId id="481" r:id="rId71"/>
    <p:sldId id="277" r:id="rId72"/>
    <p:sldId id="279" r:id="rId73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1">
          <p15:clr>
            <a:srgbClr val="A4A3A4"/>
          </p15:clr>
        </p15:guide>
        <p15:guide id="2" pos="221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ates, Megan R" initials="GMR" lastIdx="23" clrIdx="0"/>
  <p:cmAuthor id="1" name="Bidwell, Rita M" initials="BRM" lastIdx="8" clrIdx="1"/>
  <p:cmAuthor id="2" name="Hidalgo Mendez, Helen P" initials="HPH" lastIdx="11" clrIdx="2"/>
  <p:cmAuthor id="3" name="Watson, Ryan J" initials="WRJ" lastIdx="4" clrIdx="3"/>
  <p:cmAuthor id="4" name="Seyoum, Blien (NE)" initials="SB(" lastIdx="5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53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99" autoAdjust="0"/>
    <p:restoredTop sz="76301" autoAdjust="0"/>
  </p:normalViewPr>
  <p:slideViewPr>
    <p:cSldViewPr>
      <p:cViewPr varScale="1">
        <p:scale>
          <a:sx n="40" d="100"/>
          <a:sy n="40" d="100"/>
        </p:scale>
        <p:origin x="-120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52" y="-96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commentAuthors" Target="commentAuthor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notesMaster" Target="notesMasters/notesMaster1.xml"/><Relationship Id="rId79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r">
              <a:defRPr sz="1200"/>
            </a:lvl1pPr>
          </a:lstStyle>
          <a:p>
            <a:fld id="{C9C911A8-856A-4C0E-BC05-C517BA3C7DB7}" type="datetimeFigureOut">
              <a:rPr lang="en-US" smtClean="0"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r">
              <a:defRPr sz="1200"/>
            </a:lvl1pPr>
          </a:lstStyle>
          <a:p>
            <a:fld id="{E90E4DCF-D1B5-4AA7-9A71-ED4F79A926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96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r">
              <a:defRPr sz="1200"/>
            </a:lvl1pPr>
          </a:lstStyle>
          <a:p>
            <a:fld id="{E51BEDF4-4B7D-40C4-A297-D4D1736B7010}" type="datetimeFigureOut">
              <a:rPr lang="en-US" smtClean="0"/>
              <a:t>5/18/2018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6913"/>
            <a:ext cx="4654550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79" tIns="46640" rIns="93279" bIns="4664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79" tIns="46640" rIns="93279" bIns="4664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r">
              <a:defRPr sz="1200"/>
            </a:lvl1pPr>
          </a:lstStyle>
          <a:p>
            <a:fld id="{63B57028-6E49-4E69-ACE3-26F6DFE65A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47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411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23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072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136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73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40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34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1240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35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58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406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792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331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982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3BB19-9FB5-4DA3-9DE7-C6CF8E84FD5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3851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59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808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838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197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53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53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1308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Speaker Notes:</a:t>
            </a:r>
            <a:r>
              <a:rPr lang="en-US" baseline="0" dirty="0" smtClean="0"/>
              <a:t> One or more than one of these 3 rows could be present to support an In School Exclusion. There can be 1 or more of Row 6 Loan Data to support exclusion.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8852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0566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53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5803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9638" indent="-28832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3288" indent="-23065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4604" indent="-23065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75920" indent="-23065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37236" indent="-230657" defTabSz="46131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98551" indent="-230657" defTabSz="46131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59867" indent="-230657" defTabSz="46131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1182" indent="-230657" defTabSz="46131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256B1A2-2CC4-485A-AF57-57B471AABF25}" type="slidenum">
              <a:rPr lang="en-US" altLang="en-US">
                <a:solidFill>
                  <a:prstClr val="black"/>
                </a:solidFill>
                <a:latin typeface="Arial" charset="0"/>
                <a:ea typeface="ＭＳ Ｐゴシック" pitchFamily="34" charset="-128"/>
              </a:rPr>
              <a:pPr eaLnBrk="1" hangingPunct="1">
                <a:spcBef>
                  <a:spcPct val="0"/>
                </a:spcBef>
              </a:pPr>
              <a:t>68</a:t>
            </a:fld>
            <a:endParaRPr lang="en-US" altLang="en-US" dirty="0">
              <a:solidFill>
                <a:prstClr val="black"/>
              </a:solidFill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102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68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34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57028-6E49-4E69-ACE3-26F6DFE65A3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109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 userDrawn="1"/>
        </p:nvSpPr>
        <p:spPr bwMode="auto">
          <a:xfrm>
            <a:off x="0" y="0"/>
            <a:ext cx="9147175" cy="5486400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10190" y="2667000"/>
            <a:ext cx="8425545" cy="7048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0"/>
          </p:nvPr>
        </p:nvSpPr>
        <p:spPr>
          <a:xfrm>
            <a:off x="1650998" y="4790091"/>
            <a:ext cx="7021286" cy="59667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2200">
                <a:solidFill>
                  <a:srgbClr val="FFFFFF"/>
                </a:solidFill>
                <a:latin typeface="Arial"/>
                <a:cs typeface="Arial"/>
              </a:defRPr>
            </a:lvl1pPr>
            <a:lvl2pPr algn="r">
              <a:defRPr sz="3600">
                <a:latin typeface="Arial"/>
                <a:cs typeface="Arial"/>
              </a:defRPr>
            </a:lvl2pPr>
            <a:lvl3pPr algn="r">
              <a:defRPr sz="3600">
                <a:latin typeface="Arial"/>
                <a:cs typeface="Arial"/>
              </a:defRPr>
            </a:lvl3pPr>
            <a:lvl4pPr algn="r">
              <a:defRPr sz="3600">
                <a:latin typeface="Arial"/>
                <a:cs typeface="Arial"/>
              </a:defRPr>
            </a:lvl4pPr>
            <a:lvl5pPr algn="r">
              <a:defRPr sz="3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2004605"/>
            <a:ext cx="8229600" cy="738595"/>
          </a:xfrm>
          <a:prstGeom prst="rect">
            <a:avLst/>
          </a:prstGeom>
        </p:spPr>
        <p:txBody>
          <a:bodyPr vert="horz"/>
          <a:lstStyle>
            <a:lvl1pPr algn="l">
              <a:defRPr sz="480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0816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Rectangle 1"/>
          <p:cNvSpPr>
            <a:spLocks/>
          </p:cNvSpPr>
          <p:nvPr userDrawn="1"/>
        </p:nvSpPr>
        <p:spPr bwMode="auto">
          <a:xfrm>
            <a:off x="0" y="6535738"/>
            <a:ext cx="9167813" cy="322262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1313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10190" y="3481795"/>
            <a:ext cx="8425545" cy="7048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738595"/>
          </a:xfrm>
          <a:prstGeom prst="rect">
            <a:avLst/>
          </a:prstGeom>
        </p:spPr>
        <p:txBody>
          <a:bodyPr vert="horz"/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1"/>
          </p:nvPr>
        </p:nvSpPr>
        <p:spPr>
          <a:xfrm>
            <a:off x="410190" y="5727923"/>
            <a:ext cx="7021286" cy="59667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200">
                <a:solidFill>
                  <a:srgbClr val="595959"/>
                </a:solidFill>
                <a:latin typeface="Arial"/>
                <a:cs typeface="Arial"/>
              </a:defRPr>
            </a:lvl1pPr>
            <a:lvl2pPr algn="r">
              <a:defRPr sz="3600">
                <a:latin typeface="Arial"/>
                <a:cs typeface="Arial"/>
              </a:defRPr>
            </a:lvl2pPr>
            <a:lvl3pPr algn="r">
              <a:defRPr sz="3600">
                <a:latin typeface="Arial"/>
                <a:cs typeface="Arial"/>
              </a:defRPr>
            </a:lvl3pPr>
            <a:lvl4pPr algn="r">
              <a:defRPr sz="3600">
                <a:latin typeface="Arial"/>
                <a:cs typeface="Arial"/>
              </a:defRPr>
            </a:lvl4pPr>
            <a:lvl5pPr algn="r">
              <a:defRPr sz="3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3884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 userDrawn="1"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5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41300" y="1062038"/>
            <a:ext cx="8645525" cy="0"/>
          </a:xfrm>
          <a:prstGeom prst="line">
            <a:avLst/>
          </a:prstGeom>
          <a:ln w="50800" cmpd="sng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11888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/>
          <a:lstStyle>
            <a:lvl1pPr marL="230188" indent="-230188">
              <a:buSzPct val="80000"/>
              <a:defRPr sz="2400">
                <a:solidFill>
                  <a:srgbClr val="535353"/>
                </a:solidFill>
                <a:latin typeface="Arial"/>
                <a:cs typeface="Arial"/>
              </a:defRPr>
            </a:lvl1pPr>
            <a:lvl2pPr marL="404813" indent="-174625">
              <a:buSzPct val="75000"/>
              <a:buFont typeface="Arial"/>
              <a:buChar char="•"/>
              <a:defRPr sz="2000">
                <a:solidFill>
                  <a:srgbClr val="535353"/>
                </a:solidFill>
                <a:latin typeface="Arial"/>
                <a:cs typeface="Arial"/>
              </a:defRPr>
            </a:lvl2pPr>
            <a:lvl3pPr marL="623888" indent="-163513">
              <a:buSzPct val="80000"/>
              <a:defRPr sz="1600">
                <a:solidFill>
                  <a:srgbClr val="535353"/>
                </a:solidFill>
                <a:latin typeface="Arial"/>
                <a:cs typeface="Arial"/>
              </a:defRPr>
            </a:lvl3pPr>
            <a:lvl4pPr marL="854075" indent="-230188">
              <a:defRPr sz="1100">
                <a:solidFill>
                  <a:srgbClr val="535353"/>
                </a:solidFill>
                <a:latin typeface="Arial"/>
                <a:cs typeface="Arial"/>
              </a:defRPr>
            </a:lvl4pPr>
            <a:lvl5pPr>
              <a:defRPr sz="1200">
                <a:solidFill>
                  <a:srgbClr val="535353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5B48DEF5-E7B4-4798-A39D-340A684B5C2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299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/>
          </p:cNvSpPr>
          <p:nvPr userDrawn="1"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1300" y="1062038"/>
            <a:ext cx="8645525" cy="0"/>
          </a:xfrm>
          <a:prstGeom prst="line">
            <a:avLst/>
          </a:prstGeom>
          <a:ln w="50800" cmpd="sng">
            <a:solidFill>
              <a:srgbClr val="5959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11888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8F3500EC-476E-45C5-A539-687017406B9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7375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 userDrawn="1"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 smtClean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21413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A9E85DD6-C985-4F06-A6F7-13048C781CF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602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22CEBD3D-9995-4124-ACCB-FC57990754D4}" type="slidenum">
              <a:rPr lang="en-US" altLang="en-US">
                <a:cs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59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.ed.gov/nsldsmaterials/NSLDSGainfulEmploymentUserGuideOctober2015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ifap.ed.gov/GainfulEmploymentInfo/indexV2.html" TargetMode="Externa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ldsfap.ed.gov/" TargetMode="Externa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nslds@ed.go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.ed.gov/nsldsmaterials/NSLDSGainfulEmploymentUserGuideOctober2015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.ed.gov/nsldsmaterials/NSLDSGainfulEmploymentUserGuideOctober2015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229600" cy="73859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595959"/>
                </a:solidFill>
              </a:rPr>
              <a:t>Gainful Employment (GE): </a:t>
            </a:r>
            <a:r>
              <a:rPr lang="en-US" dirty="0">
                <a:solidFill>
                  <a:srgbClr val="595959"/>
                </a:solidFill>
              </a:rPr>
              <a:t>Submitting </a:t>
            </a:r>
            <a:r>
              <a:rPr lang="en-US" dirty="0" smtClean="0">
                <a:solidFill>
                  <a:srgbClr val="595959"/>
                </a:solidFill>
              </a:rPr>
              <a:t>Draft Completers </a:t>
            </a:r>
            <a:r>
              <a:rPr lang="en-US" dirty="0">
                <a:solidFill>
                  <a:srgbClr val="595959"/>
                </a:solidFill>
              </a:rPr>
              <a:t>List Corrections </a:t>
            </a:r>
            <a:r>
              <a:rPr lang="en-US" dirty="0" smtClean="0">
                <a:solidFill>
                  <a:srgbClr val="595959"/>
                </a:solidFill>
              </a:rPr>
              <a:t/>
            </a:r>
            <a:br>
              <a:rPr lang="en-US" dirty="0" smtClean="0">
                <a:solidFill>
                  <a:srgbClr val="595959"/>
                </a:solidFill>
              </a:rPr>
            </a:br>
            <a:r>
              <a:rPr lang="en-US" sz="2200" dirty="0" smtClean="0">
                <a:solidFill>
                  <a:srgbClr val="595959"/>
                </a:solidFill>
              </a:rPr>
              <a:t>Presenters: Erik Melis and Brent Madoo</a:t>
            </a:r>
            <a:r>
              <a:rPr lang="en-US" dirty="0">
                <a:solidFill>
                  <a:srgbClr val="595959"/>
                </a:solidFill>
              </a:rPr>
              <a:t/>
            </a:r>
            <a:br>
              <a:rPr lang="en-US" dirty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10190" y="5727923"/>
            <a:ext cx="8352810" cy="596677"/>
          </a:xfrm>
        </p:spPr>
        <p:txBody>
          <a:bodyPr/>
          <a:lstStyle/>
          <a:p>
            <a:pPr algn="ctr"/>
            <a:r>
              <a:rPr lang="en-US" dirty="0" smtClean="0"/>
              <a:t> May 9,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33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To request an ad-hoc report click on the </a:t>
            </a:r>
            <a:r>
              <a:rPr lang="en-US" dirty="0"/>
              <a:t>corresponding </a:t>
            </a:r>
            <a:r>
              <a:rPr lang="en-US" dirty="0" smtClean="0"/>
              <a:t> active bullet number to the left of the Report ID column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1028" name="Picture 4" descr="C:\Users\rita.bidwell\AppData\Local\Temp\1\SNAGHTMLb13524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20" y="3026019"/>
            <a:ext cx="8124825" cy="21717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20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906963"/>
          </a:xfrm>
        </p:spPr>
        <p:txBody>
          <a:bodyPr/>
          <a:lstStyle/>
          <a:p>
            <a:pPr lvl="1"/>
            <a:r>
              <a:rPr lang="en-US" sz="2200" i="1" dirty="0" smtClean="0"/>
              <a:t>Select File Format, Output Results, then Submit and Confirm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8" y="2057400"/>
            <a:ext cx="9002703" cy="34289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8414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File Format Parameter</a:t>
            </a:r>
          </a:p>
          <a:p>
            <a:pPr marL="0" indent="0">
              <a:buNone/>
            </a:pPr>
            <a:endParaRPr lang="en-US" sz="1000" dirty="0" smtClean="0"/>
          </a:p>
          <a:p>
            <a:pPr lvl="1"/>
            <a:r>
              <a:rPr lang="en-US" sz="2400" dirty="0" smtClean="0"/>
              <a:t>School </a:t>
            </a:r>
            <a:r>
              <a:rPr lang="en-US" sz="2400" dirty="0"/>
              <a:t>users who select the </a:t>
            </a:r>
            <a:r>
              <a:rPr lang="en-US" sz="2400" b="1" dirty="0"/>
              <a:t>Single File </a:t>
            </a:r>
            <a:r>
              <a:rPr lang="en-US" sz="2400" dirty="0"/>
              <a:t>option</a:t>
            </a:r>
            <a:r>
              <a:rPr lang="en-US" sz="2400" b="1" dirty="0"/>
              <a:t> </a:t>
            </a:r>
            <a:r>
              <a:rPr lang="en-US" sz="2400" dirty="0"/>
              <a:t>will receive the Completers List for all GE programs for the institution during the current Calculation Year in a single </a:t>
            </a:r>
            <a:r>
              <a:rPr lang="en-US" sz="2400" dirty="0" smtClean="0"/>
              <a:t>file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400" dirty="0"/>
              <a:t>School users who select the </a:t>
            </a:r>
            <a:r>
              <a:rPr lang="en-US" sz="2400" b="1" dirty="0"/>
              <a:t>Multiple Files </a:t>
            </a:r>
            <a:r>
              <a:rPr lang="en-US" sz="2400" dirty="0"/>
              <a:t>option will receive backup data for each GE program for the institution during the current Calculation Year in separate files. 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7038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915400" cy="4830763"/>
          </a:xfrm>
        </p:spPr>
        <p:txBody>
          <a:bodyPr/>
          <a:lstStyle/>
          <a:p>
            <a:r>
              <a:rPr lang="en-US" sz="2800" dirty="0" smtClean="0"/>
              <a:t>Output Results Parameter</a:t>
            </a:r>
          </a:p>
          <a:p>
            <a:endParaRPr lang="en-US" sz="800" dirty="0" smtClean="0"/>
          </a:p>
          <a:p>
            <a:pPr lvl="1"/>
            <a:r>
              <a:rPr lang="en-US" sz="2400" dirty="0" smtClean="0"/>
              <a:t>When selecting </a:t>
            </a:r>
            <a:r>
              <a:rPr lang="en-US" sz="2400" b="1" dirty="0" smtClean="0"/>
              <a:t>Backup Details</a:t>
            </a:r>
            <a:r>
              <a:rPr lang="en-US" sz="2400" dirty="0" smtClean="0"/>
              <a:t>, </a:t>
            </a:r>
            <a:r>
              <a:rPr lang="en-US" sz="2400" dirty="0"/>
              <a:t>the output will include the following records: </a:t>
            </a:r>
            <a:r>
              <a:rPr lang="en-US" sz="2400" dirty="0" smtClean="0"/>
              <a:t> </a:t>
            </a:r>
            <a:endParaRPr lang="en-US" sz="2400" dirty="0"/>
          </a:p>
          <a:p>
            <a:pPr lvl="2"/>
            <a:r>
              <a:rPr lang="en-US" sz="2000" dirty="0"/>
              <a:t>Header Record (Record type – 00)</a:t>
            </a:r>
          </a:p>
          <a:p>
            <a:pPr lvl="3"/>
            <a:r>
              <a:rPr lang="en-US" sz="1800" dirty="0"/>
              <a:t>Program Header Record (Record type – 05)</a:t>
            </a:r>
          </a:p>
          <a:p>
            <a:pPr lvl="3"/>
            <a:r>
              <a:rPr lang="en-US" sz="1800" dirty="0"/>
              <a:t>Program Student Record (Record type – 10)</a:t>
            </a:r>
          </a:p>
          <a:p>
            <a:pPr lvl="3"/>
            <a:r>
              <a:rPr lang="en-US" sz="1800" dirty="0"/>
              <a:t>Program GE Record (Record type – 15)</a:t>
            </a:r>
          </a:p>
          <a:p>
            <a:pPr lvl="3"/>
            <a:r>
              <a:rPr lang="en-US" sz="1800" dirty="0"/>
              <a:t>Program Student Enrollment in Earnings Year Record (Record type – 40)</a:t>
            </a:r>
          </a:p>
          <a:p>
            <a:pPr lvl="3"/>
            <a:r>
              <a:rPr lang="en-US" sz="1800" dirty="0"/>
              <a:t>Program Student Deferment in Earnings Year Record (Record type – 45)</a:t>
            </a:r>
          </a:p>
          <a:p>
            <a:pPr lvl="3"/>
            <a:r>
              <a:rPr lang="en-US" sz="1800" dirty="0"/>
              <a:t>Program Student in GE Attendance Earnings Year Record (Record type – 50)</a:t>
            </a:r>
          </a:p>
          <a:p>
            <a:pPr lvl="3"/>
            <a:r>
              <a:rPr lang="en-US" sz="1800" dirty="0"/>
              <a:t>Program Loan Holders Record (Record type – 55)</a:t>
            </a:r>
          </a:p>
          <a:p>
            <a:pPr lvl="2"/>
            <a:r>
              <a:rPr lang="en-US" sz="2000" dirty="0"/>
              <a:t>Trailer Record (Record type – 99)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225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Output Results </a:t>
            </a:r>
            <a:r>
              <a:rPr lang="en-US" sz="2800" dirty="0" smtClean="0"/>
              <a:t>Parameter (continued)</a:t>
            </a:r>
            <a:endParaRPr lang="en-US" sz="2800" dirty="0"/>
          </a:p>
          <a:p>
            <a:endParaRPr lang="en-US" sz="800" dirty="0" smtClean="0"/>
          </a:p>
          <a:p>
            <a:pPr lvl="1"/>
            <a:r>
              <a:rPr lang="en-US" sz="2400" dirty="0" smtClean="0"/>
              <a:t>When </a:t>
            </a:r>
            <a:r>
              <a:rPr lang="en-US" sz="2400" dirty="0"/>
              <a:t>selecting </a:t>
            </a:r>
            <a:r>
              <a:rPr lang="en-US" sz="2400" b="1" dirty="0" smtClean="0"/>
              <a:t>Summary Level/Condensed</a:t>
            </a:r>
            <a:r>
              <a:rPr lang="en-US" sz="2400" dirty="0"/>
              <a:t>, the output will include the following records: </a:t>
            </a:r>
          </a:p>
          <a:p>
            <a:pPr lvl="2"/>
            <a:r>
              <a:rPr lang="en-US" sz="2000" dirty="0"/>
              <a:t>Header Record (Record type – 00)</a:t>
            </a:r>
          </a:p>
          <a:p>
            <a:pPr lvl="3"/>
            <a:r>
              <a:rPr lang="en-US" sz="1800" dirty="0"/>
              <a:t>Program Header Record (Record type – 05)</a:t>
            </a:r>
          </a:p>
          <a:p>
            <a:pPr lvl="3"/>
            <a:r>
              <a:rPr lang="en-US" sz="1800" dirty="0"/>
              <a:t>Program Student Record (Record type – 10)</a:t>
            </a:r>
          </a:p>
          <a:p>
            <a:pPr lvl="3"/>
            <a:r>
              <a:rPr lang="en-US" sz="1800" dirty="0"/>
              <a:t>Program GE Record (Record type – 15)</a:t>
            </a:r>
          </a:p>
          <a:p>
            <a:pPr lvl="2"/>
            <a:r>
              <a:rPr lang="en-US" sz="2000" dirty="0"/>
              <a:t>Trailer Record (Record type – 99)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30763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GE Completers List Report </a:t>
            </a:r>
            <a:r>
              <a:rPr lang="en-US" dirty="0"/>
              <a:t>will produce the GE completers reported to NSLDS that relate to the portion (draft or final) of the GE Calculation Cycle that is occurring at the time of the request</a:t>
            </a:r>
            <a:r>
              <a:rPr lang="en-US" dirty="0" smtClean="0"/>
              <a:t>.</a:t>
            </a:r>
          </a:p>
          <a:p>
            <a:endParaRPr lang="en-US" sz="1000" dirty="0" smtClean="0"/>
          </a:p>
          <a:p>
            <a:r>
              <a:rPr lang="en-US" dirty="0"/>
              <a:t>GE Completers List </a:t>
            </a:r>
          </a:p>
          <a:p>
            <a:pPr lvl="1"/>
            <a:r>
              <a:rPr lang="en-US" dirty="0"/>
              <a:t>Sent to the TG mailbox associated with the user that made the report request</a:t>
            </a:r>
          </a:p>
          <a:p>
            <a:pPr lvl="1"/>
            <a:r>
              <a:rPr lang="en-US" dirty="0"/>
              <a:t>Delivered with message class:  </a:t>
            </a:r>
          </a:p>
          <a:p>
            <a:pPr lvl="2"/>
            <a:r>
              <a:rPr lang="en-US" sz="1800" dirty="0"/>
              <a:t>Summary Level/Condensed :  GECOMSOP</a:t>
            </a:r>
          </a:p>
          <a:p>
            <a:pPr lvl="2"/>
            <a:r>
              <a:rPr lang="en-US" sz="1800" dirty="0"/>
              <a:t>Backup Detail :  </a:t>
            </a:r>
            <a:r>
              <a:rPr lang="en-US" sz="1800" dirty="0" smtClean="0"/>
              <a:t>GECOMPOP</a:t>
            </a:r>
          </a:p>
          <a:p>
            <a:pPr lvl="2"/>
            <a:endParaRPr lang="en-US" sz="1000" dirty="0"/>
          </a:p>
          <a:p>
            <a:r>
              <a:rPr lang="en-US" dirty="0"/>
              <a:t>File Layout for the GE Completers List Report is located in the </a:t>
            </a:r>
            <a:r>
              <a:rPr lang="en-US" dirty="0">
                <a:solidFill>
                  <a:srgbClr val="FF0000"/>
                </a:solidFill>
                <a:hlinkClick r:id="rId3"/>
              </a:rPr>
              <a:t>Gainful Employment User Guide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Appendix B.3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66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4294967295"/>
          </p:nvPr>
        </p:nvSpPr>
        <p:spPr>
          <a:xfrm>
            <a:off x="381000" y="2895600"/>
            <a:ext cx="8426450" cy="704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81000" y="2819400"/>
            <a:ext cx="8229600" cy="738188"/>
          </a:xfrm>
          <a:prstGeom prst="rect">
            <a:avLst/>
          </a:prstGeom>
        </p:spPr>
        <p:txBody>
          <a:bodyPr/>
          <a:lstStyle/>
          <a:p>
            <a:r>
              <a:rPr lang="en-US" sz="4000" dirty="0">
                <a:solidFill>
                  <a:srgbClr val="595959"/>
                </a:solidFill>
                <a:latin typeface="Arial"/>
                <a:cs typeface="Arial"/>
              </a:rPr>
              <a:t>GE Completers List File Organization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0" y="5727700"/>
            <a:ext cx="7021513" cy="5969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multiple record types</a:t>
            </a:r>
          </a:p>
          <a:p>
            <a:pPr lvl="1"/>
            <a:r>
              <a:rPr lang="en-US" dirty="0" smtClean="0"/>
              <a:t>1 File Header</a:t>
            </a:r>
          </a:p>
          <a:p>
            <a:pPr lvl="1"/>
            <a:r>
              <a:rPr lang="en-US" dirty="0" smtClean="0"/>
              <a:t>7 Detail Record Types</a:t>
            </a:r>
          </a:p>
          <a:p>
            <a:pPr lvl="1"/>
            <a:r>
              <a:rPr lang="en-US" dirty="0" smtClean="0"/>
              <a:t>1 File Trailer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All files will have Header and Trailer</a:t>
            </a:r>
          </a:p>
          <a:p>
            <a:endParaRPr lang="en-US" sz="800" dirty="0" smtClean="0"/>
          </a:p>
          <a:p>
            <a:r>
              <a:rPr lang="en-US" dirty="0" smtClean="0"/>
              <a:t>Most files will have all 7 detail record types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67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Completers List File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915400" cy="45259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Header Record </a:t>
            </a:r>
            <a:r>
              <a:rPr lang="en-US" dirty="0"/>
              <a:t>(Record type – 00</a:t>
            </a:r>
            <a:r>
              <a:rPr lang="en-US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Header Record </a:t>
            </a:r>
            <a:r>
              <a:rPr lang="en-US" sz="1900" dirty="0"/>
              <a:t>(Record type – 05</a:t>
            </a:r>
            <a:r>
              <a:rPr lang="en-US" sz="1900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Student Record </a:t>
            </a:r>
            <a:r>
              <a:rPr lang="en-US" sz="1900" dirty="0"/>
              <a:t>(Record type – 10</a:t>
            </a:r>
            <a:r>
              <a:rPr lang="en-US" sz="1900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GE Record </a:t>
            </a:r>
            <a:r>
              <a:rPr lang="en-US" sz="1900" dirty="0"/>
              <a:t>(Record type – 15</a:t>
            </a:r>
            <a:r>
              <a:rPr lang="en-US" sz="1900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Student Enrollment in Earnings Year Record </a:t>
            </a:r>
            <a:r>
              <a:rPr lang="en-US" sz="1900" dirty="0"/>
              <a:t>(Record type – 40</a:t>
            </a:r>
            <a:r>
              <a:rPr lang="en-US" sz="1900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Student Deferment in Earnings Year Record </a:t>
            </a:r>
            <a:r>
              <a:rPr lang="en-US" sz="1900" dirty="0"/>
              <a:t>(Record type – 45</a:t>
            </a:r>
            <a:r>
              <a:rPr lang="en-US" sz="1900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Student in GE Attendance Earnings Year Record </a:t>
            </a:r>
            <a:r>
              <a:rPr lang="en-US" sz="1900" dirty="0"/>
              <a:t>(Record type – 50</a:t>
            </a:r>
            <a:r>
              <a:rPr lang="en-US" sz="1900" dirty="0" smtClean="0"/>
              <a:t>)</a:t>
            </a:r>
          </a:p>
          <a:p>
            <a:pPr lvl="1">
              <a:spcAft>
                <a:spcPts val="456"/>
              </a:spcAft>
            </a:pPr>
            <a:r>
              <a:rPr lang="en-US" sz="1900" dirty="0" smtClean="0"/>
              <a:t>Program Loan Holders Record (Record type – 55)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Trailer Record </a:t>
            </a:r>
            <a:r>
              <a:rPr lang="en-US" dirty="0"/>
              <a:t>(Record type – 99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897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Completers List File Layout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229600" cy="26130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6200" y="5410200"/>
            <a:ext cx="8915400" cy="647700"/>
          </a:xfrm>
          <a:prstGeom prst="rect">
            <a:avLst/>
          </a:prstGeom>
        </p:spPr>
        <p:txBody>
          <a:bodyPr/>
          <a:lstStyle>
            <a:lvl1pPr marL="230188" indent="-230188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400" kern="1200">
                <a:solidFill>
                  <a:srgbClr val="535353"/>
                </a:solidFill>
                <a:latin typeface="Arial"/>
                <a:ea typeface="+mn-ea"/>
                <a:cs typeface="Arial"/>
              </a:defRPr>
            </a:lvl1pPr>
            <a:lvl2pPr marL="404813" indent="-174625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Arial"/>
              <a:buChar char="•"/>
              <a:defRPr sz="2000" kern="1200">
                <a:solidFill>
                  <a:srgbClr val="535353"/>
                </a:solidFill>
                <a:latin typeface="Arial"/>
                <a:ea typeface="+mn-ea"/>
                <a:cs typeface="Arial"/>
              </a:defRPr>
            </a:lvl2pPr>
            <a:lvl3pPr marL="623888" indent="-16351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1600" kern="1200">
                <a:solidFill>
                  <a:srgbClr val="535353"/>
                </a:solidFill>
                <a:latin typeface="Arial"/>
                <a:ea typeface="+mn-ea"/>
                <a:cs typeface="Arial"/>
              </a:defRPr>
            </a:lvl3pPr>
            <a:lvl4pPr marL="854075" indent="-230188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100" kern="1200">
                <a:solidFill>
                  <a:srgbClr val="53535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53535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1800" dirty="0" smtClean="0"/>
              <a:t>Note: Above is an excerpt from the NSLDS GE Completers List </a:t>
            </a:r>
            <a:r>
              <a:rPr lang="en-US" sz="1800" dirty="0"/>
              <a:t>File Record Layout in fixed-width </a:t>
            </a:r>
            <a:r>
              <a:rPr lang="en-US" sz="1800" dirty="0" smtClean="0"/>
              <a:t>format.  </a:t>
            </a:r>
          </a:p>
        </p:txBody>
      </p:sp>
    </p:spTree>
    <p:extLst>
      <p:ext uri="{BB962C8B-B14F-4D97-AF65-F5344CB8AC3E}">
        <p14:creationId xmlns:p14="http://schemas.microsoft.com/office/powerpoint/2010/main" val="38072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Overview</a:t>
            </a:r>
          </a:p>
          <a:p>
            <a:r>
              <a:rPr lang="en-US" dirty="0" smtClean="0"/>
              <a:t>Obtaining the Draft GE Completers List report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GE </a:t>
            </a:r>
            <a:r>
              <a:rPr lang="en-US" dirty="0">
                <a:solidFill>
                  <a:srgbClr val="595959"/>
                </a:solidFill>
              </a:rPr>
              <a:t>Completers List File Organization</a:t>
            </a:r>
            <a:endParaRPr lang="en-US" dirty="0" smtClean="0">
              <a:solidFill>
                <a:srgbClr val="595959"/>
              </a:solidFill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Submitting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Completers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List Correction Requests</a:t>
            </a:r>
            <a:endParaRPr lang="en-US" dirty="0" smtClean="0"/>
          </a:p>
          <a:p>
            <a:r>
              <a:rPr lang="en-US" dirty="0" smtClean="0"/>
              <a:t>GE Completers List Web Pages on NSLDSFAP</a:t>
            </a:r>
          </a:p>
          <a:p>
            <a:pPr lvl="1"/>
            <a:r>
              <a:rPr lang="en-US" dirty="0" smtClean="0"/>
              <a:t>Gainful Employment Completers List Page</a:t>
            </a:r>
          </a:p>
          <a:p>
            <a:pPr lvl="1"/>
            <a:r>
              <a:rPr lang="en-US" dirty="0"/>
              <a:t>Gainful Employment </a:t>
            </a:r>
            <a:r>
              <a:rPr lang="en-US" dirty="0" smtClean="0"/>
              <a:t>Completer Update Page</a:t>
            </a:r>
          </a:p>
          <a:p>
            <a:pPr lvl="1"/>
            <a:r>
              <a:rPr lang="en-US" dirty="0"/>
              <a:t>Gainful Employment </a:t>
            </a:r>
            <a:r>
              <a:rPr lang="en-US" dirty="0" smtClean="0"/>
              <a:t>Completer Add Page</a:t>
            </a:r>
          </a:p>
          <a:p>
            <a:pPr lvl="1"/>
            <a:r>
              <a:rPr lang="en-US" dirty="0"/>
              <a:t>Submit Draft Gainful Employment Completers </a:t>
            </a:r>
            <a:r>
              <a:rPr lang="en-US" dirty="0" smtClean="0"/>
              <a:t>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30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Completers List File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143000"/>
            <a:ext cx="6429375" cy="515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2590800"/>
            <a:ext cx="3048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Beneath the File </a:t>
            </a:r>
            <a:r>
              <a:rPr lang="en-US" sz="2000" dirty="0" smtClean="0"/>
              <a:t>Header Record(00), </a:t>
            </a:r>
            <a:r>
              <a:rPr lang="en-US" sz="2000" dirty="0"/>
              <a:t>the Completers List is organized by Program with the associated records beneath the Program </a:t>
            </a:r>
            <a:r>
              <a:rPr lang="en-US" sz="2000" dirty="0" smtClean="0"/>
              <a:t>Header Record (05).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File </a:t>
            </a:r>
            <a:r>
              <a:rPr lang="en-US" dirty="0" smtClean="0">
                <a:solidFill>
                  <a:srgbClr val="595959"/>
                </a:solidFill>
              </a:rPr>
              <a:t>Contents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077200" cy="41148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9999         000000000 00NORTH SOUTH UNIVERSITY              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2015010903012000072828105     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Animal Health.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201501090301200000001911000011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Y555110105LESLIE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20150109030123300500031150001120095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0678992008    200903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201501090301200005000114000011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UNIVERSITY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201501090301200000001914500011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0678990020090901SFAE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201501090301210005000115000011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010902COUNTY UNIVERSIT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20150109030120000001011552800022BIRMINGHAM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2015010101012000000000105     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AGRICULTURAL BUSINESS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201501010101200000000011012345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2999001234JAMES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201501010101200000000011512345A123Z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0678992012201320080515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201501010101200000000014012345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064899  UNIVERISTY O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201501010101200000000014512345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0678990020120815D0BEP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201501010101200000000015012345           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099867STATE UNIVERSITY 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20150101010120000000001552800022BIRMINGHAM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TRUST NATIONAL BANK</a:t>
            </a:r>
          </a:p>
          <a:p>
            <a:pPr marL="0" indent="0">
              <a:buNone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067899      999999   000000000 99NORTH SOUTH UNIVERSITY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375674" y="1447800"/>
            <a:ext cx="251460" cy="411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0480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Record</a:t>
            </a:r>
          </a:p>
          <a:p>
            <a:r>
              <a:rPr lang="en-US" dirty="0" smtClean="0">
                <a:latin typeface="+mn-lt"/>
              </a:rPr>
              <a:t>Type</a:t>
            </a:r>
          </a:p>
          <a:p>
            <a:r>
              <a:rPr lang="en-US" dirty="0" smtClean="0">
                <a:latin typeface="+mn-lt"/>
              </a:rPr>
              <a:t>Indicator</a:t>
            </a:r>
            <a:endParaRPr lang="en-US" dirty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85800" y="1600200"/>
            <a:ext cx="3581400" cy="1828800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5800" y="3429000"/>
            <a:ext cx="3581400" cy="1981200"/>
          </a:xfrm>
          <a:prstGeom prst="straightConnector1">
            <a:avLst/>
          </a:prstGeom>
          <a:ln w="47625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95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 Completers List Viewer Tool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17637"/>
            <a:ext cx="8229600" cy="4525963"/>
          </a:xfrm>
        </p:spPr>
        <p:txBody>
          <a:bodyPr/>
          <a:lstStyle/>
          <a:p>
            <a:r>
              <a:rPr lang="en-US" dirty="0" smtClean="0"/>
              <a:t>The GE Completers List View tool provides a simplified way for institutions to view their backup detail report</a:t>
            </a:r>
          </a:p>
          <a:p>
            <a:endParaRPr lang="en-US" sz="800" dirty="0" smtClean="0"/>
          </a:p>
          <a:p>
            <a:r>
              <a:rPr lang="en-US" dirty="0" smtClean="0"/>
              <a:t>To be used with:</a:t>
            </a:r>
          </a:p>
          <a:p>
            <a:pPr lvl="1"/>
            <a:r>
              <a:rPr lang="en-US" dirty="0" smtClean="0"/>
              <a:t>Pushed GE Completers List Report </a:t>
            </a:r>
            <a:r>
              <a:rPr lang="en-US" dirty="0"/>
              <a:t>– </a:t>
            </a:r>
            <a:r>
              <a:rPr lang="en-US" dirty="0" smtClean="0"/>
              <a:t>GECOMBOP Message Class </a:t>
            </a:r>
          </a:p>
          <a:p>
            <a:pPr marL="230188" lvl="1" indent="0">
              <a:buNone/>
            </a:pPr>
            <a:r>
              <a:rPr lang="en-US" dirty="0" smtClean="0"/>
              <a:t>	or</a:t>
            </a:r>
          </a:p>
          <a:p>
            <a:pPr lvl="1"/>
            <a:r>
              <a:rPr lang="en-US" dirty="0" smtClean="0"/>
              <a:t>Requested GE Completers </a:t>
            </a:r>
            <a:r>
              <a:rPr lang="en-US" dirty="0"/>
              <a:t>List Report (</a:t>
            </a:r>
            <a:r>
              <a:rPr lang="en-US" dirty="0" smtClean="0"/>
              <a:t>GEPDC1) – GECOMPOP Message Class (detail) or GECOMSOP Class (summary)</a:t>
            </a:r>
          </a:p>
          <a:p>
            <a:pPr lvl="1"/>
            <a:endParaRPr lang="en-US" sz="800" dirty="0" smtClean="0"/>
          </a:p>
          <a:p>
            <a:pPr lvl="0"/>
            <a:r>
              <a:rPr lang="en-US" dirty="0" smtClean="0"/>
              <a:t>Available </a:t>
            </a:r>
            <a:r>
              <a:rPr lang="en-US" dirty="0"/>
              <a:t>for download </a:t>
            </a:r>
            <a:r>
              <a:rPr lang="en-US" dirty="0" smtClean="0"/>
              <a:t>on the </a:t>
            </a:r>
            <a:r>
              <a:rPr lang="en-US" dirty="0"/>
              <a:t>Information for Financial Aid Professionals (IFAP</a:t>
            </a:r>
            <a:r>
              <a:rPr lang="en-US" dirty="0" smtClean="0"/>
              <a:t>) Web site</a:t>
            </a:r>
          </a:p>
          <a:p>
            <a:pPr marL="230188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691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 Completers List Viewer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30763"/>
          </a:xfrm>
        </p:spPr>
        <p:txBody>
          <a:bodyPr/>
          <a:lstStyle/>
          <a:p>
            <a:r>
              <a:rPr lang="en-US" dirty="0" smtClean="0"/>
              <a:t>Detailed instructions for the GE Completers List Viewer, including how to download the tool, are available on IFAP</a:t>
            </a:r>
          </a:p>
          <a:p>
            <a:endParaRPr lang="en-US" sz="800" dirty="0" smtClean="0"/>
          </a:p>
          <a:p>
            <a:r>
              <a:rPr lang="en-US" dirty="0" smtClean="0"/>
              <a:t>After downloading the GE Completers List Viewer tool from IFAP and the GE Completers List backup detail from SAIG, the user will click the icon to open the tool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33800"/>
            <a:ext cx="2743200" cy="107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 Completers List </a:t>
            </a:r>
            <a:r>
              <a:rPr lang="en-US" dirty="0" smtClean="0"/>
              <a:t>XLS Import </a:t>
            </a:r>
            <a:r>
              <a:rPr lang="en-US" dirty="0"/>
              <a:t>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Excel-based tool that parses Completers List Backup File into its component record types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Useful for view of data related to single record types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SSN added to keys for other records to aid in readability across record types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Very useful for parsing backup file prior to importing into Access for those schools wishing to use Access.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Cannot upload Completer List Backup File containing more than 32,767 rows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General workaround – request GE program-specific backup files via NSLDS FAP web site</a:t>
            </a:r>
          </a:p>
          <a:p>
            <a:pPr lvl="0"/>
            <a:r>
              <a:rPr lang="en-US" sz="2000" dirty="0">
                <a:solidFill>
                  <a:schemeClr val="tx1"/>
                </a:solidFill>
              </a:rPr>
              <a:t>Available for download on the Information for Financial Aid Professionals (IFAP) Web site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534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 Completers List </a:t>
            </a:r>
            <a:r>
              <a:rPr lang="en-US" dirty="0" smtClean="0"/>
              <a:t>XLS Import </a:t>
            </a:r>
            <a:r>
              <a:rPr lang="en-US" dirty="0"/>
              <a:t>Tool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8046922" cy="4267200"/>
          </a:xfrm>
          <a:prstGeom prst="rect">
            <a:avLst/>
          </a:prstGeom>
          <a:ln>
            <a:solidFill>
              <a:srgbClr val="535353"/>
            </a:solidFill>
          </a:ln>
        </p:spPr>
      </p:pic>
    </p:spTree>
    <p:extLst>
      <p:ext uri="{BB962C8B-B14F-4D97-AF65-F5344CB8AC3E}">
        <p14:creationId xmlns:p14="http://schemas.microsoft.com/office/powerpoint/2010/main" val="347750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81000" y="2209800"/>
            <a:ext cx="8229600" cy="738188"/>
          </a:xfrm>
          <a:prstGeom prst="rect">
            <a:avLst/>
          </a:prstGeom>
        </p:spPr>
        <p:txBody>
          <a:bodyPr/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Submitting Completer List Correction Requests </a:t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33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0292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The only method for institutions to submit corrections is the new GE Completers List pages on the NSLDS </a:t>
            </a:r>
            <a:r>
              <a:rPr lang="en-US" dirty="0"/>
              <a:t>Professional Access Web </a:t>
            </a:r>
            <a:r>
              <a:rPr lang="en-US" dirty="0" smtClean="0"/>
              <a:t>site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following are the only corrections to a completer (student) that can be submitted:</a:t>
            </a:r>
          </a:p>
          <a:p>
            <a:pPr lvl="1"/>
            <a:r>
              <a:rPr lang="en-US" dirty="0" smtClean="0"/>
              <a:t>Add GE Completer (student)</a:t>
            </a:r>
          </a:p>
          <a:p>
            <a:pPr lvl="2"/>
            <a:r>
              <a:rPr lang="en-US" dirty="0" smtClean="0"/>
              <a:t>GE Program for completer must exist in the institutions GE Completers List file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CIP/CL combinations cannot be </a:t>
            </a:r>
            <a:r>
              <a:rPr lang="en-US" dirty="0" smtClean="0"/>
              <a:t>added </a:t>
            </a:r>
          </a:p>
          <a:p>
            <a:pPr lvl="1"/>
            <a:r>
              <a:rPr lang="en-US" dirty="0" smtClean="0"/>
              <a:t>Update Student Identifiers</a:t>
            </a:r>
          </a:p>
          <a:p>
            <a:pPr lvl="1"/>
            <a:r>
              <a:rPr lang="en-US" dirty="0" smtClean="0"/>
              <a:t>Exclusion Removal/Addition</a:t>
            </a:r>
          </a:p>
          <a:p>
            <a:pPr lvl="1"/>
            <a:r>
              <a:rPr lang="en-US" dirty="0" smtClean="0"/>
              <a:t>Update or Add GE Program Data</a:t>
            </a:r>
          </a:p>
          <a:p>
            <a:pPr lvl="1"/>
            <a:r>
              <a:rPr lang="en-US" dirty="0" smtClean="0"/>
              <a:t>Delete GE Program Data </a:t>
            </a:r>
          </a:p>
          <a:p>
            <a:pPr lvl="2"/>
            <a:r>
              <a:rPr lang="en-US" dirty="0" smtClean="0"/>
              <a:t>When all GE Program Data for a student is deleted the student will not be considered in the GE Program at time of calculation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/>
              <a:t>Draft GE Completers List </a:t>
            </a:r>
            <a:r>
              <a:rPr lang="en-US" dirty="0" smtClean="0"/>
              <a:t>Corrections</a:t>
            </a:r>
            <a:endParaRPr lang="en-US" dirty="0">
              <a:solidFill>
                <a:srgbClr val="595959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59300" y="4392102"/>
            <a:ext cx="4191000" cy="1447800"/>
            <a:chOff x="4267200" y="3810000"/>
            <a:chExt cx="4191000" cy="1600200"/>
          </a:xfrm>
        </p:grpSpPr>
        <p:sp>
          <p:nvSpPr>
            <p:cNvPr id="2" name="Right Brace 1"/>
            <p:cNvSpPr/>
            <p:nvPr/>
          </p:nvSpPr>
          <p:spPr>
            <a:xfrm>
              <a:off x="4267200" y="3810000"/>
              <a:ext cx="533400" cy="1600200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76800" y="4306669"/>
              <a:ext cx="3581400" cy="646331"/>
            </a:xfrm>
            <a:prstGeom prst="rect">
              <a:avLst/>
            </a:prstGeom>
            <a:noFill/>
            <a:ln>
              <a:solidFill>
                <a:srgbClr val="53535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These corrections types are entered on the GE Completer Update Page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292600" y="3011268"/>
            <a:ext cx="4165600" cy="646331"/>
            <a:chOff x="4114800" y="2801034"/>
            <a:chExt cx="4165600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4991100" y="2801034"/>
              <a:ext cx="3289300" cy="646331"/>
            </a:xfrm>
            <a:prstGeom prst="rect">
              <a:avLst/>
            </a:prstGeom>
            <a:noFill/>
            <a:ln>
              <a:solidFill>
                <a:srgbClr val="53535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This correction type is entered on the GE Completers Add Page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cxnSp>
          <p:nvCxnSpPr>
            <p:cNvPr id="11" name="Straight Arrow Connector 10"/>
            <p:cNvCxnSpPr>
              <a:endCxn id="9" idx="1"/>
            </p:cNvCxnSpPr>
            <p:nvPr/>
          </p:nvCxnSpPr>
          <p:spPr>
            <a:xfrm flipV="1">
              <a:off x="4114800" y="3124200"/>
              <a:ext cx="876300" cy="1707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317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785270" cy="647698"/>
          </a:xfrm>
        </p:spPr>
        <p:txBody>
          <a:bodyPr/>
          <a:lstStyle/>
          <a:p>
            <a:r>
              <a:rPr lang="en-US" sz="3200" dirty="0" smtClean="0"/>
              <a:t>Corrections, Comments &amp; Documentation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6442" y="1295400"/>
            <a:ext cx="80772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Gainful Employment Electronic Announcement #114 provided guidance on the types of Corrections and the Comments and Supporting Documentation that should be included.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221873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GE Completers Update Page allows users to update exclusion and correct data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09" y="2860747"/>
            <a:ext cx="7218872" cy="3413305"/>
          </a:xfrm>
          <a:prstGeom prst="rect">
            <a:avLst/>
          </a:prstGeom>
          <a:noFill/>
          <a:ln w="9525">
            <a:solidFill>
              <a:srgbClr val="53535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7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Corrections, Comments &amp; Documentation (Cont.)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1971" y="1219200"/>
            <a:ext cx="2362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Comments explaining the reason for the correction and  the type of supporting documentation are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with each correction.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 documentation is not required to be submitted when corrections are submitted, but the documentation must be available if Federal Student Aid requests it.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171" y="1295400"/>
            <a:ext cx="6120423" cy="4546600"/>
          </a:xfrm>
          <a:prstGeom prst="rect">
            <a:avLst/>
          </a:prstGeom>
          <a:noFill/>
          <a:ln w="9525">
            <a:solidFill>
              <a:srgbClr val="53535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8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Completers List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is a Completers List?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list of the students </a:t>
            </a:r>
            <a:r>
              <a:rPr lang="en-US" sz="2400" dirty="0" smtClean="0"/>
              <a:t>who completed a GE Program </a:t>
            </a:r>
            <a:r>
              <a:rPr lang="en-US" sz="2400" dirty="0"/>
              <a:t>during </a:t>
            </a:r>
            <a:r>
              <a:rPr lang="en-US" sz="2400" dirty="0" smtClean="0"/>
              <a:t>the cohort period as reported to NSLDS by the institution</a:t>
            </a:r>
          </a:p>
          <a:p>
            <a:r>
              <a:rPr lang="en-US" sz="2800" dirty="0" smtClean="0"/>
              <a:t>Completers List Use</a:t>
            </a:r>
          </a:p>
          <a:p>
            <a:pPr lvl="1"/>
            <a:r>
              <a:rPr lang="en-US" sz="2400" dirty="0" smtClean="0"/>
              <a:t>Institutions review the Draft GE Completers </a:t>
            </a:r>
            <a:r>
              <a:rPr lang="en-US" sz="2400" dirty="0"/>
              <a:t>L</a:t>
            </a:r>
            <a:r>
              <a:rPr lang="en-US" sz="2400" dirty="0" smtClean="0"/>
              <a:t>ist for accuracy </a:t>
            </a:r>
          </a:p>
          <a:p>
            <a:pPr lvl="1"/>
            <a:r>
              <a:rPr lang="en-US" sz="2400" dirty="0" smtClean="0"/>
              <a:t>Obtaining the annual </a:t>
            </a:r>
            <a:r>
              <a:rPr lang="en-US" sz="2400" dirty="0"/>
              <a:t>earnings </a:t>
            </a:r>
            <a:r>
              <a:rPr lang="en-US" sz="2400" dirty="0" smtClean="0"/>
              <a:t>from SSA </a:t>
            </a:r>
          </a:p>
          <a:p>
            <a:pPr lvl="2"/>
            <a:r>
              <a:rPr lang="en-US" sz="1800" dirty="0" smtClean="0"/>
              <a:t>To calculate GE Debt-to-Earnings </a:t>
            </a:r>
            <a:r>
              <a:rPr lang="en-US" sz="1800" dirty="0"/>
              <a:t>rates </a:t>
            </a:r>
            <a:r>
              <a:rPr lang="en-US" sz="1800" dirty="0" smtClean="0"/>
              <a:t>  </a:t>
            </a:r>
          </a:p>
          <a:p>
            <a:pPr lvl="2"/>
            <a:r>
              <a:rPr lang="en-US" sz="1800" dirty="0" smtClean="0"/>
              <a:t>For earnings for disclosures</a:t>
            </a:r>
          </a:p>
          <a:p>
            <a:pPr marL="230188" lvl="1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94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766" y="1266646"/>
            <a:ext cx="6039647" cy="4498975"/>
          </a:xfrm>
          <a:prstGeom prst="rect">
            <a:avLst/>
          </a:prstGeom>
          <a:noFill/>
          <a:ln w="28575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Corrections, Comments &amp; Documentation (Cont.)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2954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 Completer Add Page allows users to Add Completers to their Completers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only Add completers to programs that exist on your Draft Completer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</a:p>
        </p:txBody>
      </p:sp>
    </p:spTree>
    <p:extLst>
      <p:ext uri="{BB962C8B-B14F-4D97-AF65-F5344CB8AC3E}">
        <p14:creationId xmlns:p14="http://schemas.microsoft.com/office/powerpoint/2010/main" val="229842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Completers List Helpful 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When submitting your corrections, comments are always required. Comments </a:t>
            </a:r>
            <a:r>
              <a:rPr lang="en-US" dirty="0"/>
              <a:t>must also include the type of supporting documentation you have to substantiate the correction.</a:t>
            </a:r>
          </a:p>
          <a:p>
            <a:pPr lvl="0"/>
            <a:r>
              <a:rPr lang="en-US" dirty="0"/>
              <a:t>S</a:t>
            </a:r>
            <a:r>
              <a:rPr lang="en-US" dirty="0" smtClean="0"/>
              <a:t>upporting </a:t>
            </a:r>
            <a:r>
              <a:rPr lang="en-US" dirty="0"/>
              <a:t>documentation will not be required when submitting your GE Completer List Corrections.  However, Federal Student Aid may request that you provide the actual supporting documents at a later date.</a:t>
            </a:r>
          </a:p>
          <a:p>
            <a:pPr lvl="0"/>
            <a:r>
              <a:rPr lang="en-US" dirty="0"/>
              <a:t>To Correct a CIP Code or Credential Level or </a:t>
            </a:r>
            <a:r>
              <a:rPr lang="en-US" dirty="0" smtClean="0"/>
              <a:t>BOTH, you will be required to </a:t>
            </a:r>
            <a:r>
              <a:rPr lang="en-US" dirty="0"/>
              <a:t>submit a Completer Add (to report the correct CIP/CL) and a Delete GE Program Record (to remove the incorrect CIP/CL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70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Hints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When Adding a Completer, if the program is not already on your Draft Completer List, you will not be able to add the Completer.</a:t>
            </a:r>
          </a:p>
          <a:p>
            <a:pPr lvl="0"/>
            <a:r>
              <a:rPr lang="en-US" dirty="0"/>
              <a:t>If you’re aware of another exclusion for a Completer already flagged for exclusion, you do not need to submit a correction since the Completer has already been excluded from the Completer List.</a:t>
            </a:r>
          </a:p>
          <a:p>
            <a:pPr lvl="0"/>
            <a:r>
              <a:rPr lang="en-US" dirty="0" smtClean="0"/>
              <a:t>If attempting to remove one exclusion from a Completer who has other exclusions still in place, you do not need to submit a correction since any remaining exclusion will still cause Completer to be excluded from Completer List.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1786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Hints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Corrections </a:t>
            </a:r>
            <a:r>
              <a:rPr lang="en-US" dirty="0"/>
              <a:t>submitted through the Draft GE Completers List corrections process will not update your </a:t>
            </a:r>
            <a:r>
              <a:rPr lang="en-US" dirty="0" smtClean="0"/>
              <a:t>originally-reported </a:t>
            </a:r>
            <a:r>
              <a:rPr lang="en-US" dirty="0"/>
              <a:t>GE Records.  </a:t>
            </a:r>
            <a:r>
              <a:rPr lang="en-US" dirty="0" smtClean="0"/>
              <a:t>These corrections are made to a static copy of the Completers List data. You </a:t>
            </a:r>
            <a:r>
              <a:rPr lang="en-US" dirty="0"/>
              <a:t>will </a:t>
            </a:r>
            <a:r>
              <a:rPr lang="en-US" dirty="0" smtClean="0"/>
              <a:t>also need </a:t>
            </a:r>
            <a:r>
              <a:rPr lang="en-US" dirty="0"/>
              <a:t>to </a:t>
            </a:r>
            <a:r>
              <a:rPr lang="en-US" dirty="0" smtClean="0"/>
              <a:t>correct </a:t>
            </a:r>
            <a:r>
              <a:rPr lang="en-US" dirty="0"/>
              <a:t>the GE Record data in NSLDS using the normal GE </a:t>
            </a:r>
            <a:r>
              <a:rPr lang="en-US" dirty="0" smtClean="0"/>
              <a:t>reporting/correction process.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65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81000" y="2209800"/>
            <a:ext cx="8229600" cy="738188"/>
          </a:xfrm>
          <a:prstGeom prst="rect">
            <a:avLst/>
          </a:prstGeom>
        </p:spPr>
        <p:txBody>
          <a:bodyPr/>
          <a:lstStyle/>
          <a:p>
            <a:r>
              <a:rPr lang="en-US" sz="4000" dirty="0"/>
              <a:t>GE Completers List Web Pages on NSLDSFAP</a:t>
            </a:r>
            <a:br>
              <a:rPr lang="en-US" sz="4000" dirty="0"/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6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GE </a:t>
            </a:r>
            <a:r>
              <a:rPr lang="en-US" sz="2800" dirty="0"/>
              <a:t>tab on the NSLDS Professional Access Web </a:t>
            </a:r>
            <a:r>
              <a:rPr lang="en-US" sz="2800" dirty="0" smtClean="0"/>
              <a:t>site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Tab 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7010399" cy="3835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4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Two links under the GE Tab:</a:t>
            </a:r>
          </a:p>
          <a:p>
            <a:r>
              <a:rPr lang="en-US" sz="2400" dirty="0" smtClean="0"/>
              <a:t>GE Completers List Link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Gainful Employment Completers List Page	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Add Gainful Employment Completer Page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Gainful Employment Completer Update Page</a:t>
            </a:r>
          </a:p>
          <a:p>
            <a:pPr marL="230188" lvl="2" indent="-230188"/>
            <a:r>
              <a:rPr lang="en-US" sz="2400" dirty="0" smtClean="0"/>
              <a:t>Submit </a:t>
            </a:r>
            <a:r>
              <a:rPr lang="en-US" sz="2400" dirty="0"/>
              <a:t>Draft Completers List </a:t>
            </a:r>
            <a:r>
              <a:rPr lang="en-US" sz="2400" dirty="0" smtClean="0"/>
              <a:t>Link</a:t>
            </a:r>
          </a:p>
          <a:p>
            <a:pPr marL="628650" lvl="3" indent="-171450">
              <a:buFont typeface="Wingdings" panose="05000000000000000000" pitchFamily="2" charset="2"/>
              <a:buChar char="§"/>
            </a:pPr>
            <a:r>
              <a:rPr lang="en-US" sz="2000" dirty="0"/>
              <a:t>Submit Draft Gainful Employment Completers </a:t>
            </a:r>
            <a:r>
              <a:rPr lang="en-US" sz="2000" dirty="0" smtClean="0"/>
              <a:t>List Page</a:t>
            </a:r>
            <a:endParaRPr lang="en-US" sz="2000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Tab</a:t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98261"/>
            <a:ext cx="7399318" cy="21263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4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525963"/>
          </a:xfrm>
        </p:spPr>
        <p:txBody>
          <a:bodyPr/>
          <a:lstStyle/>
          <a:p>
            <a:r>
              <a:rPr lang="en-US" dirty="0" smtClean="0"/>
              <a:t>Selecting the GE tab will default to the Gainful Employment Completers List page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Completers List Page</a:t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8358147" cy="39308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8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9749" y="1424214"/>
            <a:ext cx="5119410" cy="13189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525963"/>
          </a:xfrm>
        </p:spPr>
        <p:txBody>
          <a:bodyPr/>
          <a:lstStyle/>
          <a:p>
            <a:r>
              <a:rPr lang="en-US" dirty="0" smtClean="0"/>
              <a:t>Sort By Options </a:t>
            </a:r>
          </a:p>
          <a:p>
            <a:pPr lvl="1"/>
            <a:r>
              <a:rPr lang="en-US" dirty="0" smtClean="0"/>
              <a:t>Last Name, First Name</a:t>
            </a:r>
          </a:p>
          <a:p>
            <a:pPr lvl="1"/>
            <a:r>
              <a:rPr lang="en-US" dirty="0" smtClean="0"/>
              <a:t>SSN (default)</a:t>
            </a:r>
          </a:p>
          <a:p>
            <a:pPr lvl="1"/>
            <a:endParaRPr lang="en-US" sz="800" dirty="0" smtClean="0"/>
          </a:p>
          <a:p>
            <a:pPr lvl="1"/>
            <a:endParaRPr lang="en-US" sz="800" dirty="0"/>
          </a:p>
          <a:p>
            <a:endParaRPr lang="en-US" dirty="0" smtClean="0"/>
          </a:p>
          <a:p>
            <a:r>
              <a:rPr lang="en-US" dirty="0" smtClean="0"/>
              <a:t>Display Only Options</a:t>
            </a:r>
          </a:p>
          <a:p>
            <a:pPr lvl="1"/>
            <a:r>
              <a:rPr lang="en-US" dirty="0" smtClean="0"/>
              <a:t>Institution Code</a:t>
            </a:r>
          </a:p>
          <a:p>
            <a:pPr lvl="1"/>
            <a:r>
              <a:rPr lang="en-US" dirty="0" smtClean="0"/>
              <a:t>CIP Code</a:t>
            </a:r>
          </a:p>
          <a:p>
            <a:pPr lvl="1"/>
            <a:r>
              <a:rPr lang="en-US" dirty="0" smtClean="0"/>
              <a:t>Credential Level</a:t>
            </a:r>
          </a:p>
          <a:p>
            <a:pPr lvl="1"/>
            <a:r>
              <a:rPr lang="en-US" dirty="0" smtClean="0"/>
              <a:t>Student SSN</a:t>
            </a:r>
          </a:p>
          <a:p>
            <a:pPr lvl="1"/>
            <a:r>
              <a:rPr lang="en-US" dirty="0" smtClean="0"/>
              <a:t>Edit Status</a:t>
            </a:r>
          </a:p>
          <a:p>
            <a:pPr lvl="1"/>
            <a:endParaRPr lang="en-US" sz="8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  <a:r>
              <a:rPr lang="en-US" dirty="0" smtClean="0">
                <a:solidFill>
                  <a:srgbClr val="595959"/>
                </a:solidFill>
              </a:rPr>
              <a:t/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1800" y="3768495"/>
            <a:ext cx="5909059" cy="1592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01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‘Retrieve</a:t>
            </a:r>
            <a:r>
              <a:rPr lang="en-US" dirty="0"/>
              <a:t>’ will return a list of students in all </a:t>
            </a:r>
            <a:r>
              <a:rPr lang="en-US" dirty="0" smtClean="0"/>
              <a:t>of the </a:t>
            </a:r>
            <a:r>
              <a:rPr lang="en-US" dirty="0"/>
              <a:t>GE programs reported to NSLDS by the </a:t>
            </a:r>
            <a:r>
              <a:rPr lang="en-US" dirty="0" smtClean="0"/>
              <a:t>institution</a:t>
            </a:r>
            <a:endParaRPr lang="en-US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7400"/>
            <a:ext cx="5843587" cy="419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4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GE Completers List – Cohort Period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Students who completed a GE Program during the Cohort Period will appear on the GE Completers List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Cohort Period</a:t>
            </a:r>
          </a:p>
          <a:p>
            <a:pPr lvl="1"/>
            <a:r>
              <a:rPr lang="en-US" dirty="0">
                <a:solidFill>
                  <a:srgbClr val="595959"/>
                </a:solidFill>
              </a:rPr>
              <a:t>For </a:t>
            </a:r>
            <a:r>
              <a:rPr lang="en-US" dirty="0" smtClean="0">
                <a:solidFill>
                  <a:srgbClr val="595959"/>
                </a:solidFill>
              </a:rPr>
              <a:t>2015 </a:t>
            </a:r>
            <a:r>
              <a:rPr lang="en-US" dirty="0">
                <a:solidFill>
                  <a:srgbClr val="595959"/>
                </a:solidFill>
              </a:rPr>
              <a:t>– </a:t>
            </a:r>
            <a:r>
              <a:rPr lang="en-US" dirty="0" smtClean="0">
                <a:solidFill>
                  <a:srgbClr val="595959"/>
                </a:solidFill>
              </a:rPr>
              <a:t>2016 </a:t>
            </a:r>
            <a:r>
              <a:rPr lang="en-US" dirty="0">
                <a:solidFill>
                  <a:srgbClr val="595959"/>
                </a:solidFill>
              </a:rPr>
              <a:t>calculation year:</a:t>
            </a:r>
          </a:p>
          <a:p>
            <a:pPr lvl="2"/>
            <a:r>
              <a:rPr lang="en-US" dirty="0" smtClean="0">
                <a:solidFill>
                  <a:srgbClr val="595959"/>
                </a:solidFill>
              </a:rPr>
              <a:t>2-year (2YP) </a:t>
            </a:r>
            <a:r>
              <a:rPr lang="en-US" dirty="0">
                <a:solidFill>
                  <a:srgbClr val="595959"/>
                </a:solidFill>
              </a:rPr>
              <a:t>cohort = students graduating in </a:t>
            </a:r>
            <a:r>
              <a:rPr lang="en-US" dirty="0" smtClean="0">
                <a:solidFill>
                  <a:srgbClr val="595959"/>
                </a:solidFill>
              </a:rPr>
              <a:t>2011-2012 </a:t>
            </a:r>
            <a:r>
              <a:rPr lang="en-US" dirty="0">
                <a:solidFill>
                  <a:srgbClr val="595959"/>
                </a:solidFill>
              </a:rPr>
              <a:t>and </a:t>
            </a:r>
            <a:r>
              <a:rPr lang="en-US" dirty="0" smtClean="0">
                <a:solidFill>
                  <a:srgbClr val="595959"/>
                </a:solidFill>
              </a:rPr>
              <a:t>2012-2013 </a:t>
            </a:r>
            <a:r>
              <a:rPr lang="en-US" dirty="0">
                <a:solidFill>
                  <a:srgbClr val="595959"/>
                </a:solidFill>
              </a:rPr>
              <a:t>award years</a:t>
            </a:r>
          </a:p>
          <a:p>
            <a:pPr lvl="2"/>
            <a:r>
              <a:rPr lang="en-US" dirty="0" smtClean="0">
                <a:solidFill>
                  <a:srgbClr val="595959"/>
                </a:solidFill>
              </a:rPr>
              <a:t>4-year (4YP) </a:t>
            </a:r>
            <a:r>
              <a:rPr lang="en-US" dirty="0">
                <a:solidFill>
                  <a:srgbClr val="595959"/>
                </a:solidFill>
              </a:rPr>
              <a:t>cohort = students graduating in </a:t>
            </a:r>
            <a:r>
              <a:rPr lang="en-US" dirty="0" smtClean="0">
                <a:solidFill>
                  <a:srgbClr val="595959"/>
                </a:solidFill>
              </a:rPr>
              <a:t>2009-2010, 2010-2011, 2011-2012, </a:t>
            </a:r>
            <a:r>
              <a:rPr lang="en-US" dirty="0">
                <a:solidFill>
                  <a:srgbClr val="595959"/>
                </a:solidFill>
              </a:rPr>
              <a:t>and </a:t>
            </a:r>
            <a:r>
              <a:rPr lang="en-US" dirty="0" smtClean="0">
                <a:solidFill>
                  <a:srgbClr val="595959"/>
                </a:solidFill>
              </a:rPr>
              <a:t>2012-2013 </a:t>
            </a:r>
            <a:r>
              <a:rPr lang="en-US" dirty="0">
                <a:solidFill>
                  <a:srgbClr val="595959"/>
                </a:solidFill>
              </a:rPr>
              <a:t>award </a:t>
            </a:r>
            <a:r>
              <a:rPr lang="en-US" dirty="0" smtClean="0">
                <a:solidFill>
                  <a:srgbClr val="595959"/>
                </a:solidFill>
              </a:rPr>
              <a:t>years</a:t>
            </a:r>
          </a:p>
          <a:p>
            <a:pPr lvl="2"/>
            <a:endParaRPr lang="en-US" dirty="0">
              <a:solidFill>
                <a:srgbClr val="595959"/>
              </a:solidFill>
            </a:endParaRPr>
          </a:p>
          <a:p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597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525963"/>
          </a:xfrm>
        </p:spPr>
        <p:txBody>
          <a:bodyPr/>
          <a:lstStyle/>
          <a:p>
            <a:r>
              <a:rPr lang="en-US" sz="2800" dirty="0" smtClean="0"/>
              <a:t>Each student will have the following sections:</a:t>
            </a:r>
          </a:p>
          <a:p>
            <a:pPr lvl="1"/>
            <a:r>
              <a:rPr lang="en-US" dirty="0" smtClean="0"/>
              <a:t>Row 1 - Student Identifiers (Record Type -10)</a:t>
            </a:r>
          </a:p>
          <a:p>
            <a:pPr lvl="1"/>
            <a:r>
              <a:rPr lang="en-US" dirty="0"/>
              <a:t>Row </a:t>
            </a:r>
            <a:r>
              <a:rPr lang="en-US" dirty="0" smtClean="0"/>
              <a:t>2 </a:t>
            </a:r>
            <a:r>
              <a:rPr lang="en-US" dirty="0"/>
              <a:t>- </a:t>
            </a:r>
            <a:r>
              <a:rPr lang="en-US" dirty="0" smtClean="0"/>
              <a:t>Exclusions (Record Type </a:t>
            </a:r>
            <a:r>
              <a:rPr lang="en-US" dirty="0"/>
              <a:t>-10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Row 3 </a:t>
            </a:r>
            <a:r>
              <a:rPr lang="en-US" dirty="0"/>
              <a:t>- </a:t>
            </a:r>
            <a:r>
              <a:rPr lang="en-US" dirty="0" smtClean="0"/>
              <a:t>GE Program (</a:t>
            </a:r>
            <a:r>
              <a:rPr lang="en-US" dirty="0"/>
              <a:t>Record Type -</a:t>
            </a:r>
            <a:r>
              <a:rPr lang="en-US" dirty="0" smtClean="0"/>
              <a:t>15)</a:t>
            </a:r>
            <a:endParaRPr lang="en-US" dirty="0"/>
          </a:p>
          <a:p>
            <a:pPr lvl="1"/>
            <a:endParaRPr lang="en-US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  <a:r>
              <a:rPr lang="en-US" dirty="0" smtClean="0">
                <a:solidFill>
                  <a:srgbClr val="595959"/>
                </a:solidFill>
              </a:rPr>
              <a:t/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1"/>
            <a:ext cx="7756170" cy="13092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04800" y="3886200"/>
            <a:ext cx="914400" cy="36195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1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52399" y="4181475"/>
            <a:ext cx="904875" cy="36195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2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28600" y="4572000"/>
            <a:ext cx="990600" cy="36195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3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/>
          <a:lstStyle/>
          <a:p>
            <a:r>
              <a:rPr lang="en-US" sz="2800" dirty="0" smtClean="0"/>
              <a:t>In School Exclusion Supporting Data</a:t>
            </a:r>
          </a:p>
          <a:p>
            <a:pPr lvl="1"/>
            <a:r>
              <a:rPr lang="en-US" dirty="0" smtClean="0"/>
              <a:t>Row 4 - Enrollment Reporting (Record Type - 40)</a:t>
            </a:r>
          </a:p>
          <a:p>
            <a:pPr lvl="1"/>
            <a:r>
              <a:rPr lang="en-US" dirty="0"/>
              <a:t>Row </a:t>
            </a:r>
            <a:r>
              <a:rPr lang="en-US" dirty="0" smtClean="0"/>
              <a:t>5 – GE Attendance (Record </a:t>
            </a:r>
            <a:r>
              <a:rPr lang="en-US" dirty="0"/>
              <a:t>Type - </a:t>
            </a:r>
            <a:r>
              <a:rPr lang="en-US" dirty="0" smtClean="0"/>
              <a:t>50)</a:t>
            </a:r>
            <a:endParaRPr lang="en-US" dirty="0"/>
          </a:p>
          <a:p>
            <a:pPr lvl="1"/>
            <a:r>
              <a:rPr lang="en-US" dirty="0"/>
              <a:t>Row </a:t>
            </a:r>
            <a:r>
              <a:rPr lang="en-US" dirty="0" smtClean="0"/>
              <a:t>6 – Loan Data (Record </a:t>
            </a:r>
            <a:r>
              <a:rPr lang="en-US" dirty="0"/>
              <a:t>Type - </a:t>
            </a:r>
            <a:r>
              <a:rPr lang="en-US" dirty="0" smtClean="0"/>
              <a:t>45)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93069"/>
            <a:ext cx="7772400" cy="287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152400" y="4343400"/>
            <a:ext cx="990600" cy="36195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4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61925" y="4733925"/>
            <a:ext cx="990600" cy="36195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5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52400" y="5257800"/>
            <a:ext cx="990600" cy="36195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3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/>
          <a:lstStyle/>
          <a:p>
            <a:r>
              <a:rPr lang="en-US" sz="2800" dirty="0" smtClean="0"/>
              <a:t>In Military Exclusion Supporting Data</a:t>
            </a:r>
          </a:p>
          <a:p>
            <a:pPr lvl="1"/>
            <a:r>
              <a:rPr lang="en-US" dirty="0" smtClean="0"/>
              <a:t>Loan Data (Record </a:t>
            </a:r>
            <a:r>
              <a:rPr lang="en-US" dirty="0"/>
              <a:t>Type - </a:t>
            </a:r>
            <a:r>
              <a:rPr lang="en-US" dirty="0" smtClean="0"/>
              <a:t>45)</a:t>
            </a:r>
          </a:p>
          <a:p>
            <a:pPr lvl="2"/>
            <a:r>
              <a:rPr lang="en-US" dirty="0" smtClean="0"/>
              <a:t>Loan Status </a:t>
            </a:r>
          </a:p>
          <a:p>
            <a:pPr lvl="2"/>
            <a:r>
              <a:rPr lang="en-US" dirty="0" smtClean="0"/>
              <a:t>Deferment Type</a:t>
            </a:r>
            <a:endParaRPr lang="en-US" dirty="0"/>
          </a:p>
          <a:p>
            <a:r>
              <a:rPr lang="en-US" sz="2800" dirty="0" smtClean="0"/>
              <a:t>Death/Disability Exclusion </a:t>
            </a:r>
            <a:r>
              <a:rPr lang="en-US" sz="2800" dirty="0"/>
              <a:t>Supporting Data</a:t>
            </a:r>
          </a:p>
          <a:p>
            <a:pPr lvl="1"/>
            <a:r>
              <a:rPr lang="en-US" dirty="0"/>
              <a:t>Loan Data (Record Type - </a:t>
            </a:r>
            <a:r>
              <a:rPr lang="en-US" dirty="0" smtClean="0"/>
              <a:t>45)</a:t>
            </a:r>
          </a:p>
          <a:p>
            <a:pPr lvl="2"/>
            <a:r>
              <a:rPr lang="en-US" dirty="0" smtClean="0"/>
              <a:t>Loan Status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8" y="3938627"/>
            <a:ext cx="8190057" cy="21994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96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  <a:noFill/>
          <a:ln>
            <a:noFill/>
          </a:ln>
        </p:spPr>
        <p:txBody>
          <a:bodyPr/>
          <a:lstStyle/>
          <a:p>
            <a:r>
              <a:rPr lang="en-US" sz="2800" dirty="0"/>
              <a:t>Higher credential program containing data from lower credential program that was </a:t>
            </a:r>
            <a:r>
              <a:rPr lang="en-US" sz="2800" dirty="0" smtClean="0"/>
              <a:t>excluded</a:t>
            </a:r>
            <a:endParaRPr lang="en-US" sz="2800" dirty="0"/>
          </a:p>
          <a:p>
            <a:endParaRPr lang="en-US" sz="28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813390" y="2449504"/>
            <a:ext cx="7559660" cy="3570295"/>
            <a:chOff x="813390" y="2449504"/>
            <a:chExt cx="7559660" cy="35702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50"/>
            <a:stretch/>
          </p:blipFill>
          <p:spPr>
            <a:xfrm>
              <a:off x="1353457" y="4413398"/>
              <a:ext cx="7019593" cy="16064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Right Brace 4"/>
            <p:cNvSpPr/>
            <p:nvPr/>
          </p:nvSpPr>
          <p:spPr>
            <a:xfrm>
              <a:off x="4616932" y="2449504"/>
              <a:ext cx="304800" cy="1600200"/>
            </a:xfrm>
            <a:prstGeom prst="rightBrac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Left Brace 6"/>
            <p:cNvSpPr/>
            <p:nvPr/>
          </p:nvSpPr>
          <p:spPr>
            <a:xfrm>
              <a:off x="990600" y="4457699"/>
              <a:ext cx="304800" cy="1517798"/>
            </a:xfrm>
            <a:prstGeom prst="leftBrac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890"/>
            <a:stretch/>
          </p:blipFill>
          <p:spPr>
            <a:xfrm>
              <a:off x="813390" y="2449504"/>
              <a:ext cx="3682410" cy="15890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8" name="Rectangle 7"/>
          <p:cNvSpPr/>
          <p:nvPr/>
        </p:nvSpPr>
        <p:spPr>
          <a:xfrm>
            <a:off x="1295400" y="3048000"/>
            <a:ext cx="3321532" cy="1960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95400" y="3733800"/>
            <a:ext cx="3321532" cy="1960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16532" y="5029200"/>
            <a:ext cx="6705600" cy="1873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16532" y="5724525"/>
            <a:ext cx="6705600" cy="1873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05400" y="2776694"/>
            <a:ext cx="3186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Lower credential program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3536674"/>
            <a:ext cx="3691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Rolled into higher credential program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616932" y="2961360"/>
            <a:ext cx="488468" cy="18466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1"/>
          </p:cNvCxnSpPr>
          <p:nvPr/>
        </p:nvCxnSpPr>
        <p:spPr>
          <a:xfrm flipH="1">
            <a:off x="3048000" y="2961360"/>
            <a:ext cx="2057400" cy="20678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1"/>
            <a:endCxn id="11" idx="3"/>
          </p:cNvCxnSpPr>
          <p:nvPr/>
        </p:nvCxnSpPr>
        <p:spPr>
          <a:xfrm flipH="1">
            <a:off x="4616932" y="3721340"/>
            <a:ext cx="488468" cy="11048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5" idx="1"/>
          </p:cNvCxnSpPr>
          <p:nvPr/>
        </p:nvCxnSpPr>
        <p:spPr>
          <a:xfrm flipH="1">
            <a:off x="3048000" y="3721340"/>
            <a:ext cx="2057400" cy="191746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/>
          <a:lstStyle/>
          <a:p>
            <a:r>
              <a:rPr lang="en-US" sz="2800" dirty="0" smtClean="0"/>
              <a:t>Can use Viewer Tool to identify lower credential program data being rolled into higher credential program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44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List Page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50"/>
          <a:stretch/>
        </p:blipFill>
        <p:spPr>
          <a:xfrm>
            <a:off x="921067" y="4636445"/>
            <a:ext cx="7019593" cy="16064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ight Brace 7"/>
          <p:cNvSpPr/>
          <p:nvPr/>
        </p:nvSpPr>
        <p:spPr>
          <a:xfrm>
            <a:off x="4105281" y="2895600"/>
            <a:ext cx="304800" cy="1600200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558210" y="4680746"/>
            <a:ext cx="304800" cy="1517798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90"/>
          <a:stretch/>
        </p:blipFill>
        <p:spPr>
          <a:xfrm>
            <a:off x="301739" y="2895600"/>
            <a:ext cx="3682410" cy="15890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100" y="2209800"/>
            <a:ext cx="6569306" cy="100450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2057400" y="3214308"/>
            <a:ext cx="2895600" cy="9766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810000" y="3214308"/>
            <a:ext cx="2057400" cy="10528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981200" y="3214308"/>
            <a:ext cx="4495800" cy="28054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431753" y="3214308"/>
            <a:ext cx="2264447" cy="28054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467600" y="3214308"/>
            <a:ext cx="762000" cy="272929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0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595959"/>
                </a:solidFill>
              </a:rPr>
              <a:t>Click the ‘Active Blue Button’ by the student’s SSN to access the </a:t>
            </a:r>
            <a:r>
              <a:rPr lang="en-US" sz="2800" dirty="0">
                <a:solidFill>
                  <a:srgbClr val="595959"/>
                </a:solidFill>
              </a:rPr>
              <a:t>GE Completers </a:t>
            </a:r>
            <a:r>
              <a:rPr lang="en-US" sz="2800" dirty="0" smtClean="0">
                <a:solidFill>
                  <a:srgbClr val="595959"/>
                </a:solidFill>
              </a:rPr>
              <a:t>Update Page</a:t>
            </a: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45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</a:t>
            </a:r>
            <a:r>
              <a:rPr lang="en-US" dirty="0" smtClean="0">
                <a:solidFill>
                  <a:srgbClr val="595959"/>
                </a:solidFill>
              </a:rPr>
              <a:t>Update Page</a:t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91" y="2029508"/>
            <a:ext cx="6559171" cy="23900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14516"/>
            <a:ext cx="6348236" cy="3856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1219200" y="2414516"/>
            <a:ext cx="2176676" cy="20050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219200" y="2414516"/>
            <a:ext cx="5181600" cy="1928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3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/>
          <a:lstStyle/>
          <a:p>
            <a:r>
              <a:rPr lang="en-US" sz="2800" dirty="0" smtClean="0"/>
              <a:t>Original Program box shows data as it is in the Draft Completers List file</a:t>
            </a:r>
          </a:p>
          <a:p>
            <a:endParaRPr lang="en-US" sz="800" dirty="0" smtClean="0"/>
          </a:p>
          <a:p>
            <a:r>
              <a:rPr lang="en-US" sz="2800" dirty="0" smtClean="0"/>
              <a:t>Second box allows for updates and populates the most recent data if corrections have been previously applied through this page</a:t>
            </a:r>
          </a:p>
          <a:p>
            <a:endParaRPr lang="en-US" sz="800" dirty="0" smtClean="0"/>
          </a:p>
          <a:p>
            <a:r>
              <a:rPr lang="en-US" sz="2800" dirty="0" smtClean="0"/>
              <a:t>Updateable Data:</a:t>
            </a:r>
          </a:p>
          <a:p>
            <a:pPr lvl="1"/>
            <a:r>
              <a:rPr lang="en-US" dirty="0" smtClean="0"/>
              <a:t>Student Identifiers (except SSN)</a:t>
            </a:r>
          </a:p>
          <a:p>
            <a:pPr lvl="1"/>
            <a:r>
              <a:rPr lang="en-US" dirty="0" smtClean="0"/>
              <a:t>Exclusions (removal or addition)</a:t>
            </a:r>
          </a:p>
          <a:p>
            <a:pPr lvl="1"/>
            <a:r>
              <a:rPr lang="en-US" dirty="0" smtClean="0"/>
              <a:t>GE Record data previously reported</a:t>
            </a:r>
          </a:p>
          <a:p>
            <a:pPr lvl="2"/>
            <a:r>
              <a:rPr lang="en-US" dirty="0" smtClean="0"/>
              <a:t>Attendance begin/end dates, institutional and private debt, tuition/fees, books allowance</a:t>
            </a:r>
          </a:p>
          <a:p>
            <a:pPr marL="230188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46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Update </a:t>
            </a:r>
            <a:r>
              <a:rPr lang="en-US" dirty="0" smtClean="0">
                <a:solidFill>
                  <a:srgbClr val="595959"/>
                </a:solidFill>
              </a:rPr>
              <a:t>Page</a:t>
            </a: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525963"/>
          </a:xfrm>
        </p:spPr>
        <p:txBody>
          <a:bodyPr/>
          <a:lstStyle/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47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Update Page</a:t>
            </a:r>
            <a:r>
              <a:rPr lang="en-US" dirty="0" smtClean="0">
                <a:solidFill>
                  <a:srgbClr val="595959"/>
                </a:solidFill>
              </a:rPr>
              <a:t/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399"/>
            <a:ext cx="7897037" cy="48880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6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2837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Update the sample student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48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Update </a:t>
            </a:r>
            <a:r>
              <a:rPr lang="en-US" dirty="0" smtClean="0">
                <a:solidFill>
                  <a:srgbClr val="595959"/>
                </a:solidFill>
              </a:rPr>
              <a:t>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5472498" cy="44778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257962"/>
            <a:ext cx="5038725" cy="346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Left Brace 1"/>
          <p:cNvSpPr/>
          <p:nvPr/>
        </p:nvSpPr>
        <p:spPr>
          <a:xfrm>
            <a:off x="5800724" y="2590800"/>
            <a:ext cx="676276" cy="17526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6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49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Update </a:t>
            </a:r>
            <a:r>
              <a:rPr lang="en-US" dirty="0" smtClean="0">
                <a:solidFill>
                  <a:srgbClr val="595959"/>
                </a:solidFill>
              </a:rPr>
              <a:t>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38844"/>
            <a:ext cx="4672662" cy="4571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7" y="4343400"/>
            <a:ext cx="5791200" cy="109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143000"/>
            <a:ext cx="3962400" cy="4525963"/>
          </a:xfrm>
        </p:spPr>
        <p:txBody>
          <a:bodyPr/>
          <a:lstStyle/>
          <a:p>
            <a:r>
              <a:rPr lang="en-US" dirty="0" smtClean="0"/>
              <a:t>Click Submit and enter comments for the update</a:t>
            </a:r>
          </a:p>
          <a:p>
            <a:r>
              <a:rPr lang="en-US" dirty="0" smtClean="0"/>
              <a:t>Click Confirm to accept/save updates</a:t>
            </a:r>
          </a:p>
          <a:p>
            <a:pPr lvl="1"/>
            <a:r>
              <a:rPr lang="en-US" sz="1800" dirty="0" smtClean="0"/>
              <a:t>Does not submit updates to FSA which must be done through “Submit Draft Completer List” page once all corrections for a program are made and reviewed.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66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Diagonal Corner Rectangle 9"/>
          <p:cNvSpPr/>
          <p:nvPr/>
        </p:nvSpPr>
        <p:spPr>
          <a:xfrm>
            <a:off x="622465" y="2667000"/>
            <a:ext cx="8153400" cy="1828800"/>
          </a:xfrm>
          <a:prstGeom prst="round2Diag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Students are excluded from both the numerator and denominator of the Debt-to-Earnings rates for the following reasons:</a:t>
            </a:r>
          </a:p>
          <a:p>
            <a:pPr lvl="1"/>
            <a:r>
              <a:rPr lang="en-US" dirty="0" smtClean="0">
                <a:solidFill>
                  <a:srgbClr val="595959"/>
                </a:solidFill>
              </a:rPr>
              <a:t>In School </a:t>
            </a:r>
            <a:endParaRPr lang="en-US" dirty="0">
              <a:solidFill>
                <a:srgbClr val="595959"/>
              </a:solidFill>
            </a:endParaRPr>
          </a:p>
          <a:p>
            <a:pPr lvl="1"/>
            <a:r>
              <a:rPr lang="en-US" dirty="0" smtClean="0">
                <a:solidFill>
                  <a:srgbClr val="595959"/>
                </a:solidFill>
              </a:rPr>
              <a:t>Loan In Military Deferment or Military Grace status</a:t>
            </a:r>
          </a:p>
          <a:p>
            <a:pPr lvl="1"/>
            <a:r>
              <a:rPr lang="en-US" dirty="0" smtClean="0">
                <a:solidFill>
                  <a:srgbClr val="595959"/>
                </a:solidFill>
              </a:rPr>
              <a:t>Death</a:t>
            </a:r>
          </a:p>
          <a:p>
            <a:pPr lvl="1"/>
            <a:r>
              <a:rPr lang="en-US" dirty="0" smtClean="0">
                <a:solidFill>
                  <a:srgbClr val="595959"/>
                </a:solidFill>
              </a:rPr>
              <a:t>Disabled </a:t>
            </a:r>
          </a:p>
          <a:p>
            <a:pPr lvl="1"/>
            <a:r>
              <a:rPr lang="en-US" dirty="0" smtClean="0">
                <a:solidFill>
                  <a:srgbClr val="595959"/>
                </a:solidFill>
              </a:rPr>
              <a:t>Subsequently completed higher credential GE program</a:t>
            </a:r>
          </a:p>
          <a:p>
            <a:pPr lvl="1"/>
            <a:r>
              <a:rPr lang="en-US" dirty="0" smtClean="0">
                <a:solidFill>
                  <a:srgbClr val="595959"/>
                </a:solidFill>
              </a:rPr>
              <a:t>SSA </a:t>
            </a:r>
            <a:r>
              <a:rPr lang="en-US" dirty="0">
                <a:solidFill>
                  <a:srgbClr val="595959"/>
                </a:solidFill>
              </a:rPr>
              <a:t>match </a:t>
            </a:r>
            <a:r>
              <a:rPr lang="en-US" dirty="0" smtClean="0">
                <a:solidFill>
                  <a:srgbClr val="595959"/>
                </a:solidFill>
              </a:rPr>
              <a:t>limit</a:t>
            </a:r>
          </a:p>
          <a:p>
            <a:r>
              <a:rPr lang="en-US" dirty="0" smtClean="0">
                <a:solidFill>
                  <a:srgbClr val="595959"/>
                </a:solidFill>
              </a:rPr>
              <a:t>In school and/or loan in military deferment/grace exclusions are based on the calendar year (2015) of the earnings year from SSA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 Completers List - Exclusions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6781800" y="2819400"/>
            <a:ext cx="1828800" cy="1358981"/>
          </a:xfrm>
          <a:prstGeom prst="wedgeRoundRectCallout">
            <a:avLst>
              <a:gd name="adj1" fmla="val -48722"/>
              <a:gd name="adj2" fmla="val 35189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Exclusions an institution will review in the GE Completers List.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2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GE Completers List Page displays updated data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50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Update Page</a:t>
            </a:r>
            <a:r>
              <a:rPr lang="en-US" dirty="0" smtClean="0">
                <a:solidFill>
                  <a:srgbClr val="595959"/>
                </a:solidFill>
              </a:rPr>
              <a:t/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7285086" cy="43867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6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Reopening the updated student now shows the changes as current condition and original is still unchanged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51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Update Page</a:t>
            </a:r>
            <a:r>
              <a:rPr lang="en-US" dirty="0" smtClean="0">
                <a:solidFill>
                  <a:srgbClr val="595959"/>
                </a:solidFill>
              </a:rPr>
              <a:t/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09800"/>
            <a:ext cx="3821231" cy="37099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09799"/>
            <a:ext cx="3672993" cy="370998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638800" y="2971800"/>
            <a:ext cx="1066800" cy="3048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324600" y="3581400"/>
            <a:ext cx="762000" cy="990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r>
              <a:rPr lang="en-US" dirty="0" smtClean="0"/>
              <a:t>Deleting a student from a GE program because they were reported incorrectly or were actually in another GE program – delete associated GE data and Submit	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52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sz="3600" dirty="0">
                <a:solidFill>
                  <a:srgbClr val="595959"/>
                </a:solidFill>
              </a:rPr>
              <a:t>GE Completers Update </a:t>
            </a:r>
            <a:r>
              <a:rPr lang="en-US" sz="3600" dirty="0" smtClean="0">
                <a:solidFill>
                  <a:srgbClr val="595959"/>
                </a:solidFill>
              </a:rPr>
              <a:t>Page (Delete)</a:t>
            </a:r>
            <a:br>
              <a:rPr lang="en-US" sz="3600" dirty="0" smtClean="0">
                <a:solidFill>
                  <a:srgbClr val="595959"/>
                </a:solidFill>
              </a:rPr>
            </a:b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40" y="2819400"/>
            <a:ext cx="8877300" cy="22002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Oval 7"/>
          <p:cNvSpPr/>
          <p:nvPr/>
        </p:nvSpPr>
        <p:spPr>
          <a:xfrm>
            <a:off x="4648200" y="3352800"/>
            <a:ext cx="533400" cy="56673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343400" y="4267200"/>
            <a:ext cx="21809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0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Enter required detailed comments supporting the deletion of student from program and then Confirm to accept</a:t>
            </a:r>
          </a:p>
          <a:p>
            <a:pPr lvl="1"/>
            <a:r>
              <a:rPr lang="en-US" sz="1600" dirty="0" smtClean="0"/>
              <a:t>Follow-up with adding student to correct program if appropriate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53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sz="3600" dirty="0">
                <a:solidFill>
                  <a:srgbClr val="595959"/>
                </a:solidFill>
              </a:rPr>
              <a:t>GE Completers Update </a:t>
            </a:r>
            <a:r>
              <a:rPr lang="en-US" sz="3600" dirty="0" smtClean="0">
                <a:solidFill>
                  <a:srgbClr val="595959"/>
                </a:solidFill>
              </a:rPr>
              <a:t>Page (Delete)</a:t>
            </a:r>
            <a:br>
              <a:rPr lang="en-US" sz="3600" dirty="0" smtClean="0">
                <a:solidFill>
                  <a:srgbClr val="595959"/>
                </a:solidFill>
              </a:rPr>
            </a:b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2" y="2971800"/>
            <a:ext cx="8620125" cy="30099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 flipH="1">
            <a:off x="4419600" y="4267200"/>
            <a:ext cx="30480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962400" y="5638800"/>
            <a:ext cx="762000" cy="3429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Row containing specific program data – begin and end dates and financial reporting fields are removed from GE Program block	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54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sz="3600" dirty="0">
                <a:solidFill>
                  <a:srgbClr val="595959"/>
                </a:solidFill>
              </a:rPr>
              <a:t>GE Completers Update </a:t>
            </a:r>
            <a:r>
              <a:rPr lang="en-US" sz="3600" dirty="0" smtClean="0">
                <a:solidFill>
                  <a:srgbClr val="595959"/>
                </a:solidFill>
              </a:rPr>
              <a:t>Page (Delete)</a:t>
            </a:r>
            <a:br>
              <a:rPr lang="en-US" sz="3600" dirty="0" smtClean="0">
                <a:solidFill>
                  <a:srgbClr val="595959"/>
                </a:solidFill>
              </a:rPr>
            </a:b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590800"/>
            <a:ext cx="8220075" cy="302895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04800" y="54102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5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Row containing specific program data – begin and end dates and financial reporting fields are removed from GE </a:t>
            </a:r>
            <a:r>
              <a:rPr lang="en-US" dirty="0" smtClean="0"/>
              <a:t>Record block of current data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55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sz="3600" dirty="0">
                <a:solidFill>
                  <a:srgbClr val="595959"/>
                </a:solidFill>
              </a:rPr>
              <a:t>GE Completers Update </a:t>
            </a:r>
            <a:r>
              <a:rPr lang="en-US" sz="3600" dirty="0" smtClean="0">
                <a:solidFill>
                  <a:srgbClr val="595959"/>
                </a:solidFill>
              </a:rPr>
              <a:t>Page (Delete)</a:t>
            </a:r>
            <a:br>
              <a:rPr lang="en-US" sz="3600" dirty="0" smtClean="0">
                <a:solidFill>
                  <a:srgbClr val="595959"/>
                </a:solidFill>
              </a:rPr>
            </a:b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95600"/>
            <a:ext cx="7753350" cy="23717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38600" y="3657600"/>
            <a:ext cx="424815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98328"/>
            <a:ext cx="5562600" cy="20450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Add Gainful Employment Completer button is at the top of the GE Completers List page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56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</a:t>
            </a:r>
            <a:r>
              <a:rPr lang="en-US" dirty="0" smtClean="0">
                <a:solidFill>
                  <a:srgbClr val="595959"/>
                </a:solidFill>
              </a:rPr>
              <a:t>Add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62948"/>
            <a:ext cx="4800600" cy="4261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962400" y="2743200"/>
            <a:ext cx="1676400" cy="44767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6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Enter Student Details and GE Program Details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CIP Code and Credential Level has to be valid and must already exist in the institution’s GE Completers List File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Input is required in all fields (except middle name)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After clicking Submit, institution must enter detailed comments before confirming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57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</a:t>
            </a:r>
            <a:r>
              <a:rPr lang="en-US" dirty="0" smtClean="0">
                <a:solidFill>
                  <a:srgbClr val="595959"/>
                </a:solidFill>
              </a:rPr>
              <a:t>Add Page</a:t>
            </a: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9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 smtClean="0"/>
              <a:t>Confirmation of the addition will display on the GE Completers List Page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58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>
                <a:solidFill>
                  <a:srgbClr val="595959"/>
                </a:solidFill>
              </a:rPr>
              <a:t>GE Completers </a:t>
            </a:r>
            <a:r>
              <a:rPr lang="en-US" dirty="0" smtClean="0">
                <a:solidFill>
                  <a:srgbClr val="595959"/>
                </a:solidFill>
              </a:rPr>
              <a:t>Add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19400"/>
            <a:ext cx="7038975" cy="21855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3429000" y="3912174"/>
            <a:ext cx="2057400" cy="659826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0937"/>
            <a:ext cx="8382000" cy="4525963"/>
          </a:xfrm>
        </p:spPr>
        <p:txBody>
          <a:bodyPr/>
          <a:lstStyle/>
          <a:p>
            <a:r>
              <a:rPr lang="en-US" dirty="0" smtClean="0"/>
              <a:t>Institutions utilize this page view programs that were edited and to submit all corrections under a GE Program to FSA for review</a:t>
            </a:r>
          </a:p>
          <a:p>
            <a:r>
              <a:rPr lang="en-US" dirty="0" smtClean="0"/>
              <a:t>Corrections were entered through the GE Completer Update and Add pages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59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79898"/>
            <a:ext cx="8013595" cy="311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304800" y="4953000"/>
            <a:ext cx="838200" cy="609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5791200"/>
            <a:ext cx="4713598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Review edited records for program BEFORE submitting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143000" y="5562601"/>
            <a:ext cx="381000" cy="2285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6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2819400"/>
            <a:ext cx="8229600" cy="738188"/>
          </a:xfrm>
          <a:prstGeom prst="rect">
            <a:avLst/>
          </a:prstGeom>
        </p:spPr>
        <p:txBody>
          <a:bodyPr/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Draft GE Completers List Report</a:t>
            </a:r>
          </a:p>
        </p:txBody>
      </p:sp>
    </p:spTree>
    <p:extLst>
      <p:ext uri="{BB962C8B-B14F-4D97-AF65-F5344CB8AC3E}">
        <p14:creationId xmlns:p14="http://schemas.microsoft.com/office/powerpoint/2010/main" val="18064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0937"/>
            <a:ext cx="8382000" cy="4525963"/>
          </a:xfrm>
        </p:spPr>
        <p:txBody>
          <a:bodyPr/>
          <a:lstStyle/>
          <a:p>
            <a:r>
              <a:rPr lang="en-US" dirty="0" smtClean="0"/>
              <a:t>To review corrected records, return to GE Completer List page, enter CIP and credential level for program edits to be reviewed and select “Edited Records” edit status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60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14600"/>
            <a:ext cx="7419975" cy="35337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191000" y="5029200"/>
            <a:ext cx="304800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91000" y="5683469"/>
            <a:ext cx="13716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620000" y="4343400"/>
            <a:ext cx="22860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29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0937"/>
            <a:ext cx="8382000" cy="4525963"/>
          </a:xfrm>
        </p:spPr>
        <p:txBody>
          <a:bodyPr/>
          <a:lstStyle/>
          <a:p>
            <a:r>
              <a:rPr lang="en-US" dirty="0" smtClean="0"/>
              <a:t>Select active blue index for individual records you wish to review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61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56478"/>
            <a:ext cx="7696200" cy="36339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609600" y="4114800"/>
            <a:ext cx="838200" cy="762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028700" y="3581400"/>
            <a:ext cx="11430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23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0937"/>
            <a:ext cx="8382000" cy="4525963"/>
          </a:xfrm>
        </p:spPr>
        <p:txBody>
          <a:bodyPr/>
          <a:lstStyle/>
          <a:p>
            <a:r>
              <a:rPr lang="en-US" dirty="0" smtClean="0"/>
              <a:t>Compare </a:t>
            </a:r>
            <a:r>
              <a:rPr lang="en-US" dirty="0"/>
              <a:t>o</a:t>
            </a:r>
            <a:r>
              <a:rPr lang="en-US" dirty="0" smtClean="0"/>
              <a:t>riginal data (left block) to current corrected data (right block) and hit Submit to see associated comments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62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1693"/>
            <a:ext cx="7467600" cy="43157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1905000" y="3429000"/>
            <a:ext cx="762000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43600" y="3429000"/>
            <a:ext cx="838200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819400" y="4038600"/>
            <a:ext cx="304800" cy="762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781800" y="4038600"/>
            <a:ext cx="304800" cy="762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67000" y="3543300"/>
            <a:ext cx="31242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24200" y="4419600"/>
            <a:ext cx="33528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419600" y="5638800"/>
            <a:ext cx="3810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17" y="4834815"/>
            <a:ext cx="5486400" cy="8171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72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0937"/>
            <a:ext cx="8382000" cy="4525963"/>
          </a:xfrm>
        </p:spPr>
        <p:txBody>
          <a:bodyPr/>
          <a:lstStyle/>
          <a:p>
            <a:r>
              <a:rPr lang="en-US" dirty="0" smtClean="0"/>
              <a:t>Make additional changes or comments or hit Confirm or Cancel to leave record to return to list of edited completers for this program  </a:t>
            </a:r>
          </a:p>
          <a:p>
            <a:r>
              <a:rPr lang="en-US" dirty="0" smtClean="0"/>
              <a:t>Review all corrected records for the program prior to final submission of the program on “Submit Draft Completer List” page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63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99398"/>
            <a:ext cx="7022995" cy="27319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114800" y="3962400"/>
            <a:ext cx="1752600" cy="228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8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4525963"/>
          </a:xfrm>
        </p:spPr>
        <p:txBody>
          <a:bodyPr/>
          <a:lstStyle/>
          <a:p>
            <a:r>
              <a:rPr lang="en-US" dirty="0" smtClean="0"/>
              <a:t>Select GE Program and click Submit</a:t>
            </a:r>
          </a:p>
          <a:p>
            <a:r>
              <a:rPr lang="en-US" dirty="0" smtClean="0"/>
              <a:t>Once institution clicks Confirm, no corrections can be made to the selected GE Program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64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415" y="3352800"/>
            <a:ext cx="6616301" cy="29015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71015"/>
            <a:ext cx="5562600" cy="17437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6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After confirmation, Successfully updated message displays and the checkbox is locked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65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05" y="2286000"/>
            <a:ext cx="8013595" cy="393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6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525963"/>
          </a:xfrm>
        </p:spPr>
        <p:txBody>
          <a:bodyPr/>
          <a:lstStyle/>
          <a:p>
            <a:r>
              <a:rPr lang="en-US" sz="2800" dirty="0" smtClean="0"/>
              <a:t>After confirmation, can still view records for the program but cannot Submit additional corrections for any records in the program</a:t>
            </a:r>
          </a:p>
          <a:p>
            <a:r>
              <a:rPr lang="en-US" sz="2800" dirty="0" smtClean="0"/>
              <a:t>Submit button is no longer active on the update page for completers in that program and attempting to add a student to a ‘locked’ program results in an error message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66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15400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Submit Draft GE </a:t>
            </a:r>
            <a:r>
              <a:rPr lang="en-US" dirty="0">
                <a:solidFill>
                  <a:srgbClr val="595959"/>
                </a:solidFill>
              </a:rPr>
              <a:t>Completers </a:t>
            </a:r>
            <a:r>
              <a:rPr lang="en-US" dirty="0" smtClean="0">
                <a:solidFill>
                  <a:srgbClr val="595959"/>
                </a:solidFill>
              </a:rPr>
              <a:t>List Page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455362"/>
            <a:ext cx="7015162" cy="17127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269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75" y="414338"/>
            <a:ext cx="8553450" cy="6477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595959"/>
                </a:solidFill>
              </a:rPr>
              <a:t>QUESTIONS?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pic>
        <p:nvPicPr>
          <p:cNvPr id="62468" name="Picture 2" descr="C:\Users\Joe.Aiello\Desktop\Question-and-Answ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52625"/>
            <a:ext cx="28575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A45EF62-ADFC-4AFC-81DE-00C09C10577D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518160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lvl="1" indent="-230188">
              <a:buSzPct val="80000"/>
              <a:buFont typeface="Arial" charset="0"/>
              <a:buChar char="•"/>
            </a:pPr>
            <a:r>
              <a:rPr lang="en-US" altLang="en-US" dirty="0">
                <a:latin typeface="Arial" charset="0"/>
                <a:cs typeface="Arial" charset="0"/>
              </a:rPr>
              <a:t>Gainful Employment Information Page:  </a:t>
            </a:r>
            <a:r>
              <a:rPr lang="en-US" altLang="en-US" dirty="0">
                <a:latin typeface="Arial" charset="0"/>
                <a:cs typeface="Arial" charset="0"/>
                <a:hlinkClick r:id="rId4"/>
              </a:rPr>
              <a:t>http://www.ifap.ed.gov/GainfulEmploymentInfo/indexV2.html</a:t>
            </a:r>
            <a:r>
              <a:rPr lang="en-US" altLang="en-US" dirty="0"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25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914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595959"/>
                </a:solidFill>
              </a:rPr>
              <a:t>NSLDS Contact Information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722438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altLang="en-US" sz="2800" dirty="0" smtClean="0">
                <a:latin typeface="Arial" charset="0"/>
                <a:cs typeface="Arial" charset="0"/>
              </a:rPr>
              <a:t>Customer Support Center: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 Phone:	1-800-999-8219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 Toll: 	785-838-2141 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 Fax:		785-838-2154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 Web:	</a:t>
            </a:r>
            <a:r>
              <a:rPr lang="en-US" altLang="en-US" dirty="0" smtClean="0">
                <a:latin typeface="Arial" charset="0"/>
                <a:cs typeface="Arial" charset="0"/>
                <a:hlinkClick r:id="rId3"/>
              </a:rPr>
              <a:t>www.nsldsfap.ed.gov</a:t>
            </a:r>
            <a:r>
              <a:rPr lang="en-US" altLang="en-US" dirty="0" smtClean="0">
                <a:latin typeface="Arial" charset="0"/>
                <a:cs typeface="Arial" charset="0"/>
              </a:rPr>
              <a:t> </a:t>
            </a:r>
          </a:p>
          <a:p>
            <a:r>
              <a:rPr lang="en-US" altLang="en-US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dirty="0" smtClean="0">
                <a:latin typeface="Arial" charset="0"/>
                <a:cs typeface="Arial" charset="0"/>
              </a:rPr>
              <a:t>E-mail:	</a:t>
            </a:r>
            <a:r>
              <a:rPr lang="en-US" altLang="en-US" dirty="0" smtClean="0">
                <a:latin typeface="Arial" charset="0"/>
                <a:cs typeface="Arial" charset="0"/>
                <a:hlinkClick r:id="rId4"/>
              </a:rPr>
              <a:t>nslds@ed.gov</a:t>
            </a:r>
            <a:r>
              <a:rPr lang="en-US" altLang="en-US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68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833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525963"/>
          </a:xfrm>
        </p:spPr>
        <p:txBody>
          <a:bodyPr/>
          <a:lstStyle/>
          <a:p>
            <a:r>
              <a:rPr lang="en-US" sz="2800" dirty="0" smtClean="0"/>
              <a:t>Draft GE Completers Lists (Pushed)</a:t>
            </a:r>
          </a:p>
          <a:p>
            <a:pPr lvl="1"/>
            <a:r>
              <a:rPr lang="en-US" sz="2400" dirty="0" smtClean="0"/>
              <a:t>Distributed to institutions on April 30, 2018</a:t>
            </a:r>
          </a:p>
          <a:p>
            <a:pPr lvl="1"/>
            <a:r>
              <a:rPr lang="en-US" sz="2400" dirty="0" smtClean="0"/>
              <a:t>Sent to the </a:t>
            </a:r>
            <a:r>
              <a:rPr lang="en-US" sz="2400" dirty="0" smtClean="0">
                <a:solidFill>
                  <a:srgbClr val="595959"/>
                </a:solidFill>
              </a:rPr>
              <a:t>institution’s TG </a:t>
            </a:r>
            <a:r>
              <a:rPr lang="en-US" sz="2400" dirty="0" smtClean="0"/>
              <a:t>mailbox associated with the </a:t>
            </a:r>
            <a:r>
              <a:rPr lang="en-US" sz="2400" dirty="0"/>
              <a:t>Batch Gainful Employment Notification Package </a:t>
            </a:r>
            <a:r>
              <a:rPr lang="en-US" sz="2400" dirty="0" smtClean="0"/>
              <a:t>function</a:t>
            </a:r>
          </a:p>
          <a:p>
            <a:pPr lvl="1"/>
            <a:r>
              <a:rPr lang="en-US" sz="2400" dirty="0" smtClean="0"/>
              <a:t>Delivered with message class:  </a:t>
            </a:r>
            <a:r>
              <a:rPr lang="en-US" sz="2400" dirty="0"/>
              <a:t>GECOMBOP</a:t>
            </a:r>
            <a:r>
              <a:rPr lang="en-US" sz="2400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sz="2800" dirty="0"/>
              <a:t>File </a:t>
            </a:r>
            <a:r>
              <a:rPr lang="en-US" sz="2800" dirty="0" smtClean="0"/>
              <a:t>Layout </a:t>
            </a:r>
            <a:r>
              <a:rPr lang="en-US" sz="2800" dirty="0"/>
              <a:t>for the GE Completers list is located in the </a:t>
            </a:r>
            <a:r>
              <a:rPr lang="en-US" sz="2800" dirty="0">
                <a:hlinkClick r:id="rId3"/>
              </a:rPr>
              <a:t>Gainful Employment User Guide</a:t>
            </a:r>
            <a:r>
              <a:rPr lang="en-US" sz="2800" dirty="0"/>
              <a:t> Appendix </a:t>
            </a:r>
            <a:r>
              <a:rPr lang="en-US" sz="2800" dirty="0" smtClean="0"/>
              <a:t>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r>
              <a:rPr lang="en-US" dirty="0" smtClean="0">
                <a:solidFill>
                  <a:srgbClr val="595959"/>
                </a:solidFill>
              </a:rPr>
              <a:t>Draft GE Completers List Report</a:t>
            </a:r>
            <a:br>
              <a:rPr lang="en-US" dirty="0" smtClean="0">
                <a:solidFill>
                  <a:srgbClr val="595959"/>
                </a:solidFill>
              </a:rPr>
            </a:b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8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>
                <a:solidFill>
                  <a:srgbClr val="595959"/>
                </a:solidFill>
              </a:rPr>
              <a:t>Draft GE Completers List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4830763"/>
          </a:xfrm>
        </p:spPr>
        <p:txBody>
          <a:bodyPr/>
          <a:lstStyle/>
          <a:p>
            <a:r>
              <a:rPr lang="en-US" sz="2800" dirty="0" smtClean="0"/>
              <a:t>GE </a:t>
            </a:r>
            <a:r>
              <a:rPr lang="en-US" sz="2800" dirty="0"/>
              <a:t>Completers List </a:t>
            </a:r>
            <a:r>
              <a:rPr lang="en-US" sz="2800" dirty="0" smtClean="0"/>
              <a:t>Report (Ad-hoc)</a:t>
            </a:r>
            <a:endParaRPr lang="en-US" sz="2800" dirty="0"/>
          </a:p>
          <a:p>
            <a:pPr lvl="1"/>
            <a:r>
              <a:rPr lang="en-US" sz="2200" dirty="0" smtClean="0"/>
              <a:t>Available on </a:t>
            </a:r>
            <a:r>
              <a:rPr lang="en-US" sz="2200" dirty="0"/>
              <a:t>the Reports Tab of the National Student Loan Data System Professional Access (NSLDSFAP) Web </a:t>
            </a:r>
            <a:r>
              <a:rPr lang="en-US" sz="2200" dirty="0" smtClean="0"/>
              <a:t>site</a:t>
            </a:r>
          </a:p>
          <a:p>
            <a:pPr lvl="1"/>
            <a:r>
              <a:rPr lang="en-US" sz="2200" dirty="0" smtClean="0"/>
              <a:t>Sent </a:t>
            </a:r>
            <a:r>
              <a:rPr lang="en-US" sz="2200" dirty="0"/>
              <a:t>to the TG mailbox associated with the user that made the report request</a:t>
            </a:r>
          </a:p>
          <a:p>
            <a:pPr lvl="1"/>
            <a:r>
              <a:rPr lang="en-US" sz="2200" dirty="0" smtClean="0"/>
              <a:t>Delivered </a:t>
            </a:r>
            <a:r>
              <a:rPr lang="en-US" sz="2200" dirty="0"/>
              <a:t>with message class:  </a:t>
            </a:r>
          </a:p>
          <a:p>
            <a:pPr lvl="2"/>
            <a:r>
              <a:rPr lang="en-US" sz="1800" dirty="0"/>
              <a:t>Summary Level/Condensed :  GECOMSOP</a:t>
            </a:r>
          </a:p>
          <a:p>
            <a:pPr lvl="2"/>
            <a:r>
              <a:rPr lang="en-US" sz="1800" dirty="0"/>
              <a:t>Backup Detail :  </a:t>
            </a:r>
            <a:r>
              <a:rPr lang="en-US" sz="1800" dirty="0" smtClean="0"/>
              <a:t>GECOMPOP</a:t>
            </a:r>
          </a:p>
          <a:p>
            <a:pPr lvl="2"/>
            <a:endParaRPr lang="en-US" sz="1200" dirty="0"/>
          </a:p>
          <a:p>
            <a:r>
              <a:rPr lang="en-US" sz="2800" dirty="0"/>
              <a:t>File Layout for the GE Completers List Report is located in the </a:t>
            </a:r>
            <a:r>
              <a:rPr lang="en-US" sz="2800" dirty="0">
                <a:solidFill>
                  <a:srgbClr val="FF0000"/>
                </a:solidFill>
                <a:hlinkClick r:id="rId3"/>
              </a:rPr>
              <a:t>Gainful Employment User Guide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Appendix </a:t>
            </a:r>
            <a:r>
              <a:rPr lang="en-US" sz="2800" dirty="0" smtClean="0"/>
              <a:t>B.2</a:t>
            </a:r>
            <a:endParaRPr lang="en-US" sz="2800" dirty="0"/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494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48DEF5-E7B4-4798-A39D-340A684B5C2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414325"/>
            <a:ext cx="8610600" cy="647698"/>
          </a:xfrm>
        </p:spPr>
        <p:txBody>
          <a:bodyPr/>
          <a:lstStyle/>
          <a:p>
            <a:r>
              <a:rPr lang="en-US" sz="3600" dirty="0" smtClean="0">
                <a:solidFill>
                  <a:srgbClr val="595959"/>
                </a:solidFill>
              </a:rPr>
              <a:t>Requesting GE Completers List Report</a:t>
            </a:r>
            <a:endParaRPr lang="en-US" sz="3600" dirty="0">
              <a:solidFill>
                <a:srgbClr val="59595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88" y="1295400"/>
            <a:ext cx="7557025" cy="4622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7312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44be07d-7465-4746-b40c-f2df032bad02">GDIT-7291-145</_dlc_DocId>
    <_dlc_DocIdUrl xmlns="544be07d-7465-4746-b40c-f2df032bad02">
      <Url>https://spspi.gdit.com/opshcsd/Civilian/EFS/NSLDS Vangent Operations/reviews/_layouts/DocIdRedir.aspx?ID=GDIT-7291-145</Url>
      <Description>GDIT-7291-145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90A557B06FF4B9F39F9615C8B3DDC" ma:contentTypeVersion="2" ma:contentTypeDescription="Create a new document." ma:contentTypeScope="" ma:versionID="67b59b52ed24c8a80a63a52ca4c8a268">
  <xsd:schema xmlns:xsd="http://www.w3.org/2001/XMLSchema" xmlns:xs="http://www.w3.org/2001/XMLSchema" xmlns:p="http://schemas.microsoft.com/office/2006/metadata/properties" xmlns:ns2="544be07d-7465-4746-b40c-f2df032bad02" targetNamespace="http://schemas.microsoft.com/office/2006/metadata/properties" ma:root="true" ma:fieldsID="8f9277459b154faea67328f45683045d" ns2:_="">
    <xsd:import namespace="544be07d-7465-4746-b40c-f2df032bad0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4be07d-7465-4746-b40c-f2df032bad0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3B3356-F9C3-4C0C-8E19-BED0795AC3F2}">
  <ds:schemaRefs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544be07d-7465-4746-b40c-f2df032bad02"/>
  </ds:schemaRefs>
</ds:datastoreItem>
</file>

<file path=customXml/itemProps2.xml><?xml version="1.0" encoding="utf-8"?>
<ds:datastoreItem xmlns:ds="http://schemas.openxmlformats.org/officeDocument/2006/customXml" ds:itemID="{8ACBB870-8FB3-412A-95A1-308F3D907EC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DAA137E-805F-4CD6-A6BE-275867AC49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4be07d-7465-4746-b40c-f2df032bad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95B6DEB-D2BF-4619-A356-B7D9612856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20805</TotalTime>
  <Words>2927</Words>
  <Application>Microsoft Office PowerPoint</Application>
  <PresentationFormat>On-screen Show (4:3)</PresentationFormat>
  <Paragraphs>527</Paragraphs>
  <Slides>68</Slides>
  <Notes>62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1_Office Theme</vt:lpstr>
      <vt:lpstr>Gainful Employment (GE): Submitting Draft Completers List Corrections  Presenters: Erik Melis and Brent Madoo </vt:lpstr>
      <vt:lpstr>Agenda</vt:lpstr>
      <vt:lpstr>GE Completers List</vt:lpstr>
      <vt:lpstr>GE Completers List – Cohort Period</vt:lpstr>
      <vt:lpstr>GE Completers List - Exclusions</vt:lpstr>
      <vt:lpstr>Draft GE Completers List Report</vt:lpstr>
      <vt:lpstr>Draft GE Completers List Report </vt:lpstr>
      <vt:lpstr>Draft GE Completers List Report</vt:lpstr>
      <vt:lpstr>Requesting GE Completers List Report</vt:lpstr>
      <vt:lpstr>Requesting GE Completers List Report</vt:lpstr>
      <vt:lpstr>Requesting GE Completers List Report</vt:lpstr>
      <vt:lpstr>Requesting GE Completers List Report</vt:lpstr>
      <vt:lpstr>Requesting GE Completers List Report</vt:lpstr>
      <vt:lpstr>Requesting GE Completers List Report</vt:lpstr>
      <vt:lpstr>Requesting GE Completers List Report</vt:lpstr>
      <vt:lpstr>GE Completers List File Organization</vt:lpstr>
      <vt:lpstr>GE Completers List File</vt:lpstr>
      <vt:lpstr>GE Completers List File</vt:lpstr>
      <vt:lpstr>GE Completers List File Layout</vt:lpstr>
      <vt:lpstr>GE Completers List File</vt:lpstr>
      <vt:lpstr>File Contents</vt:lpstr>
      <vt:lpstr>GE Completers List Viewer Tool </vt:lpstr>
      <vt:lpstr>GE Completers List Viewer Tool</vt:lpstr>
      <vt:lpstr>GE Completers List XLS Import Tool</vt:lpstr>
      <vt:lpstr>GE Completers List XLS Import Tool</vt:lpstr>
      <vt:lpstr>Submitting Completer List Correction Requests  </vt:lpstr>
      <vt:lpstr>Draft GE Completers List Corrections</vt:lpstr>
      <vt:lpstr>Corrections, Comments &amp; Documentation</vt:lpstr>
      <vt:lpstr>Corrections, Comments &amp; Documentation (Cont.)</vt:lpstr>
      <vt:lpstr>Corrections, Comments &amp; Documentation (Cont.)</vt:lpstr>
      <vt:lpstr>Draft Completers List Helpful Hints</vt:lpstr>
      <vt:lpstr>Helpful Hints (continued)</vt:lpstr>
      <vt:lpstr>Helpful Hints (continued)</vt:lpstr>
      <vt:lpstr>GE Completers List Web Pages on NSLDSFAP  </vt:lpstr>
      <vt:lpstr>GE Tab </vt:lpstr>
      <vt:lpstr>GE Tab </vt:lpstr>
      <vt:lpstr>GE Completers List Page </vt:lpstr>
      <vt:lpstr>GE Completers List Page </vt:lpstr>
      <vt:lpstr>GE Completers List Page</vt:lpstr>
      <vt:lpstr>GE Completers List Page </vt:lpstr>
      <vt:lpstr>GE Completers List Page</vt:lpstr>
      <vt:lpstr>GE Completers List Page</vt:lpstr>
      <vt:lpstr>GE Completers List Page</vt:lpstr>
      <vt:lpstr>GE Completers List Page</vt:lpstr>
      <vt:lpstr>GE Completers Update Page </vt:lpstr>
      <vt:lpstr>GE Completers Update Page</vt:lpstr>
      <vt:lpstr>GE Completers Update Page </vt:lpstr>
      <vt:lpstr>GE Completers Update Page</vt:lpstr>
      <vt:lpstr>GE Completers Update Page</vt:lpstr>
      <vt:lpstr>GE Completers Update Page </vt:lpstr>
      <vt:lpstr>GE Completers Update Page </vt:lpstr>
      <vt:lpstr>GE Completers Update Page (Delete) </vt:lpstr>
      <vt:lpstr>GE Completers Update Page (Delete) </vt:lpstr>
      <vt:lpstr>GE Completers Update Page (Delete) </vt:lpstr>
      <vt:lpstr>GE Completers Update Page (Delete) </vt:lpstr>
      <vt:lpstr>GE Completers Add Page</vt:lpstr>
      <vt:lpstr>GE Completers Add Page</vt:lpstr>
      <vt:lpstr>GE Completers Add Page</vt:lpstr>
      <vt:lpstr>Submit Draft GE Completers List Page</vt:lpstr>
      <vt:lpstr>Submit Draft GE Completers List Page</vt:lpstr>
      <vt:lpstr>Submit Draft GE Completers List Page</vt:lpstr>
      <vt:lpstr>Submit Draft GE Completers List Page</vt:lpstr>
      <vt:lpstr>Submit Draft GE Completers List Page</vt:lpstr>
      <vt:lpstr>Submit Draft GE Completers List Page</vt:lpstr>
      <vt:lpstr>Submit Draft GE Completers List Page</vt:lpstr>
      <vt:lpstr>Submit Draft GE Completers List Page</vt:lpstr>
      <vt:lpstr>QUESTIONS?</vt:lpstr>
      <vt:lpstr>NSLDS Contact Information</vt:lpstr>
    </vt:vector>
  </TitlesOfParts>
  <Company>General Dynamics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Gainful Employment Cycle</dc:title>
  <dc:creator>Goates, Megan R</dc:creator>
  <cp:lastModifiedBy>Brent Madoo</cp:lastModifiedBy>
  <cp:revision>424</cp:revision>
  <cp:lastPrinted>2016-06-09T14:24:26Z</cp:lastPrinted>
  <dcterms:created xsi:type="dcterms:W3CDTF">2015-06-09T23:59:05Z</dcterms:created>
  <dcterms:modified xsi:type="dcterms:W3CDTF">2018-05-18T18:34:01Z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0x01010017C90A557B06FF4B9F39F9615C8B3DDC</vt:lpwstr>
  </property>
  <property fmtid="{D5CDD505-2E9C-101B-9397-08002B2CF9AE}" pid="3" name="_dlc_DocIdItemGuid">
    <vt:lpwstr>5e520a50-cf56-4b89-8880-02358925e74b</vt:lpwstr>
  </property>
</Properties>
</file>