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213" r:id="rId5"/>
  </p:sldMasterIdLst>
  <p:notesMasterIdLst>
    <p:notesMasterId r:id="rId104"/>
  </p:notesMasterIdLst>
  <p:handoutMasterIdLst>
    <p:handoutMasterId r:id="rId105"/>
  </p:handoutMasterIdLst>
  <p:sldIdLst>
    <p:sldId id="262" r:id="rId6"/>
    <p:sldId id="266" r:id="rId7"/>
    <p:sldId id="541" r:id="rId8"/>
    <p:sldId id="539" r:id="rId9"/>
    <p:sldId id="506" r:id="rId10"/>
    <p:sldId id="515" r:id="rId11"/>
    <p:sldId id="383" r:id="rId12"/>
    <p:sldId id="422" r:id="rId13"/>
    <p:sldId id="406" r:id="rId14"/>
    <p:sldId id="322" r:id="rId15"/>
    <p:sldId id="323" r:id="rId16"/>
    <p:sldId id="331" r:id="rId17"/>
    <p:sldId id="421" r:id="rId18"/>
    <p:sldId id="332" r:id="rId19"/>
    <p:sldId id="326" r:id="rId20"/>
    <p:sldId id="319" r:id="rId21"/>
    <p:sldId id="317" r:id="rId22"/>
    <p:sldId id="327" r:id="rId23"/>
    <p:sldId id="423" r:id="rId24"/>
    <p:sldId id="542" r:id="rId25"/>
    <p:sldId id="385" r:id="rId26"/>
    <p:sldId id="508" r:id="rId27"/>
    <p:sldId id="510" r:id="rId28"/>
    <p:sldId id="512" r:id="rId29"/>
    <p:sldId id="548" r:id="rId30"/>
    <p:sldId id="419" r:id="rId31"/>
    <p:sldId id="420" r:id="rId32"/>
    <p:sldId id="373" r:id="rId33"/>
    <p:sldId id="509" r:id="rId34"/>
    <p:sldId id="511" r:id="rId35"/>
    <p:sldId id="513" r:id="rId36"/>
    <p:sldId id="565" r:id="rId37"/>
    <p:sldId id="561" r:id="rId38"/>
    <p:sldId id="344" r:id="rId39"/>
    <p:sldId id="345" r:id="rId40"/>
    <p:sldId id="434" r:id="rId41"/>
    <p:sldId id="386" r:id="rId42"/>
    <p:sldId id="388" r:id="rId43"/>
    <p:sldId id="436" r:id="rId44"/>
    <p:sldId id="392" r:id="rId45"/>
    <p:sldId id="437" r:id="rId46"/>
    <p:sldId id="439" r:id="rId47"/>
    <p:sldId id="393" r:id="rId48"/>
    <p:sldId id="443" r:id="rId49"/>
    <p:sldId id="446" r:id="rId50"/>
    <p:sldId id="449" r:id="rId51"/>
    <p:sldId id="516" r:id="rId52"/>
    <p:sldId id="396" r:id="rId53"/>
    <p:sldId id="546" r:id="rId54"/>
    <p:sldId id="407" r:id="rId55"/>
    <p:sldId id="408" r:id="rId56"/>
    <p:sldId id="550" r:id="rId57"/>
    <p:sldId id="547" r:id="rId58"/>
    <p:sldId id="411" r:id="rId59"/>
    <p:sldId id="517" r:id="rId60"/>
    <p:sldId id="353" r:id="rId61"/>
    <p:sldId id="552" r:id="rId62"/>
    <p:sldId id="553" r:id="rId63"/>
    <p:sldId id="554" r:id="rId64"/>
    <p:sldId id="557" r:id="rId65"/>
    <p:sldId id="558" r:id="rId66"/>
    <p:sldId id="559" r:id="rId67"/>
    <p:sldId id="560" r:id="rId68"/>
    <p:sldId id="365" r:id="rId69"/>
    <p:sldId id="366" r:id="rId70"/>
    <p:sldId id="551" r:id="rId71"/>
    <p:sldId id="369" r:id="rId72"/>
    <p:sldId id="563" r:id="rId73"/>
    <p:sldId id="562" r:id="rId74"/>
    <p:sldId id="518" r:id="rId75"/>
    <p:sldId id="467" r:id="rId76"/>
    <p:sldId id="564" r:id="rId77"/>
    <p:sldId id="371" r:id="rId78"/>
    <p:sldId id="399" r:id="rId79"/>
    <p:sldId id="398" r:id="rId80"/>
    <p:sldId id="400" r:id="rId81"/>
    <p:sldId id="412" r:id="rId82"/>
    <p:sldId id="476" r:id="rId83"/>
    <p:sldId id="477" r:id="rId84"/>
    <p:sldId id="478" r:id="rId85"/>
    <p:sldId id="479" r:id="rId86"/>
    <p:sldId id="480" r:id="rId87"/>
    <p:sldId id="481" r:id="rId88"/>
    <p:sldId id="482" r:id="rId89"/>
    <p:sldId id="536" r:id="rId90"/>
    <p:sldId id="537" r:id="rId91"/>
    <p:sldId id="538" r:id="rId92"/>
    <p:sldId id="487" r:id="rId93"/>
    <p:sldId id="498" r:id="rId94"/>
    <p:sldId id="526" r:id="rId95"/>
    <p:sldId id="527" r:id="rId96"/>
    <p:sldId id="528" r:id="rId97"/>
    <p:sldId id="529" r:id="rId98"/>
    <p:sldId id="530" r:id="rId99"/>
    <p:sldId id="531" r:id="rId100"/>
    <p:sldId id="532" r:id="rId101"/>
    <p:sldId id="534" r:id="rId102"/>
    <p:sldId id="535" r:id="rId103"/>
  </p:sldIdLst>
  <p:sldSz cx="9144000" cy="6858000" type="screen4x3"/>
  <p:notesSz cx="7019925" cy="930592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31">
          <p15:clr>
            <a:srgbClr val="A4A3A4"/>
          </p15:clr>
        </p15:guide>
        <p15:guide id="2" pos="221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rik" initials="EM" lastIdx="13" clrIdx="0"/>
  <p:cmAuthor id="1" name="Rosade, Melissa B (NE)" initials="MBR" lastIdx="14" clrIdx="1"/>
  <p:cmAuthor id="2" name="U.S. Department of Education" initials="UDoE" lastIdx="2" clrIdx="2"/>
  <p:cmAuthor id="3" name="Brent Madoo" initials="BM" lastIdx="9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5353"/>
    <a:srgbClr val="95C94E"/>
    <a:srgbClr val="96BC5A"/>
    <a:srgbClr val="90B957"/>
    <a:srgbClr val="94C055"/>
    <a:srgbClr val="8FC854"/>
    <a:srgbClr val="80B24C"/>
    <a:srgbClr val="8FBD56"/>
    <a:srgbClr val="91C7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5293" autoAdjust="0"/>
  </p:normalViewPr>
  <p:slideViewPr>
    <p:cSldViewPr snapToObjects="1">
      <p:cViewPr>
        <p:scale>
          <a:sx n="100" d="100"/>
          <a:sy n="100" d="100"/>
        </p:scale>
        <p:origin x="-51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13134"/>
    </p:cViewPr>
  </p:sorterViewPr>
  <p:notesViewPr>
    <p:cSldViewPr snapToObjects="1">
      <p:cViewPr varScale="1">
        <p:scale>
          <a:sx n="40" d="100"/>
          <a:sy n="40" d="100"/>
        </p:scale>
        <p:origin x="-2347" y="-86"/>
      </p:cViewPr>
      <p:guideLst>
        <p:guide orient="horz" pos="2931"/>
        <p:guide pos="221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84" Type="http://schemas.openxmlformats.org/officeDocument/2006/relationships/slide" Target="slides/slide79.xml"/><Relationship Id="rId89" Type="http://schemas.openxmlformats.org/officeDocument/2006/relationships/slide" Target="slides/slide84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07" Type="http://schemas.openxmlformats.org/officeDocument/2006/relationships/presProps" Target="presProps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slide" Target="slides/slide69.xml"/><Relationship Id="rId79" Type="http://schemas.openxmlformats.org/officeDocument/2006/relationships/slide" Target="slides/slide74.xml"/><Relationship Id="rId87" Type="http://schemas.openxmlformats.org/officeDocument/2006/relationships/slide" Target="slides/slide82.xml"/><Relationship Id="rId102" Type="http://schemas.openxmlformats.org/officeDocument/2006/relationships/slide" Target="slides/slide97.xml"/><Relationship Id="rId110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1" Type="http://schemas.openxmlformats.org/officeDocument/2006/relationships/slide" Target="slides/slide56.xml"/><Relationship Id="rId82" Type="http://schemas.openxmlformats.org/officeDocument/2006/relationships/slide" Target="slides/slide77.xml"/><Relationship Id="rId90" Type="http://schemas.openxmlformats.org/officeDocument/2006/relationships/slide" Target="slides/slide85.xml"/><Relationship Id="rId95" Type="http://schemas.openxmlformats.org/officeDocument/2006/relationships/slide" Target="slides/slide90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77" Type="http://schemas.openxmlformats.org/officeDocument/2006/relationships/slide" Target="slides/slide72.xml"/><Relationship Id="rId100" Type="http://schemas.openxmlformats.org/officeDocument/2006/relationships/slide" Target="slides/slide95.xml"/><Relationship Id="rId105" Type="http://schemas.openxmlformats.org/officeDocument/2006/relationships/handoutMaster" Target="handoutMasters/handoutMaster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80" Type="http://schemas.openxmlformats.org/officeDocument/2006/relationships/slide" Target="slides/slide75.xml"/><Relationship Id="rId85" Type="http://schemas.openxmlformats.org/officeDocument/2006/relationships/slide" Target="slides/slide80.xml"/><Relationship Id="rId93" Type="http://schemas.openxmlformats.org/officeDocument/2006/relationships/slide" Target="slides/slide88.xml"/><Relationship Id="rId98" Type="http://schemas.openxmlformats.org/officeDocument/2006/relationships/slide" Target="slides/slide9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103" Type="http://schemas.openxmlformats.org/officeDocument/2006/relationships/slide" Target="slides/slide98.xml"/><Relationship Id="rId108" Type="http://schemas.openxmlformats.org/officeDocument/2006/relationships/viewProps" Target="view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83" Type="http://schemas.openxmlformats.org/officeDocument/2006/relationships/slide" Target="slides/slide78.xml"/><Relationship Id="rId88" Type="http://schemas.openxmlformats.org/officeDocument/2006/relationships/slide" Target="slides/slide83.xml"/><Relationship Id="rId91" Type="http://schemas.openxmlformats.org/officeDocument/2006/relationships/slide" Target="slides/slide86.xml"/><Relationship Id="rId96" Type="http://schemas.openxmlformats.org/officeDocument/2006/relationships/slide" Target="slides/slide9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6" Type="http://schemas.openxmlformats.org/officeDocument/2006/relationships/commentAuthors" Target="commentAuthors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slide" Target="slides/slide73.xml"/><Relationship Id="rId81" Type="http://schemas.openxmlformats.org/officeDocument/2006/relationships/slide" Target="slides/slide76.xml"/><Relationship Id="rId86" Type="http://schemas.openxmlformats.org/officeDocument/2006/relationships/slide" Target="slides/slide81.xml"/><Relationship Id="rId94" Type="http://schemas.openxmlformats.org/officeDocument/2006/relationships/slide" Target="slides/slide89.xml"/><Relationship Id="rId99" Type="http://schemas.openxmlformats.org/officeDocument/2006/relationships/slide" Target="slides/slide94.xml"/><Relationship Id="rId101" Type="http://schemas.openxmlformats.org/officeDocument/2006/relationships/slide" Target="slides/slide9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109" Type="http://schemas.openxmlformats.org/officeDocument/2006/relationships/theme" Target="theme/theme1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slide" Target="slides/slide71.xml"/><Relationship Id="rId97" Type="http://schemas.openxmlformats.org/officeDocument/2006/relationships/slide" Target="slides/slide92.xml"/><Relationship Id="rId10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92" Type="http://schemas.openxmlformats.org/officeDocument/2006/relationships/slide" Target="slides/slide8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41650" cy="463550"/>
          </a:xfrm>
          <a:prstGeom prst="rect">
            <a:avLst/>
          </a:prstGeom>
        </p:spPr>
        <p:txBody>
          <a:bodyPr vert="horz" lIns="91893" tIns="45947" rIns="91893" bIns="45947" rtlCol="0"/>
          <a:lstStyle>
            <a:lvl1pPr algn="l">
              <a:defRPr sz="1200">
                <a:latin typeface="Calibri" pitchFamily="-106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690" y="1"/>
            <a:ext cx="3041650" cy="463550"/>
          </a:xfrm>
          <a:prstGeom prst="rect">
            <a:avLst/>
          </a:prstGeom>
        </p:spPr>
        <p:txBody>
          <a:bodyPr vert="horz" lIns="91893" tIns="45947" rIns="91893" bIns="45947" rtlCol="0"/>
          <a:lstStyle>
            <a:lvl1pPr algn="r">
              <a:defRPr sz="1200">
                <a:latin typeface="Calibri" pitchFamily="-106" charset="0"/>
                <a:cs typeface="Arial" charset="0"/>
              </a:defRPr>
            </a:lvl1pPr>
          </a:lstStyle>
          <a:p>
            <a:pPr>
              <a:defRPr/>
            </a:pPr>
            <a:fld id="{0C4961B2-69D4-4671-A846-8699DB7ADA6A}" type="datetimeFigureOut">
              <a:rPr lang="en-US"/>
              <a:pPr>
                <a:defRPr/>
              </a:pPr>
              <a:t>3/13/2018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40789"/>
            <a:ext cx="3041650" cy="463550"/>
          </a:xfrm>
          <a:prstGeom prst="rect">
            <a:avLst/>
          </a:prstGeom>
        </p:spPr>
        <p:txBody>
          <a:bodyPr vert="horz" lIns="91893" tIns="45947" rIns="91893" bIns="45947" rtlCol="0" anchor="b"/>
          <a:lstStyle>
            <a:lvl1pPr algn="l">
              <a:defRPr sz="1200">
                <a:latin typeface="Calibri" pitchFamily="-106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690" y="8840789"/>
            <a:ext cx="3041650" cy="463550"/>
          </a:xfrm>
          <a:prstGeom prst="rect">
            <a:avLst/>
          </a:prstGeom>
        </p:spPr>
        <p:txBody>
          <a:bodyPr vert="horz" lIns="91893" tIns="45947" rIns="91893" bIns="45947" rtlCol="0" anchor="b"/>
          <a:lstStyle>
            <a:lvl1pPr algn="r">
              <a:defRPr sz="1200">
                <a:latin typeface="Calibri" pitchFamily="-106" charset="0"/>
                <a:cs typeface="Arial" charset="0"/>
              </a:defRPr>
            </a:lvl1pPr>
          </a:lstStyle>
          <a:p>
            <a:pPr>
              <a:defRPr/>
            </a:pPr>
            <a:fld id="{137776A2-1D91-4428-B6B1-82856438AB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2470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41650" cy="463550"/>
          </a:xfrm>
          <a:prstGeom prst="rect">
            <a:avLst/>
          </a:prstGeom>
        </p:spPr>
        <p:txBody>
          <a:bodyPr vert="horz" lIns="92839" tIns="46419" rIns="92839" bIns="4641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90" y="1"/>
            <a:ext cx="3041650" cy="463550"/>
          </a:xfrm>
          <a:prstGeom prst="rect">
            <a:avLst/>
          </a:prstGeom>
        </p:spPr>
        <p:txBody>
          <a:bodyPr vert="horz" wrap="square" lIns="92839" tIns="46419" rIns="92839" bIns="4641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  <a:cs typeface="Arial" charset="0"/>
              </a:defRPr>
            </a:lvl1pPr>
          </a:lstStyle>
          <a:p>
            <a:pPr>
              <a:defRPr/>
            </a:pPr>
            <a:fld id="{E06644C3-C5E3-4064-BE68-E8CE677BB618}" type="datetime1">
              <a:rPr lang="en-US" altLang="en-US"/>
              <a:pPr>
                <a:defRPr/>
              </a:pPr>
              <a:t>3/13/2018</a:t>
            </a:fld>
            <a:endParaRPr lang="en-US" alt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6913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9" tIns="46419" rIns="92839" bIns="4641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3265" y="4421190"/>
            <a:ext cx="5613400" cy="4186237"/>
          </a:xfrm>
          <a:prstGeom prst="rect">
            <a:avLst/>
          </a:prstGeom>
        </p:spPr>
        <p:txBody>
          <a:bodyPr vert="horz" lIns="92839" tIns="46419" rIns="92839" bIns="4641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40789"/>
            <a:ext cx="3041650" cy="463550"/>
          </a:xfrm>
          <a:prstGeom prst="rect">
            <a:avLst/>
          </a:prstGeom>
        </p:spPr>
        <p:txBody>
          <a:bodyPr vert="horz" lIns="92839" tIns="46419" rIns="92839" bIns="4641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90" y="8840789"/>
            <a:ext cx="3041650" cy="463550"/>
          </a:xfrm>
          <a:prstGeom prst="rect">
            <a:avLst/>
          </a:prstGeom>
        </p:spPr>
        <p:txBody>
          <a:bodyPr vert="horz" wrap="square" lIns="92839" tIns="46419" rIns="92839" bIns="4641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  <a:cs typeface="Arial" charset="0"/>
              </a:defRPr>
            </a:lvl1pPr>
          </a:lstStyle>
          <a:p>
            <a:pPr>
              <a:defRPr/>
            </a:pPr>
            <a:fld id="{D1424C31-069F-4A15-8008-6508B2EC930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608214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9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49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8118364" indent="-3766015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7107" indent="-2291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6897" indent="-2291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66687" indent="-2291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21737" indent="-229106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6787" indent="-229106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31838" indent="-229106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888" indent="-229106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A8CD9DA3-C51E-4B10-A4CF-EE68FA3FE210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2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62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05D3EBA-E64D-4FAF-A12E-566857992240}" type="slidenum">
              <a:rPr lang="en-US" altLang="en-US" smtClean="0"/>
              <a:pPr eaLnBrk="1" hangingPunct="1">
                <a:spcBef>
                  <a:spcPct val="0"/>
                </a:spcBef>
              </a:pPr>
              <a:t>10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altLang="en-US" dirty="0" smtClean="0"/>
          </a:p>
        </p:txBody>
      </p:sp>
      <p:sp>
        <p:nvSpPr>
          <p:cNvPr id="163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D79FABF-1FFD-4FA9-B713-314A89DE1ADF}" type="slidenum">
              <a:rPr lang="en-US" altLang="en-US" smtClean="0"/>
              <a:pPr eaLnBrk="1" hangingPunct="1">
                <a:spcBef>
                  <a:spcPct val="0"/>
                </a:spcBef>
              </a:pPr>
              <a:t>11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altLang="en-US" dirty="0" smtClean="0"/>
          </a:p>
        </p:txBody>
      </p:sp>
      <p:sp>
        <p:nvSpPr>
          <p:cNvPr id="164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A411EAB-8FB3-45BD-94ED-792C337BB860}" type="slidenum">
              <a:rPr lang="en-US" altLang="en-US" smtClean="0"/>
              <a:pPr eaLnBrk="1" hangingPunct="1">
                <a:spcBef>
                  <a:spcPct val="0"/>
                </a:spcBef>
              </a:pPr>
              <a:t>12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altLang="en-US" dirty="0" smtClean="0"/>
          </a:p>
        </p:txBody>
      </p:sp>
      <p:sp>
        <p:nvSpPr>
          <p:cNvPr id="165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686F7F9-3532-46EB-BE78-683A1FBF88F6}" type="slidenum">
              <a:rPr lang="en-US" altLang="en-US" smtClean="0"/>
              <a:pPr eaLnBrk="1" hangingPunct="1">
                <a:spcBef>
                  <a:spcPct val="0"/>
                </a:spcBef>
              </a:pPr>
              <a:t>13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altLang="en-US" dirty="0" smtClean="0"/>
          </a:p>
        </p:txBody>
      </p:sp>
      <p:sp>
        <p:nvSpPr>
          <p:cNvPr id="166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AF4F136-8040-4450-A506-C0C3D8B2144B}" type="slidenum">
              <a:rPr lang="en-US" altLang="en-US" smtClean="0"/>
              <a:pPr eaLnBrk="1" hangingPunct="1">
                <a:spcBef>
                  <a:spcPct val="0"/>
                </a:spcBef>
              </a:pPr>
              <a:t>14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7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67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CE3F7ED-82F5-4EEF-ACCE-945DA54F0F7F}" type="slidenum">
              <a:rPr lang="en-US" altLang="en-US" smtClean="0"/>
              <a:pPr eaLnBrk="1" hangingPunct="1">
                <a:spcBef>
                  <a:spcPct val="0"/>
                </a:spcBef>
              </a:pPr>
              <a:t>15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8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68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19B0D6E-E8EC-48AA-A129-3DCC560DF922}" type="slidenum">
              <a:rPr lang="en-US" altLang="en-US" smtClean="0"/>
              <a:pPr eaLnBrk="1" hangingPunct="1">
                <a:spcBef>
                  <a:spcPct val="0"/>
                </a:spcBef>
              </a:pPr>
              <a:t>16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9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69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720EC32-1209-4DCD-A63F-4B2BEAEC80A2}" type="slidenum">
              <a:rPr lang="en-US" altLang="en-US" smtClean="0"/>
              <a:pPr eaLnBrk="1" hangingPunct="1">
                <a:spcBef>
                  <a:spcPct val="0"/>
                </a:spcBef>
              </a:pPr>
              <a:t>17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845393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1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71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DF79C9A7-66CF-454F-B1E2-D41963A8F942}" type="slidenum">
              <a:rPr lang="en-US" altLang="en-US" smtClean="0"/>
              <a:pPr eaLnBrk="1" hangingPunct="1">
                <a:spcBef>
                  <a:spcPct val="0"/>
                </a:spcBef>
              </a:pPr>
              <a:t>19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altLang="en-US" dirty="0" smtClean="0"/>
          </a:p>
        </p:txBody>
      </p:sp>
      <p:sp>
        <p:nvSpPr>
          <p:cNvPr id="150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8118364" indent="-3766015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7107" indent="-2291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6897" indent="-2291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66687" indent="-2291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21737" indent="-229106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6787" indent="-229106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31838" indent="-229106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888" indent="-229106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C03FED6-290F-45E9-B9CD-2E073E834F52}" type="slidenum">
              <a:rPr lang="en-US" alt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539244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160761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180360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338825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01610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456296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3447927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27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584106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28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5005058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29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04783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altLang="en-US" dirty="0" smtClean="0"/>
          </a:p>
        </p:txBody>
      </p:sp>
      <p:sp>
        <p:nvSpPr>
          <p:cNvPr id="150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8118364" indent="-3766015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7107" indent="-2291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6897" indent="-2291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66687" indent="-2291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21737" indent="-229106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6787" indent="-229106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31838" indent="-229106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888" indent="-229106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C03FED6-290F-45E9-B9CD-2E073E834F52}" type="slidenum">
              <a:rPr lang="en-US" alt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30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8077683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31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9768571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This is an example of the NSLDS GE submittal </a:t>
            </a:r>
            <a:r>
              <a:rPr lang="en-US" sz="1600" dirty="0" smtClean="0"/>
              <a:t>spreadsheet, but you can find a template on the FSA Download website.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Again, </a:t>
            </a:r>
            <a:r>
              <a:rPr lang="en-US" sz="1600" dirty="0"/>
              <a:t>it’s just an Excel spreadsheet that’s been pre-laid out with the column headers representing the fields. You would just provide the data in the fields. </a:t>
            </a: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32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1617079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33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7204780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3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73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1BB2CD8C-2181-43DA-98B5-E8C5A9687A3D}" type="slidenum">
              <a:rPr lang="en-US" altLang="en-US" smtClean="0"/>
              <a:pPr eaLnBrk="1" hangingPunct="1">
                <a:spcBef>
                  <a:spcPct val="0"/>
                </a:spcBef>
              </a:pPr>
              <a:t>34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35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4052432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36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0446387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37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219680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38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2223444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39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91810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9039922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40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230917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41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5064784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42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9030261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43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364464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44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8042617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45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1851893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46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6781143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47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9303370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0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80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DA2B8D5-7C26-444C-B7BF-506D549A056F}" type="slidenum">
              <a:rPr lang="en-US" altLang="en-US" smtClean="0"/>
              <a:pPr eaLnBrk="1" hangingPunct="1">
                <a:spcBef>
                  <a:spcPct val="0"/>
                </a:spcBef>
              </a:pPr>
              <a:t>48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1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81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6D0477D-249E-46F2-870F-16FA2D81731A}" type="slidenum">
              <a:rPr lang="en-US" altLang="en-US" smtClean="0"/>
              <a:pPr eaLnBrk="1" hangingPunct="1">
                <a:spcBef>
                  <a:spcPct val="0"/>
                </a:spcBef>
              </a:pPr>
              <a:t>49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19005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3770284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2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82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E74306E4-96F3-4023-9EAB-B5D3ED95C201}" type="slidenum">
              <a:rPr lang="en-US" altLang="en-US" smtClean="0"/>
              <a:pPr eaLnBrk="1" hangingPunct="1">
                <a:spcBef>
                  <a:spcPct val="0"/>
                </a:spcBef>
              </a:pPr>
              <a:t>50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51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943146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3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83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E95F1CF-50B9-4519-8E92-BD58CCE5E106}" type="slidenum">
              <a:rPr lang="en-US" altLang="en-US" smtClean="0"/>
              <a:pPr eaLnBrk="1" hangingPunct="1">
                <a:spcBef>
                  <a:spcPct val="0"/>
                </a:spcBef>
              </a:pPr>
              <a:t>52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5629636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84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13CA5E56-FE59-4397-B6A9-AAB04E6A8FB3}" type="slidenum">
              <a:rPr lang="en-US" altLang="en-US" smtClean="0"/>
              <a:pPr eaLnBrk="1" hangingPunct="1">
                <a:spcBef>
                  <a:spcPct val="0"/>
                </a:spcBef>
              </a:pPr>
              <a:t>53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23126719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5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85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7731CAC2-112A-42FE-BBE5-8578C95D5A9D}" type="slidenum">
              <a:rPr lang="en-US" altLang="en-US" smtClean="0"/>
              <a:pPr eaLnBrk="1" hangingPunct="1">
                <a:spcBef>
                  <a:spcPct val="0"/>
                </a:spcBef>
              </a:pPr>
              <a:t>54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55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3507499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6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86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7070C563-450E-46F1-B344-B64F069AF36E}" type="slidenum">
              <a:rPr lang="en-US" altLang="en-US" smtClean="0"/>
              <a:pPr eaLnBrk="1" hangingPunct="1">
                <a:spcBef>
                  <a:spcPct val="0"/>
                </a:spcBef>
              </a:pPr>
              <a:t>56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7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87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B20133F-EFBA-4516-BC08-6761A73377D4}" type="slidenum">
              <a:rPr lang="en-US" altLang="en-US" smtClean="0"/>
              <a:pPr eaLnBrk="1" hangingPunct="1">
                <a:spcBef>
                  <a:spcPct val="0"/>
                </a:spcBef>
              </a:pPr>
              <a:t>57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3404607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8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88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A81C8F68-47D7-4854-A2B1-ED54A9DFC600}" type="slidenum">
              <a:rPr lang="en-US" altLang="en-US" smtClean="0"/>
              <a:pPr eaLnBrk="1" hangingPunct="1">
                <a:spcBef>
                  <a:spcPct val="0"/>
                </a:spcBef>
              </a:pPr>
              <a:t>58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23599366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59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01019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8709208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60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60918856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9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89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768664E5-19EB-4BD7-8EE9-E1777D2940F8}" type="slidenum">
              <a:rPr lang="en-US" altLang="en-US" smtClean="0"/>
              <a:pPr eaLnBrk="1" hangingPunct="1">
                <a:spcBef>
                  <a:spcPct val="0"/>
                </a:spcBef>
              </a:pPr>
              <a:t>61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273581686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0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90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40E008B-4BF6-49DD-9138-631F77BF0EBA}" type="slidenum">
              <a:rPr lang="en-US" altLang="en-US" smtClean="0"/>
              <a:pPr eaLnBrk="1" hangingPunct="1">
                <a:spcBef>
                  <a:spcPct val="0"/>
                </a:spcBef>
              </a:pPr>
              <a:t>62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590202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63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15351823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64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40537157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1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91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70C7236E-383D-4371-B87B-3606040A644B}" type="slidenum">
              <a:rPr lang="en-US" altLang="en-US" smtClean="0"/>
              <a:pPr eaLnBrk="1" hangingPunct="1">
                <a:spcBef>
                  <a:spcPct val="0"/>
                </a:spcBef>
              </a:pPr>
              <a:t>65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2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92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035A5D86-15A4-406A-925B-763DA5A4D2A9}" type="slidenum">
              <a:rPr lang="en-US" altLang="en-US" smtClean="0"/>
              <a:pPr eaLnBrk="1" hangingPunct="1">
                <a:spcBef>
                  <a:spcPct val="0"/>
                </a:spcBef>
              </a:pPr>
              <a:t>66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285960212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93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533CCAB9-8F18-49C8-BCB7-09CC9CBAA769}" type="slidenum">
              <a:rPr lang="en-US" altLang="en-US" smtClean="0"/>
              <a:pPr eaLnBrk="1" hangingPunct="1">
                <a:spcBef>
                  <a:spcPct val="0"/>
                </a:spcBef>
              </a:pPr>
              <a:t>67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2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92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035A5D86-15A4-406A-925B-763DA5A4D2A9}" type="slidenum">
              <a:rPr lang="en-US" altLang="en-US" smtClean="0"/>
              <a:pPr eaLnBrk="1" hangingPunct="1">
                <a:spcBef>
                  <a:spcPct val="0"/>
                </a:spcBef>
              </a:pPr>
              <a:t>68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35471554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93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533CCAB9-8F18-49C8-BCB7-09CC9CBAA769}" type="slidenum">
              <a:rPr lang="en-US" altLang="en-US" smtClean="0"/>
              <a:pPr eaLnBrk="1" hangingPunct="1">
                <a:spcBef>
                  <a:spcPct val="0"/>
                </a:spcBef>
              </a:pPr>
              <a:t>69</a:t>
            </a:fld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6627213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0645" indent="-170645">
              <a:buFontTx/>
              <a:buChar char="•"/>
              <a:defRPr/>
            </a:pPr>
            <a:endParaRPr lang="en-US" altLang="en-US" dirty="0" smtClean="0"/>
          </a:p>
          <a:p>
            <a:pPr marL="170645" indent="-170645">
              <a:buFontTx/>
              <a:buChar char="•"/>
              <a:defRPr/>
            </a:pPr>
            <a:endParaRPr lang="en-US" altLang="en-US" dirty="0" smtClean="0"/>
          </a:p>
        </p:txBody>
      </p:sp>
      <p:sp>
        <p:nvSpPr>
          <p:cNvPr id="159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9CB60DC-CE72-4C4B-AFAC-B92E5F83D94A}" type="slidenum">
              <a:rPr lang="en-US" altLang="en-US" smtClean="0"/>
              <a:pPr eaLnBrk="1" hangingPunct="1">
                <a:spcBef>
                  <a:spcPct val="0"/>
                </a:spcBef>
              </a:pPr>
              <a:t>7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70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13757730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200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39457" indent="-284407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3762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59267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4772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02776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57827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12878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67928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354CA7AB-9A09-41C1-92BC-865361214848}" type="slidenum">
              <a:rPr lang="en-US" altLang="en-US" smtClean="0">
                <a:solidFill>
                  <a:srgbClr val="000000"/>
                </a:solidFill>
              </a:rPr>
              <a:pPr eaLnBrk="1" hangingPunct="1"/>
              <a:t>71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1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6421"/>
            <a:endParaRPr lang="en-US" altLang="en-US" dirty="0" smtClean="0"/>
          </a:p>
        </p:txBody>
      </p:sp>
      <p:sp>
        <p:nvSpPr>
          <p:cNvPr id="2017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39457" indent="-284407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3762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59267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4772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02776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57827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12878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67928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57335423-4B77-45FB-A53A-B76E62749781}" type="slidenum">
              <a:rPr lang="en-US" altLang="en-US" smtClean="0">
                <a:solidFill>
                  <a:srgbClr val="000000"/>
                </a:solidFill>
              </a:rPr>
              <a:pPr eaLnBrk="1" hangingPunct="1"/>
              <a:t>72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062217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73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80953613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74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16594568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94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7437EC60-B922-4103-89F5-60B84CC9353B}" type="slidenum">
              <a:rPr lang="en-US" altLang="en-US" smtClean="0"/>
              <a:pPr eaLnBrk="1" hangingPunct="1">
                <a:spcBef>
                  <a:spcPct val="0"/>
                </a:spcBef>
              </a:pPr>
              <a:t>75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5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95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065BAFEA-272E-4A4A-8110-63C8833988D7}" type="slidenum">
              <a:rPr lang="en-US" altLang="en-US" smtClean="0"/>
              <a:pPr eaLnBrk="1" hangingPunct="1">
                <a:spcBef>
                  <a:spcPct val="0"/>
                </a:spcBef>
              </a:pPr>
              <a:t>76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6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96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E24169BD-CCA2-4E27-BEF9-A7B37DBE18A8}" type="slidenum">
              <a:rPr lang="en-US" altLang="en-US" smtClean="0"/>
              <a:pPr eaLnBrk="1" hangingPunct="1">
                <a:spcBef>
                  <a:spcPct val="0"/>
                </a:spcBef>
              </a:pPr>
              <a:t>77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78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41315510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79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836575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0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0645" indent="-170645">
              <a:buFontTx/>
              <a:buChar char="•"/>
            </a:pPr>
            <a:endParaRPr lang="en-US" altLang="en-US" dirty="0" smtClean="0"/>
          </a:p>
        </p:txBody>
      </p:sp>
      <p:sp>
        <p:nvSpPr>
          <p:cNvPr id="160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F59EA7EF-4F79-4E41-8948-21979F454FE1}" type="slidenum">
              <a:rPr lang="en-US" altLang="en-US" smtClean="0"/>
              <a:pPr eaLnBrk="1" hangingPunct="1">
                <a:spcBef>
                  <a:spcPct val="0"/>
                </a:spcBef>
              </a:pPr>
              <a:t>8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2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202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39457" indent="-284407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3762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59267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4772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02776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57827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12878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67928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00B82A36-28B3-487B-B3DC-F4395EECDF29}" type="slidenum">
              <a:rPr lang="en-US" altLang="en-US" smtClean="0">
                <a:solidFill>
                  <a:srgbClr val="000000"/>
                </a:solidFill>
              </a:rPr>
              <a:pPr eaLnBrk="1" hangingPunct="1"/>
              <a:t>80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81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61754224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82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82419301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83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26646512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3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203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39457" indent="-284407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3762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59267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4772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02776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57827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12878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67928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20B997ED-D8F8-4A06-8022-4961248C2661}" type="slidenum">
              <a:rPr lang="en-US" altLang="en-US" smtClean="0"/>
              <a:pPr eaLnBrk="1" hangingPunct="1"/>
              <a:t>84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85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71918030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6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2068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39377" indent="-284377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37504" indent="-227501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592508" indent="-227501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47509" indent="-227501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02512" indent="-227501" defTabSz="4550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57514" indent="-227501" defTabSz="4550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12516" indent="-227501" defTabSz="4550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67519" indent="-227501" defTabSz="45500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85D61733-33DD-4E26-937F-13A39DC0AAD0}" type="slidenum">
              <a:rPr lang="en-US" altLang="en-US" smtClean="0">
                <a:solidFill>
                  <a:prstClr val="black"/>
                </a:solidFill>
              </a:rPr>
              <a:pPr eaLnBrk="1" hangingPunct="1"/>
              <a:t>86</a:t>
            </a:fld>
            <a:endParaRPr lang="en-US" altLang="en-US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87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53060292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7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207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39457" indent="-284407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3762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59267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4772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02776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57827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12878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67928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A64D59CE-9BD3-4F20-B1BE-65EC492A8368}" type="slidenum">
              <a:rPr lang="en-US" altLang="en-US" smtClean="0"/>
              <a:pPr eaLnBrk="1" hangingPunct="1"/>
              <a:t>88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89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57284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Arial" panose="020B0604020202020204" pitchFamily="34" charset="0"/>
              <a:buNone/>
              <a:defRPr/>
            </a:pPr>
            <a:endParaRPr lang="en-US" dirty="0" smtClean="0"/>
          </a:p>
          <a:p>
            <a:pPr marL="170645" indent="-170645">
              <a:buFont typeface="Arial" panose="020B0604020202020204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161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39457" indent="-28440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37626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59425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49307" indent="-227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043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594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1445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69508" indent="-227525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7520C081-C65A-427E-BE1B-E68B5DFFC731}" type="slidenum">
              <a:rPr lang="en-US" altLang="en-US" smtClean="0"/>
              <a:pPr eaLnBrk="1" hangingPunct="1">
                <a:spcBef>
                  <a:spcPct val="0"/>
                </a:spcBef>
              </a:pPr>
              <a:t>9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90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26383428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91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2824485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424C31-069F-4A15-8008-6508B2EC9302}" type="slidenum">
              <a:rPr lang="en-US" altLang="en-US" smtClean="0"/>
              <a:pPr>
                <a:defRPr/>
              </a:pPr>
              <a:t>92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45746807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19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Update screen shots for new dates</a:t>
            </a:r>
          </a:p>
        </p:txBody>
      </p:sp>
      <p:sp>
        <p:nvSpPr>
          <p:cNvPr id="2119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39457" indent="-284407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3762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59267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4772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02776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57827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12878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67928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0B246710-0843-4A84-BAB1-DB5529C52F24}" type="slidenum">
              <a:rPr lang="en-US" altLang="en-US" smtClean="0"/>
              <a:pPr eaLnBrk="1" hangingPunct="1"/>
              <a:t>93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29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2129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39457" indent="-284407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3762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59267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4772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02776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57827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12878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67928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D801F630-9166-4D22-9761-1F4060F2ACB0}" type="slidenum">
              <a:rPr lang="en-US" altLang="en-US" smtClean="0"/>
              <a:pPr eaLnBrk="1" hangingPunct="1"/>
              <a:t>94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40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2140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39457" indent="-284407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3762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59267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4772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02776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57827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12878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67928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95214E91-1106-47F8-95AB-6DD9B590CE39}" type="slidenum">
              <a:rPr lang="en-US" altLang="en-US" smtClean="0"/>
              <a:pPr eaLnBrk="1" hangingPunct="1"/>
              <a:t>95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2150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39457" indent="-284407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3762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59267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47726" indent="-227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02776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57827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12878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67928" indent="-227525" defTabSz="4550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9B1AF0C9-8816-4BBA-BB34-ABD2EFD90802}" type="slidenum">
              <a:rPr lang="en-US" altLang="en-US" smtClean="0"/>
              <a:pPr eaLnBrk="1" hangingPunct="1"/>
              <a:t>96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7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97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8118364" indent="-3766015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7107" indent="-2291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6897" indent="-2291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66687" indent="-2291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21737" indent="-229106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6787" indent="-229106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31838" indent="-229106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888" indent="-229106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7E7F8D6-1020-4612-A287-181078E8B276}" type="slidenum">
              <a:rPr lang="en-US" altLang="en-US" smtClean="0"/>
              <a:pPr eaLnBrk="1" hangingPunct="1">
                <a:spcBef>
                  <a:spcPct val="0"/>
                </a:spcBef>
              </a:pPr>
              <a:t>97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8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lvl="1"/>
            <a:endParaRPr lang="en-US" altLang="en-US" dirty="0" smtClean="0"/>
          </a:p>
        </p:txBody>
      </p:sp>
      <p:sp>
        <p:nvSpPr>
          <p:cNvPr id="198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38118364" indent="-3766015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7107" indent="-2291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6897" indent="-2291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66687" indent="-2291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21737" indent="-229106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6787" indent="-229106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31838" indent="-229106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888" indent="-229106" defTabSz="455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62B138A-0E72-4137-BFDF-06B00CF56812}" type="slidenum">
              <a:rPr lang="en-US" altLang="en-US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98</a:t>
            </a:fld>
            <a:endParaRPr lang="en-US" alt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/>
          </p:cNvSpPr>
          <p:nvPr/>
        </p:nvSpPr>
        <p:spPr bwMode="auto">
          <a:xfrm>
            <a:off x="0" y="0"/>
            <a:ext cx="9147175" cy="5486400"/>
          </a:xfrm>
          <a:prstGeom prst="rect">
            <a:avLst/>
          </a:prstGeom>
          <a:solidFill>
            <a:srgbClr val="95C94E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en-US" dirty="0" smtClean="0">
              <a:solidFill>
                <a:srgbClr val="000000"/>
              </a:solidFill>
            </a:endParaRPr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613727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410190" y="2667000"/>
            <a:ext cx="8425545" cy="704850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2400" b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Content Placeholder 10"/>
          <p:cNvSpPr>
            <a:spLocks noGrp="1"/>
          </p:cNvSpPr>
          <p:nvPr>
            <p:ph sz="quarter" idx="10"/>
          </p:nvPr>
        </p:nvSpPr>
        <p:spPr>
          <a:xfrm>
            <a:off x="1650998" y="4790091"/>
            <a:ext cx="7021286" cy="596677"/>
          </a:xfrm>
          <a:prstGeom prst="rect">
            <a:avLst/>
          </a:prstGeom>
        </p:spPr>
        <p:txBody>
          <a:bodyPr vert="horz"/>
          <a:lstStyle>
            <a:lvl1pPr marL="0" indent="0" algn="r">
              <a:buNone/>
              <a:defRPr sz="2200">
                <a:solidFill>
                  <a:srgbClr val="FFFFFF"/>
                </a:solidFill>
                <a:latin typeface="Arial"/>
                <a:cs typeface="Arial"/>
              </a:defRPr>
            </a:lvl1pPr>
            <a:lvl2pPr algn="r">
              <a:defRPr sz="3600">
                <a:latin typeface="Arial"/>
                <a:cs typeface="Arial"/>
              </a:defRPr>
            </a:lvl2pPr>
            <a:lvl3pPr algn="r">
              <a:defRPr sz="3600">
                <a:latin typeface="Arial"/>
                <a:cs typeface="Arial"/>
              </a:defRPr>
            </a:lvl3pPr>
            <a:lvl4pPr algn="r">
              <a:defRPr sz="3600">
                <a:latin typeface="Arial"/>
                <a:cs typeface="Arial"/>
              </a:defRPr>
            </a:lvl4pPr>
            <a:lvl5pPr algn="r">
              <a:defRPr sz="3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81000" y="2004605"/>
            <a:ext cx="8229600" cy="738595"/>
          </a:xfrm>
          <a:prstGeom prst="rect">
            <a:avLst/>
          </a:prstGeom>
        </p:spPr>
        <p:txBody>
          <a:bodyPr vert="horz"/>
          <a:lstStyle>
            <a:lvl1pPr algn="l">
              <a:defRPr sz="480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1"/>
          <p:cNvSpPr>
            <a:spLocks/>
          </p:cNvSpPr>
          <p:nvPr userDrawn="1"/>
        </p:nvSpPr>
        <p:spPr bwMode="auto">
          <a:xfrm>
            <a:off x="0" y="0"/>
            <a:ext cx="9147175" cy="5486400"/>
          </a:xfrm>
          <a:prstGeom prst="rect">
            <a:avLst/>
          </a:prstGeom>
          <a:solidFill>
            <a:srgbClr val="95C94E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en-US" dirty="0" smtClean="0">
              <a:solidFill>
                <a:srgbClr val="000000"/>
              </a:solidFill>
            </a:endParaRPr>
          </a:p>
        </p:txBody>
      </p:sp>
      <p:pic>
        <p:nvPicPr>
          <p:cNvPr id="10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613727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0365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 userDrawn="1"/>
        </p:nvSpPr>
        <p:spPr bwMode="auto">
          <a:xfrm>
            <a:off x="0" y="6329363"/>
            <a:ext cx="4495800" cy="538162"/>
          </a:xfrm>
          <a:prstGeom prst="rect">
            <a:avLst/>
          </a:prstGeom>
          <a:solidFill>
            <a:srgbClr val="95C94E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en-US" dirty="0" smtClean="0"/>
          </a:p>
        </p:txBody>
      </p:sp>
      <p:sp>
        <p:nvSpPr>
          <p:cNvPr id="3" name="Rectangle 1"/>
          <p:cNvSpPr>
            <a:spLocks/>
          </p:cNvSpPr>
          <p:nvPr userDrawn="1"/>
        </p:nvSpPr>
        <p:spPr bwMode="auto">
          <a:xfrm>
            <a:off x="-14288" y="0"/>
            <a:ext cx="9167813" cy="322263"/>
          </a:xfrm>
          <a:prstGeom prst="rect">
            <a:avLst/>
          </a:prstGeom>
          <a:solidFill>
            <a:srgbClr val="95C94E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en-US" dirty="0" smtClean="0"/>
          </a:p>
        </p:txBody>
      </p:sp>
      <p:pic>
        <p:nvPicPr>
          <p:cNvPr id="4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6221413"/>
            <a:ext cx="44227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33400" y="6400800"/>
            <a:ext cx="2133600" cy="365125"/>
          </a:xfrm>
        </p:spPr>
        <p:txBody>
          <a:bodyPr/>
          <a:lstStyle>
            <a:lvl1pPr algn="l">
              <a:defRPr sz="900">
                <a:solidFill>
                  <a:srgbClr val="F2F2F2"/>
                </a:solidFill>
                <a:latin typeface="Arial" charset="0"/>
              </a:defRPr>
            </a:lvl1pPr>
          </a:lstStyle>
          <a:p>
            <a:pPr>
              <a:defRPr/>
            </a:pPr>
            <a:fld id="{6291DAAC-7D3A-4499-B5D4-0AA57AD1944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71976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1"/>
            <a:ext cx="8229600" cy="5440363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734E5DD3-94FC-4359-AD19-011DA6350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560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/>
          </p:cNvSpPr>
          <p:nvPr/>
        </p:nvSpPr>
        <p:spPr bwMode="auto">
          <a:xfrm>
            <a:off x="-14288" y="0"/>
            <a:ext cx="9167813" cy="322263"/>
          </a:xfrm>
          <a:prstGeom prst="rect">
            <a:avLst/>
          </a:prstGeom>
          <a:solidFill>
            <a:srgbClr val="95C94E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en-US" dirty="0" smtClean="0"/>
          </a:p>
        </p:txBody>
      </p:sp>
      <p:sp>
        <p:nvSpPr>
          <p:cNvPr id="6" name="Rectangle 1"/>
          <p:cNvSpPr>
            <a:spLocks/>
          </p:cNvSpPr>
          <p:nvPr/>
        </p:nvSpPr>
        <p:spPr bwMode="auto">
          <a:xfrm>
            <a:off x="0" y="6535738"/>
            <a:ext cx="9167813" cy="322262"/>
          </a:xfrm>
          <a:prstGeom prst="rect">
            <a:avLst/>
          </a:prstGeom>
          <a:solidFill>
            <a:srgbClr val="95C94E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en-US" dirty="0" smtClean="0"/>
          </a:p>
        </p:txBody>
      </p:sp>
      <p:pic>
        <p:nvPicPr>
          <p:cNvPr id="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41313"/>
            <a:ext cx="613727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410190" y="3481795"/>
            <a:ext cx="8425545" cy="704850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2400" b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738595"/>
          </a:xfrm>
          <a:prstGeom prst="rect">
            <a:avLst/>
          </a:prstGeom>
        </p:spPr>
        <p:txBody>
          <a:bodyPr vert="horz"/>
          <a:lstStyle>
            <a:lvl1pPr algn="l">
              <a:defRPr sz="48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0"/>
          <p:cNvSpPr>
            <a:spLocks noGrp="1"/>
          </p:cNvSpPr>
          <p:nvPr>
            <p:ph sz="quarter" idx="11"/>
          </p:nvPr>
        </p:nvSpPr>
        <p:spPr>
          <a:xfrm>
            <a:off x="410190" y="5727923"/>
            <a:ext cx="7021286" cy="596677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2200">
                <a:solidFill>
                  <a:srgbClr val="595959"/>
                </a:solidFill>
                <a:latin typeface="Arial"/>
                <a:cs typeface="Arial"/>
              </a:defRPr>
            </a:lvl1pPr>
            <a:lvl2pPr algn="r">
              <a:defRPr sz="3600">
                <a:latin typeface="Arial"/>
                <a:cs typeface="Arial"/>
              </a:defRPr>
            </a:lvl2pPr>
            <a:lvl3pPr algn="r">
              <a:defRPr sz="3600">
                <a:latin typeface="Arial"/>
                <a:cs typeface="Arial"/>
              </a:defRPr>
            </a:lvl3pPr>
            <a:lvl4pPr algn="r">
              <a:defRPr sz="3600">
                <a:latin typeface="Arial"/>
                <a:cs typeface="Arial"/>
              </a:defRPr>
            </a:lvl4pPr>
            <a:lvl5pPr algn="r">
              <a:defRPr sz="3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79859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/>
          </p:cNvSpPr>
          <p:nvPr/>
        </p:nvSpPr>
        <p:spPr bwMode="auto">
          <a:xfrm>
            <a:off x="0" y="6329363"/>
            <a:ext cx="4495800" cy="538162"/>
          </a:xfrm>
          <a:prstGeom prst="rect">
            <a:avLst/>
          </a:prstGeom>
          <a:solidFill>
            <a:srgbClr val="95C94E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en-US" dirty="0" smtClean="0"/>
          </a:p>
        </p:txBody>
      </p:sp>
      <p:sp>
        <p:nvSpPr>
          <p:cNvPr id="5" name="Rectangle 1"/>
          <p:cNvSpPr>
            <a:spLocks/>
          </p:cNvSpPr>
          <p:nvPr/>
        </p:nvSpPr>
        <p:spPr bwMode="auto">
          <a:xfrm>
            <a:off x="-14288" y="0"/>
            <a:ext cx="9167813" cy="322263"/>
          </a:xfrm>
          <a:prstGeom prst="rect">
            <a:avLst/>
          </a:prstGeom>
          <a:solidFill>
            <a:srgbClr val="95C94E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en-US" dirty="0" smtClean="0"/>
          </a:p>
        </p:txBody>
      </p:sp>
      <p:cxnSp>
        <p:nvCxnSpPr>
          <p:cNvPr id="6" name="Straight Connector 5"/>
          <p:cNvCxnSpPr/>
          <p:nvPr/>
        </p:nvCxnSpPr>
        <p:spPr>
          <a:xfrm>
            <a:off x="241300" y="1062038"/>
            <a:ext cx="8645525" cy="0"/>
          </a:xfrm>
          <a:prstGeom prst="line">
            <a:avLst/>
          </a:prstGeom>
          <a:ln w="50800" cmpd="sng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6211888"/>
            <a:ext cx="44227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525963"/>
          </a:xfrm>
          <a:prstGeom prst="rect">
            <a:avLst/>
          </a:prstGeom>
        </p:spPr>
        <p:txBody>
          <a:bodyPr/>
          <a:lstStyle>
            <a:lvl1pPr marL="230188" indent="-230188">
              <a:buSzPct val="80000"/>
              <a:defRPr sz="2400">
                <a:solidFill>
                  <a:srgbClr val="535353"/>
                </a:solidFill>
                <a:latin typeface="Arial"/>
                <a:cs typeface="Arial"/>
              </a:defRPr>
            </a:lvl1pPr>
            <a:lvl2pPr marL="404813" indent="-174625">
              <a:buSzPct val="75000"/>
              <a:buFont typeface="Arial"/>
              <a:buChar char="•"/>
              <a:defRPr sz="2000">
                <a:solidFill>
                  <a:srgbClr val="535353"/>
                </a:solidFill>
                <a:latin typeface="Arial"/>
                <a:cs typeface="Arial"/>
              </a:defRPr>
            </a:lvl2pPr>
            <a:lvl3pPr marL="623888" indent="-163513">
              <a:buSzPct val="80000"/>
              <a:defRPr sz="1600">
                <a:solidFill>
                  <a:srgbClr val="535353"/>
                </a:solidFill>
                <a:latin typeface="Arial"/>
                <a:cs typeface="Arial"/>
              </a:defRPr>
            </a:lvl3pPr>
            <a:lvl4pPr marL="854075" indent="-230188">
              <a:defRPr sz="1100">
                <a:solidFill>
                  <a:srgbClr val="535353"/>
                </a:solidFill>
                <a:latin typeface="Arial"/>
                <a:cs typeface="Arial"/>
              </a:defRPr>
            </a:lvl4pPr>
            <a:lvl5pPr>
              <a:defRPr sz="1200">
                <a:solidFill>
                  <a:srgbClr val="535353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33400" y="6400800"/>
            <a:ext cx="2133600" cy="365125"/>
          </a:xfrm>
        </p:spPr>
        <p:txBody>
          <a:bodyPr/>
          <a:lstStyle>
            <a:lvl1pPr algn="l">
              <a:defRPr sz="900">
                <a:solidFill>
                  <a:srgbClr val="F2F2F2"/>
                </a:solidFill>
                <a:latin typeface="Arial" charset="0"/>
              </a:defRPr>
            </a:lvl1pPr>
          </a:lstStyle>
          <a:p>
            <a:pPr>
              <a:defRPr/>
            </a:pPr>
            <a:fld id="{71C43A85-2293-4609-A5B8-19E06253EF73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68212855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/>
          </p:cNvSpPr>
          <p:nvPr/>
        </p:nvSpPr>
        <p:spPr bwMode="auto">
          <a:xfrm>
            <a:off x="0" y="6329363"/>
            <a:ext cx="4495800" cy="538162"/>
          </a:xfrm>
          <a:prstGeom prst="rect">
            <a:avLst/>
          </a:prstGeom>
          <a:solidFill>
            <a:srgbClr val="95C94E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en-US" dirty="0" smtClean="0"/>
          </a:p>
        </p:txBody>
      </p:sp>
      <p:sp>
        <p:nvSpPr>
          <p:cNvPr id="4" name="Rectangle 1"/>
          <p:cNvSpPr>
            <a:spLocks/>
          </p:cNvSpPr>
          <p:nvPr/>
        </p:nvSpPr>
        <p:spPr bwMode="auto">
          <a:xfrm>
            <a:off x="-14288" y="0"/>
            <a:ext cx="9167813" cy="322263"/>
          </a:xfrm>
          <a:prstGeom prst="rect">
            <a:avLst/>
          </a:prstGeom>
          <a:solidFill>
            <a:srgbClr val="95C94E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en-US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41300" y="1062038"/>
            <a:ext cx="8645525" cy="0"/>
          </a:xfrm>
          <a:prstGeom prst="line">
            <a:avLst/>
          </a:prstGeom>
          <a:ln w="50800" cmpd="sng">
            <a:solidFill>
              <a:srgbClr val="59595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6211888"/>
            <a:ext cx="44227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rgbClr val="595959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33400" y="6400800"/>
            <a:ext cx="2133600" cy="365125"/>
          </a:xfrm>
        </p:spPr>
        <p:txBody>
          <a:bodyPr/>
          <a:lstStyle>
            <a:lvl1pPr algn="l">
              <a:defRPr sz="900">
                <a:solidFill>
                  <a:srgbClr val="F2F2F2"/>
                </a:solidFill>
                <a:latin typeface="Arial" charset="0"/>
              </a:defRPr>
            </a:lvl1pPr>
          </a:lstStyle>
          <a:p>
            <a:pPr>
              <a:defRPr/>
            </a:pPr>
            <a:fld id="{71C43A85-2293-4609-A5B8-19E06253EF73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00925021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/>
          </p:cNvSpPr>
          <p:nvPr/>
        </p:nvSpPr>
        <p:spPr bwMode="auto">
          <a:xfrm>
            <a:off x="0" y="6329363"/>
            <a:ext cx="4495800" cy="538162"/>
          </a:xfrm>
          <a:prstGeom prst="rect">
            <a:avLst/>
          </a:prstGeom>
          <a:solidFill>
            <a:srgbClr val="95C94E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en-US" dirty="0" smtClean="0"/>
          </a:p>
        </p:txBody>
      </p:sp>
      <p:sp>
        <p:nvSpPr>
          <p:cNvPr id="3" name="Rectangle 1"/>
          <p:cNvSpPr>
            <a:spLocks/>
          </p:cNvSpPr>
          <p:nvPr/>
        </p:nvSpPr>
        <p:spPr bwMode="auto">
          <a:xfrm>
            <a:off x="-14288" y="0"/>
            <a:ext cx="9167813" cy="322263"/>
          </a:xfrm>
          <a:prstGeom prst="rect">
            <a:avLst/>
          </a:prstGeom>
          <a:solidFill>
            <a:srgbClr val="95C94E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en-US" dirty="0" smtClean="0"/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6221413"/>
            <a:ext cx="44227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33400" y="6400800"/>
            <a:ext cx="2133600" cy="365125"/>
          </a:xfrm>
        </p:spPr>
        <p:txBody>
          <a:bodyPr/>
          <a:lstStyle>
            <a:lvl1pPr algn="l">
              <a:defRPr sz="900">
                <a:solidFill>
                  <a:srgbClr val="F2F2F2"/>
                </a:solidFill>
                <a:latin typeface="Arial" charset="0"/>
              </a:defRPr>
            </a:lvl1pPr>
          </a:lstStyle>
          <a:p>
            <a:pPr>
              <a:defRPr/>
            </a:pPr>
            <a:fld id="{6291DAAC-7D3A-4499-B5D4-0AA57AD19446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5"/>
          <p:cNvSpPr>
            <a:spLocks/>
          </p:cNvSpPr>
          <p:nvPr userDrawn="1"/>
        </p:nvSpPr>
        <p:spPr bwMode="auto">
          <a:xfrm>
            <a:off x="0" y="6329363"/>
            <a:ext cx="4495800" cy="538162"/>
          </a:xfrm>
          <a:prstGeom prst="rect">
            <a:avLst/>
          </a:prstGeom>
          <a:solidFill>
            <a:srgbClr val="95C94E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en-US" dirty="0" smtClean="0"/>
          </a:p>
        </p:txBody>
      </p:sp>
      <p:sp>
        <p:nvSpPr>
          <p:cNvPr id="7" name="Rectangle 1"/>
          <p:cNvSpPr>
            <a:spLocks/>
          </p:cNvSpPr>
          <p:nvPr userDrawn="1"/>
        </p:nvSpPr>
        <p:spPr bwMode="auto">
          <a:xfrm>
            <a:off x="-14288" y="0"/>
            <a:ext cx="9167813" cy="322263"/>
          </a:xfrm>
          <a:prstGeom prst="rect">
            <a:avLst/>
          </a:prstGeom>
          <a:solidFill>
            <a:srgbClr val="95C94E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en-US" dirty="0" smtClean="0"/>
          </a:p>
        </p:txBody>
      </p:sp>
      <p:pic>
        <p:nvPicPr>
          <p:cNvPr id="8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6221413"/>
            <a:ext cx="44227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1976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1"/>
            <a:ext cx="8229600" cy="5440363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71C43A85-2293-4609-A5B8-19E06253EF73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51560951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/>
          </p:cNvSpPr>
          <p:nvPr userDrawn="1"/>
        </p:nvSpPr>
        <p:spPr bwMode="auto">
          <a:xfrm>
            <a:off x="0" y="0"/>
            <a:ext cx="9147175" cy="5486400"/>
          </a:xfrm>
          <a:prstGeom prst="rect">
            <a:avLst/>
          </a:prstGeom>
          <a:solidFill>
            <a:srgbClr val="95C94E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en-US" dirty="0" smtClean="0">
              <a:solidFill>
                <a:srgbClr val="000000"/>
              </a:solidFill>
            </a:endParaRPr>
          </a:p>
        </p:txBody>
      </p:sp>
      <p:pic>
        <p:nvPicPr>
          <p:cNvPr id="6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715000"/>
            <a:ext cx="613727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410190" y="2667000"/>
            <a:ext cx="8425545" cy="704850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2400" b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Content Placeholder 10"/>
          <p:cNvSpPr>
            <a:spLocks noGrp="1"/>
          </p:cNvSpPr>
          <p:nvPr>
            <p:ph sz="quarter" idx="10"/>
          </p:nvPr>
        </p:nvSpPr>
        <p:spPr>
          <a:xfrm>
            <a:off x="1650998" y="4790091"/>
            <a:ext cx="7021286" cy="596677"/>
          </a:xfrm>
          <a:prstGeom prst="rect">
            <a:avLst/>
          </a:prstGeom>
        </p:spPr>
        <p:txBody>
          <a:bodyPr vert="horz"/>
          <a:lstStyle>
            <a:lvl1pPr marL="0" indent="0" algn="r">
              <a:buNone/>
              <a:defRPr sz="2200">
                <a:solidFill>
                  <a:srgbClr val="FFFFFF"/>
                </a:solidFill>
                <a:latin typeface="Arial"/>
                <a:cs typeface="Arial"/>
              </a:defRPr>
            </a:lvl1pPr>
            <a:lvl2pPr algn="r">
              <a:defRPr sz="3600">
                <a:latin typeface="Arial"/>
                <a:cs typeface="Arial"/>
              </a:defRPr>
            </a:lvl2pPr>
            <a:lvl3pPr algn="r">
              <a:defRPr sz="3600">
                <a:latin typeface="Arial"/>
                <a:cs typeface="Arial"/>
              </a:defRPr>
            </a:lvl3pPr>
            <a:lvl4pPr algn="r">
              <a:defRPr sz="3600">
                <a:latin typeface="Arial"/>
                <a:cs typeface="Arial"/>
              </a:defRPr>
            </a:lvl4pPr>
            <a:lvl5pPr algn="r">
              <a:defRPr sz="36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81000" y="2004605"/>
            <a:ext cx="8229600" cy="738595"/>
          </a:xfrm>
          <a:prstGeom prst="rect">
            <a:avLst/>
          </a:prstGeom>
        </p:spPr>
        <p:txBody>
          <a:bodyPr vert="horz"/>
          <a:lstStyle>
            <a:lvl1pPr algn="l">
              <a:defRPr sz="480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50365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/>
          </p:cNvSpPr>
          <p:nvPr userDrawn="1"/>
        </p:nvSpPr>
        <p:spPr bwMode="auto">
          <a:xfrm>
            <a:off x="-14288" y="0"/>
            <a:ext cx="9167813" cy="322263"/>
          </a:xfrm>
          <a:prstGeom prst="rect">
            <a:avLst/>
          </a:prstGeom>
          <a:solidFill>
            <a:srgbClr val="95C94E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en-US" dirty="0" smtClean="0"/>
          </a:p>
        </p:txBody>
      </p:sp>
      <p:sp>
        <p:nvSpPr>
          <p:cNvPr id="6" name="Rectangle 1"/>
          <p:cNvSpPr>
            <a:spLocks/>
          </p:cNvSpPr>
          <p:nvPr userDrawn="1"/>
        </p:nvSpPr>
        <p:spPr bwMode="auto">
          <a:xfrm>
            <a:off x="0" y="6535738"/>
            <a:ext cx="9167813" cy="322262"/>
          </a:xfrm>
          <a:prstGeom prst="rect">
            <a:avLst/>
          </a:prstGeom>
          <a:solidFill>
            <a:srgbClr val="95C94E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en-US" dirty="0" smtClean="0"/>
          </a:p>
        </p:txBody>
      </p:sp>
      <p:pic>
        <p:nvPicPr>
          <p:cNvPr id="8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41313"/>
            <a:ext cx="613727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410190" y="3481795"/>
            <a:ext cx="8425545" cy="704850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2400" b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738595"/>
          </a:xfrm>
          <a:prstGeom prst="rect">
            <a:avLst/>
          </a:prstGeom>
        </p:spPr>
        <p:txBody>
          <a:bodyPr vert="horz"/>
          <a:lstStyle>
            <a:lvl1pPr algn="l">
              <a:defRPr sz="48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Content Placeholder 10"/>
          <p:cNvSpPr>
            <a:spLocks noGrp="1"/>
          </p:cNvSpPr>
          <p:nvPr>
            <p:ph sz="quarter" idx="11"/>
          </p:nvPr>
        </p:nvSpPr>
        <p:spPr>
          <a:xfrm>
            <a:off x="410190" y="5727923"/>
            <a:ext cx="7021286" cy="596677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2200">
                <a:solidFill>
                  <a:srgbClr val="595959"/>
                </a:solidFill>
                <a:latin typeface="Arial"/>
                <a:cs typeface="Arial"/>
              </a:defRPr>
            </a:lvl1pPr>
            <a:lvl2pPr algn="r">
              <a:defRPr sz="3600">
                <a:latin typeface="Arial"/>
                <a:cs typeface="Arial"/>
              </a:defRPr>
            </a:lvl2pPr>
            <a:lvl3pPr algn="r">
              <a:defRPr sz="3600">
                <a:latin typeface="Arial"/>
                <a:cs typeface="Arial"/>
              </a:defRPr>
            </a:lvl3pPr>
            <a:lvl4pPr algn="r">
              <a:defRPr sz="3600">
                <a:latin typeface="Arial"/>
                <a:cs typeface="Arial"/>
              </a:defRPr>
            </a:lvl4pPr>
            <a:lvl5pPr algn="r">
              <a:defRPr sz="36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7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/>
          </p:cNvSpPr>
          <p:nvPr userDrawn="1"/>
        </p:nvSpPr>
        <p:spPr bwMode="auto">
          <a:xfrm>
            <a:off x="0" y="6329363"/>
            <a:ext cx="4495800" cy="538162"/>
          </a:xfrm>
          <a:prstGeom prst="rect">
            <a:avLst/>
          </a:prstGeom>
          <a:solidFill>
            <a:srgbClr val="95C94E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en-US" dirty="0" smtClean="0"/>
          </a:p>
        </p:txBody>
      </p:sp>
      <p:sp>
        <p:nvSpPr>
          <p:cNvPr id="4" name="Rectangle 1"/>
          <p:cNvSpPr>
            <a:spLocks/>
          </p:cNvSpPr>
          <p:nvPr userDrawn="1"/>
        </p:nvSpPr>
        <p:spPr bwMode="auto">
          <a:xfrm>
            <a:off x="-14288" y="0"/>
            <a:ext cx="9167813" cy="322263"/>
          </a:xfrm>
          <a:prstGeom prst="rect">
            <a:avLst/>
          </a:prstGeom>
          <a:solidFill>
            <a:srgbClr val="95C94E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en-US" dirty="0" smtClean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1300" y="1062038"/>
            <a:ext cx="8645525" cy="0"/>
          </a:xfrm>
          <a:prstGeom prst="line">
            <a:avLst/>
          </a:prstGeom>
          <a:ln w="50800" cmpd="sng">
            <a:solidFill>
              <a:srgbClr val="59595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6211888"/>
            <a:ext cx="44227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rgbClr val="595959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33400" y="6400800"/>
            <a:ext cx="2133600" cy="365125"/>
          </a:xfrm>
        </p:spPr>
        <p:txBody>
          <a:bodyPr/>
          <a:lstStyle>
            <a:lvl1pPr algn="l">
              <a:defRPr sz="900">
                <a:solidFill>
                  <a:srgbClr val="F2F2F2"/>
                </a:solidFill>
                <a:latin typeface="Arial" charset="0"/>
              </a:defRPr>
            </a:lvl1pPr>
          </a:lstStyle>
          <a:p>
            <a:pPr>
              <a:defRPr/>
            </a:pPr>
            <a:fld id="{AA48B4F9-326A-4319-99F0-0E4ADD8C6E4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00925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106" charset="0"/>
                <a:cs typeface="Arial" charset="0"/>
              </a:defRPr>
            </a:lvl1pPr>
          </a:lstStyle>
          <a:p>
            <a:pPr>
              <a:defRPr/>
            </a:pPr>
            <a:fld id="{71C43A85-2293-4609-A5B8-19E06253EF73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15" r:id="rId2"/>
    <p:sldLayoutId id="2147484216" r:id="rId3"/>
    <p:sldLayoutId id="2147484217" r:id="rId4"/>
    <p:sldLayoutId id="2147484218" r:id="rId5"/>
    <p:sldLayoutId id="2147484221" r:id="rId6"/>
    <p:sldLayoutId id="2147484172" r:id="rId7"/>
    <p:sldLayoutId id="2147484173" r:id="rId8"/>
    <p:sldLayoutId id="2147484175" r:id="rId9"/>
    <p:sldLayoutId id="2147484176" r:id="rId10"/>
    <p:sldLayoutId id="2147484188" r:id="rId11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fsadownload.ed.gov/NSLDSGainEmp.htm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sawebenroll.ed.gov/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ifap.ed.gov/" TargetMode="Externa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sawebenroll.ed.gov/" TargetMode="External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3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3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3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3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3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3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ap.ed.gov/GainfulEmploymentInfo/indexV2.html" TargetMode="External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sldsfap.ed.gov/" TargetMode="External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3.xml"/><Relationship Id="rId5" Type="http://schemas.openxmlformats.org/officeDocument/2006/relationships/hyperlink" Target="mailto:ge-questions@ed.gov" TargetMode="External"/><Relationship Id="rId4" Type="http://schemas.openxmlformats.org/officeDocument/2006/relationships/hyperlink" Target="mailto:nslds@ed.g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sz="quarter" idx="10"/>
          </p:nvPr>
        </p:nvSpPr>
        <p:spPr bwMode="auto">
          <a:xfrm>
            <a:off x="419100" y="3810000"/>
            <a:ext cx="8458200" cy="1271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>
                <a:latin typeface="Arial" charset="0"/>
                <a:cs typeface="Arial" charset="0"/>
              </a:rPr>
              <a:t>Cynthia Hammond, Erik Melis, and Brent Madoo | Feb. 2018</a:t>
            </a:r>
          </a:p>
          <a:p>
            <a:pPr eaLnBrk="1" hangingPunct="1"/>
            <a:r>
              <a:rPr lang="en-US" altLang="en-US" dirty="0" smtClean="0">
                <a:latin typeface="Arial" charset="0"/>
                <a:cs typeface="Arial" charset="0"/>
              </a:rPr>
              <a:t>U.S. Department of Education</a:t>
            </a:r>
          </a:p>
        </p:txBody>
      </p:sp>
      <p:sp>
        <p:nvSpPr>
          <p:cNvPr id="20483" name="Title 3"/>
          <p:cNvSpPr>
            <a:spLocks noGrp="1"/>
          </p:cNvSpPr>
          <p:nvPr>
            <p:ph type="title"/>
          </p:nvPr>
        </p:nvSpPr>
        <p:spPr bwMode="auto">
          <a:xfrm>
            <a:off x="0" y="1219201"/>
            <a:ext cx="9144000" cy="1828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dirty="0">
                <a:solidFill>
                  <a:srgbClr val="F2F2F2"/>
                </a:solidFill>
                <a:latin typeface="Arial" charset="0"/>
                <a:ea typeface="Calibri" pitchFamily="34" charset="0"/>
                <a:cs typeface="Arial" charset="0"/>
              </a:rPr>
              <a:t>Correcting Reported </a:t>
            </a:r>
            <a:r>
              <a:rPr lang="en-US" altLang="en-US" dirty="0" smtClean="0">
                <a:solidFill>
                  <a:srgbClr val="F2F2F2"/>
                </a:solidFill>
                <a:latin typeface="Arial" charset="0"/>
                <a:ea typeface="Calibri" pitchFamily="34" charset="0"/>
                <a:cs typeface="Arial" charset="0"/>
              </a:rPr>
              <a:t/>
            </a:r>
            <a:br>
              <a:rPr lang="en-US" altLang="en-US" dirty="0" smtClean="0">
                <a:solidFill>
                  <a:srgbClr val="F2F2F2"/>
                </a:solidFill>
                <a:latin typeface="Arial" charset="0"/>
                <a:ea typeface="Calibri" pitchFamily="34" charset="0"/>
                <a:cs typeface="Arial" charset="0"/>
              </a:rPr>
            </a:br>
            <a:r>
              <a:rPr lang="en-US" altLang="en-US" dirty="0" smtClean="0">
                <a:solidFill>
                  <a:srgbClr val="F2F2F2"/>
                </a:solidFill>
                <a:latin typeface="Arial" charset="0"/>
                <a:ea typeface="Calibri" pitchFamily="34" charset="0"/>
                <a:cs typeface="Arial" charset="0"/>
              </a:rPr>
              <a:t>Gainful </a:t>
            </a:r>
            <a:r>
              <a:rPr lang="en-US" altLang="en-US" dirty="0">
                <a:solidFill>
                  <a:srgbClr val="F2F2F2"/>
                </a:solidFill>
                <a:latin typeface="Arial" charset="0"/>
                <a:ea typeface="Calibri" pitchFamily="34" charset="0"/>
                <a:cs typeface="Arial" charset="0"/>
              </a:rPr>
              <a:t>Employment Data in NSLDS</a:t>
            </a:r>
            <a:r>
              <a:rPr lang="en-US" altLang="en-US" dirty="0" smtClean="0">
                <a:solidFill>
                  <a:srgbClr val="F2F2F2"/>
                </a:solidFill>
                <a:latin typeface="Arial" charset="0"/>
                <a:ea typeface="Calibri" pitchFamily="34" charset="0"/>
                <a:cs typeface="Arial" charset="0"/>
              </a:rPr>
              <a:t/>
            </a:r>
            <a:br>
              <a:rPr lang="en-US" altLang="en-US" dirty="0" smtClean="0">
                <a:solidFill>
                  <a:srgbClr val="F2F2F2"/>
                </a:solidFill>
                <a:latin typeface="Arial" charset="0"/>
                <a:ea typeface="Calibri" pitchFamily="34" charset="0"/>
                <a:cs typeface="Arial" charset="0"/>
              </a:rPr>
            </a:br>
            <a:endParaRPr lang="en-US" altLang="en-US" dirty="0" smtClean="0">
              <a:solidFill>
                <a:srgbClr val="F2F2F2"/>
              </a:solidFill>
              <a:latin typeface="Arial" charset="0"/>
              <a:ea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GE Data </a:t>
            </a:r>
            <a:r>
              <a:rPr lang="en-US" dirty="0">
                <a:ea typeface="ＭＳ Ｐゴシック" pitchFamily="-106" charset="-128"/>
              </a:rPr>
              <a:t>to </a:t>
            </a:r>
            <a:r>
              <a:rPr lang="en-US" dirty="0" smtClean="0">
                <a:ea typeface="ＭＳ Ｐゴシック" pitchFamily="-106" charset="-128"/>
              </a:rPr>
              <a:t>Report cont.</a:t>
            </a:r>
            <a:endParaRPr lang="en-US" sz="3200" dirty="0">
              <a:ea typeface="ＭＳ Ｐゴシック" pitchFamily="-106" charset="-128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  <a:cs typeface="Arial" charset="0"/>
              </a:rPr>
              <a:t>Institution Data</a:t>
            </a:r>
          </a:p>
          <a:p>
            <a:pPr lvl="1">
              <a:buFont typeface="Arial" charset="0"/>
              <a:buChar char="•"/>
            </a:pPr>
            <a:r>
              <a:rPr lang="en-US" altLang="en-US" dirty="0" smtClean="0">
                <a:latin typeface="Arial" charset="0"/>
                <a:cs typeface="Arial" charset="0"/>
              </a:rPr>
              <a:t>Institution Code (OPEID)</a:t>
            </a:r>
          </a:p>
          <a:p>
            <a:pPr lvl="1">
              <a:buFont typeface="Arial" charset="0"/>
              <a:buChar char="•"/>
            </a:pPr>
            <a:r>
              <a:rPr lang="en-US" altLang="en-US" dirty="0" smtClean="0">
                <a:latin typeface="Arial" charset="0"/>
                <a:cs typeface="Arial" charset="0"/>
              </a:rPr>
              <a:t>Institution Name</a:t>
            </a:r>
          </a:p>
          <a:p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33796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F6080931-E7CC-4327-B528-8C85288ECE06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10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GE Data </a:t>
            </a:r>
            <a:r>
              <a:rPr lang="en-US" dirty="0">
                <a:ea typeface="ＭＳ Ｐゴシック" pitchFamily="-106" charset="-128"/>
              </a:rPr>
              <a:t>to </a:t>
            </a:r>
            <a:r>
              <a:rPr lang="en-US" dirty="0" smtClean="0">
                <a:ea typeface="ＭＳ Ｐゴシック" pitchFamily="-106" charset="-128"/>
              </a:rPr>
              <a:t>Report </a:t>
            </a:r>
            <a:r>
              <a:rPr lang="en-US" dirty="0">
                <a:ea typeface="ＭＳ Ｐゴシック" pitchFamily="-106" charset="-128"/>
              </a:rPr>
              <a:t>cont.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 bwMode="auto">
          <a:xfrm>
            <a:off x="533400" y="1371600"/>
            <a:ext cx="8229600" cy="467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  <a:cs typeface="Arial" charset="0"/>
              </a:rPr>
              <a:t>GE Program Information</a:t>
            </a:r>
          </a:p>
          <a:p>
            <a:pPr lvl="1">
              <a:buFont typeface="Arial" charset="0"/>
              <a:buChar char="•"/>
            </a:pPr>
            <a:r>
              <a:rPr lang="en-US" altLang="en-US" dirty="0" smtClean="0">
                <a:latin typeface="Arial" charset="0"/>
                <a:cs typeface="Arial" charset="0"/>
              </a:rPr>
              <a:t>Program Name</a:t>
            </a:r>
          </a:p>
          <a:p>
            <a:pPr lvl="1">
              <a:buFont typeface="Arial" charset="0"/>
              <a:buChar char="•"/>
            </a:pPr>
            <a:r>
              <a:rPr lang="en-US" altLang="en-US" dirty="0" smtClean="0">
                <a:latin typeface="Arial" charset="0"/>
                <a:cs typeface="Arial" charset="0"/>
              </a:rPr>
              <a:t>Award Year</a:t>
            </a:r>
          </a:p>
          <a:p>
            <a:pPr lvl="1">
              <a:buFont typeface="Arial" charset="0"/>
              <a:buChar char="•"/>
            </a:pPr>
            <a:r>
              <a:rPr lang="en-US" altLang="en-US" dirty="0" smtClean="0">
                <a:latin typeface="Arial" charset="0"/>
                <a:cs typeface="Arial" charset="0"/>
              </a:rPr>
              <a:t>CIP Code</a:t>
            </a:r>
          </a:p>
          <a:p>
            <a:pPr lvl="1">
              <a:buFont typeface="Arial" charset="0"/>
              <a:buChar char="•"/>
            </a:pPr>
            <a:r>
              <a:rPr lang="en-US" altLang="en-US" dirty="0" smtClean="0">
                <a:latin typeface="Arial" charset="0"/>
                <a:cs typeface="Arial" charset="0"/>
              </a:rPr>
              <a:t>Credential Level</a:t>
            </a:r>
          </a:p>
          <a:p>
            <a:pPr lvl="1">
              <a:buFont typeface="Arial" charset="0"/>
              <a:buChar char="•"/>
            </a:pPr>
            <a:r>
              <a:rPr lang="en-US" altLang="en-US" dirty="0" smtClean="0">
                <a:latin typeface="Arial" charset="0"/>
                <a:cs typeface="Arial" charset="0"/>
              </a:rPr>
              <a:t>Medical or Dental Internship or Residency</a:t>
            </a:r>
          </a:p>
          <a:p>
            <a:pPr lvl="1">
              <a:buFont typeface="Arial" charset="0"/>
              <a:buChar char="•"/>
            </a:pPr>
            <a:r>
              <a:rPr lang="en-US" altLang="en-US" dirty="0" smtClean="0">
                <a:latin typeface="Arial" charset="0"/>
                <a:cs typeface="Arial" charset="0"/>
              </a:rPr>
              <a:t>Length of GE Program</a:t>
            </a:r>
          </a:p>
          <a:p>
            <a:pPr lvl="1">
              <a:buFont typeface="Arial" charset="0"/>
              <a:buChar char="•"/>
            </a:pPr>
            <a:r>
              <a:rPr lang="en-US" altLang="en-US" dirty="0" smtClean="0">
                <a:latin typeface="Arial" charset="0"/>
                <a:cs typeface="Arial" charset="0"/>
              </a:rPr>
              <a:t>Length of GE Program Measurement</a:t>
            </a:r>
          </a:p>
          <a:p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34820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E0116633-1D7D-4585-814C-8759D3F10060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11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GE Data </a:t>
            </a:r>
            <a:r>
              <a:rPr lang="en-US" dirty="0">
                <a:ea typeface="ＭＳ Ｐゴシック" pitchFamily="-106" charset="-128"/>
              </a:rPr>
              <a:t>to </a:t>
            </a:r>
            <a:r>
              <a:rPr lang="en-US" dirty="0" smtClean="0">
                <a:ea typeface="ＭＳ Ｐゴシック" pitchFamily="-106" charset="-128"/>
              </a:rPr>
              <a:t>Report cont.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Student Data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Student Social Security Number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Student First Name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Student Middle Name or Initial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Student Last Name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Student Date of Birth</a:t>
            </a:r>
          </a:p>
          <a:p>
            <a:pPr lvl="1">
              <a:buFont typeface="Arial" charset="0"/>
              <a:buChar char="•"/>
              <a:defRPr/>
            </a:pPr>
            <a:endParaRPr lang="en-US" alt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pPr lvl="1">
              <a:buFont typeface="Arial" charset="0"/>
              <a:buChar char="•"/>
              <a:defRPr/>
            </a:pPr>
            <a:endParaRPr lang="en-US" alt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5844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74487F2B-E41F-4D19-94E1-315414A969C7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12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GE Data </a:t>
            </a:r>
            <a:r>
              <a:rPr lang="en-US" dirty="0">
                <a:ea typeface="ＭＳ Ｐゴシック" pitchFamily="-106" charset="-128"/>
              </a:rPr>
              <a:t>to </a:t>
            </a:r>
            <a:r>
              <a:rPr lang="en-US" dirty="0" smtClean="0">
                <a:ea typeface="ＭＳ Ｐゴシック" pitchFamily="-106" charset="-128"/>
              </a:rPr>
              <a:t>Report cont.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Student Data continued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Student’s Enrollment Status as of the 1</a:t>
            </a:r>
            <a:r>
              <a:rPr lang="en-US" altLang="en-US" baseline="30000" dirty="0" smtClean="0">
                <a:latin typeface="Arial" charset="0"/>
                <a:ea typeface="ＭＳ Ｐゴシック" pitchFamily="34" charset="-128"/>
                <a:cs typeface="Arial" charset="0"/>
              </a:rPr>
              <a:t>st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 Day of Enrollment in Program </a:t>
            </a:r>
            <a:r>
              <a:rPr lang="en-US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ＭＳ Ｐゴシック" pitchFamily="34" charset="-128"/>
                <a:cs typeface="Arial" charset="0"/>
              </a:rPr>
              <a:t>(Full-Time, Three-Quarter Time, Half-Time, and Less Than Half-Time)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Program Attendance Begin Date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Program Attendance Begin Date for 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this Award </a:t>
            </a: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Year</a:t>
            </a:r>
          </a:p>
          <a:p>
            <a:pPr lvl="1">
              <a:defRPr/>
            </a:pP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Program Attendance Status </a:t>
            </a:r>
            <a:r>
              <a:rPr lang="en-US" dirty="0" smtClean="0"/>
              <a:t>During Award </a:t>
            </a:r>
            <a:r>
              <a:rPr lang="en-US" dirty="0"/>
              <a:t>Year (Graduated, Withdrew, Enrolled</a:t>
            </a:r>
            <a:r>
              <a:rPr lang="en-US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ＭＳ Ｐゴシック" pitchFamily="34" charset="-128"/>
                <a:cs typeface="Arial" charset="0"/>
              </a:rPr>
              <a:t>)</a:t>
            </a:r>
          </a:p>
          <a:p>
            <a:pPr lvl="1">
              <a:defRPr/>
            </a:pP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Program 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Attendance Status Date</a:t>
            </a:r>
            <a:endParaRPr lang="en-US" altLang="en-US" dirty="0">
              <a:solidFill>
                <a:srgbClr val="FF0000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pPr lvl="1">
              <a:buFont typeface="Arial" charset="0"/>
              <a:buChar char="•"/>
              <a:defRPr/>
            </a:pPr>
            <a:endParaRPr lang="en-US" alt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pPr lvl="1">
              <a:buFont typeface="Arial" charset="0"/>
              <a:buChar char="•"/>
              <a:defRPr/>
            </a:pPr>
            <a:endParaRPr lang="en-US" alt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6868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92DD963A-4B22-45D7-A010-4FD91FA41E63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13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GE Data </a:t>
            </a:r>
            <a:r>
              <a:rPr lang="en-US" dirty="0">
                <a:ea typeface="ＭＳ Ｐゴシック" pitchFamily="-106" charset="-128"/>
              </a:rPr>
              <a:t>to </a:t>
            </a:r>
            <a:r>
              <a:rPr lang="en-US" dirty="0" smtClean="0">
                <a:ea typeface="ＭＳ Ｐゴシック" pitchFamily="-106" charset="-128"/>
              </a:rPr>
              <a:t>Report cont.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Financial Data for Students</a:t>
            </a:r>
          </a:p>
          <a:p>
            <a:pPr lvl="1"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Private </a:t>
            </a: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Loans Amount</a:t>
            </a:r>
          </a:p>
          <a:p>
            <a:pPr lvl="1">
              <a:defRPr/>
            </a:pP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Institutional 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Debt</a:t>
            </a:r>
          </a:p>
          <a:p>
            <a:pPr lvl="1">
              <a:defRPr/>
            </a:pP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Tuition and Fees Amount</a:t>
            </a:r>
          </a:p>
          <a:p>
            <a:pPr lvl="1">
              <a:defRPr/>
            </a:pP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Allowance for Books, 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Supplies, </a:t>
            </a: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and 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Equipment (COA)</a:t>
            </a:r>
          </a:p>
          <a:p>
            <a:pPr lvl="1">
              <a:defRPr/>
            </a:pPr>
            <a:endParaRPr lang="en-US" altLang="en-US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 lvl="1">
              <a:defRPr/>
            </a:pPr>
            <a:endParaRPr lang="en-US" alt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lvl="1">
              <a:defRPr/>
            </a:pPr>
            <a:endParaRPr lang="en-US" altLang="en-US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0" indent="0">
              <a:buFont typeface="Arial" charset="0"/>
              <a:buNone/>
              <a:defRPr/>
            </a:pPr>
            <a:endParaRPr lang="en-US" dirty="0">
              <a:ea typeface="ＭＳ Ｐゴシック" pitchFamily="-106" charset="-128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97A78C48-469E-4A9E-8D12-23B826297593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14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NSLDS 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GE Reporting Details</a:t>
            </a:r>
            <a:endParaRPr lang="en-US" sz="3200" dirty="0">
              <a:ea typeface="ＭＳ Ｐゴシック" pitchFamily="-106" charset="-128"/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Program Attendance Status During Award </a:t>
            </a: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Year </a:t>
            </a:r>
            <a:endParaRPr lang="en-US" alt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lvl="1"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‘</a:t>
            </a:r>
            <a:r>
              <a:rPr lang="en-US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ＭＳ Ｐゴシック" pitchFamily="34" charset="-128"/>
                <a:cs typeface="Arial" charset="0"/>
              </a:rPr>
              <a:t>G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’ (Graduated) If student graduated from their educational program at any time during the award year 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 pitchFamily="-106" charset="-128"/>
              </a:rPr>
              <a:t>‘</a:t>
            </a:r>
            <a:r>
              <a:rPr lang="en-US" altLang="en-US" b="1" dirty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 pitchFamily="-106" charset="-128"/>
              </a:rPr>
              <a:t>W</a:t>
            </a:r>
            <a:r>
              <a:rPr lang="en-US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 pitchFamily="-106" charset="-128"/>
              </a:rPr>
              <a:t>’ (Withdrew) If student withdrew from the educational program at any time during the award year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 pitchFamily="-106" charset="-128"/>
              </a:rPr>
              <a:t>‘</a:t>
            </a:r>
            <a:r>
              <a:rPr lang="en-US" altLang="en-US" b="1" dirty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 pitchFamily="-106" charset="-128"/>
              </a:rPr>
              <a:t>E</a:t>
            </a:r>
            <a:r>
              <a:rPr lang="en-US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 pitchFamily="-106" charset="-128"/>
              </a:rPr>
              <a:t>’ (Enrolled) If student was enrolled in the educational program on the last day of the award year, June 30</a:t>
            </a:r>
          </a:p>
        </p:txBody>
      </p:sp>
      <p:sp>
        <p:nvSpPr>
          <p:cNvPr id="38916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9032C16F-0C19-4D12-9ED8-5F29BB6F7E56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15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NSLDS GE Reporting 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Details cont.</a:t>
            </a:r>
            <a:endParaRPr lang="en-US" sz="3200" dirty="0">
              <a:ea typeface="ＭＳ Ｐゴシック" pitchFamily="-106" charset="-128"/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altLang="en-US" dirty="0" smtClean="0">
                <a:latin typeface="Arial" charset="0"/>
                <a:cs typeface="Arial" charset="0"/>
              </a:rPr>
              <a:t>Credential Level</a:t>
            </a:r>
          </a:p>
          <a:p>
            <a:pPr lvl="1">
              <a:defRPr/>
            </a:pPr>
            <a:r>
              <a:rPr lang="en-US" dirty="0"/>
              <a:t>Credential Level of the program the student was enrolled during this award year</a:t>
            </a:r>
            <a:r>
              <a:rPr lang="en-US" dirty="0" smtClean="0"/>
              <a:t>.</a:t>
            </a:r>
          </a:p>
          <a:p>
            <a:pPr marL="99695" lvl="1" indent="0">
              <a:spcBef>
                <a:spcPts val="0"/>
              </a:spcBef>
              <a:buFont typeface="Arial"/>
              <a:buNone/>
              <a:defRPr/>
            </a:pPr>
            <a:endParaRPr lang="en-US" dirty="0"/>
          </a:p>
          <a:p>
            <a:pPr lvl="2">
              <a:spcBef>
                <a:spcPts val="0"/>
              </a:spcBef>
              <a:defRPr/>
            </a:pPr>
            <a:r>
              <a:rPr lang="en-US" altLang="en-US" sz="2000" dirty="0" smtClean="0">
                <a:latin typeface="Arial" charset="0"/>
                <a:cs typeface="Arial" charset="0"/>
              </a:rPr>
              <a:t>‘01’ (Undergraduate certificate or Diploma Program)  </a:t>
            </a:r>
          </a:p>
          <a:p>
            <a:pPr lvl="2">
              <a:defRPr/>
            </a:pPr>
            <a:r>
              <a:rPr lang="en-US" altLang="en-US" sz="2000" dirty="0" smtClean="0">
                <a:latin typeface="Arial" charset="0"/>
                <a:cs typeface="Arial" charset="0"/>
              </a:rPr>
              <a:t>‘02’ (Associate’s degree)</a:t>
            </a:r>
          </a:p>
          <a:p>
            <a:pPr lvl="2">
              <a:defRPr/>
            </a:pPr>
            <a:r>
              <a:rPr lang="en-US" altLang="en-US" sz="2000" dirty="0" smtClean="0">
                <a:latin typeface="Arial" charset="0"/>
                <a:cs typeface="Arial" charset="0"/>
              </a:rPr>
              <a:t>‘03’ (Bachelor’s degree)</a:t>
            </a:r>
          </a:p>
          <a:p>
            <a:pPr lvl="2">
              <a:defRPr/>
            </a:pPr>
            <a:r>
              <a:rPr lang="en-US" altLang="en-US" sz="2000" dirty="0" smtClean="0">
                <a:latin typeface="Arial" charset="0"/>
                <a:cs typeface="Arial" charset="0"/>
              </a:rPr>
              <a:t>‘04’ (Post baccalaureate certificate)</a:t>
            </a:r>
          </a:p>
          <a:p>
            <a:pPr lvl="2">
              <a:defRPr/>
            </a:pPr>
            <a:r>
              <a:rPr lang="en-US" altLang="en-US" sz="2000" dirty="0" smtClean="0">
                <a:latin typeface="Arial" charset="0"/>
                <a:cs typeface="Arial" charset="0"/>
              </a:rPr>
              <a:t>‘05’ (Master’s degree)</a:t>
            </a:r>
          </a:p>
          <a:p>
            <a:pPr lvl="2">
              <a:defRPr/>
            </a:pPr>
            <a:r>
              <a:rPr lang="en-US" altLang="en-US" sz="2000" dirty="0" smtClean="0">
                <a:latin typeface="Arial" charset="0"/>
                <a:cs typeface="Arial" charset="0"/>
              </a:rPr>
              <a:t>‘06’ (Doctoral degree)</a:t>
            </a:r>
          </a:p>
          <a:p>
            <a:pPr lvl="2">
              <a:defRPr/>
            </a:pPr>
            <a:r>
              <a:rPr lang="en-US" altLang="en-US" sz="2000" dirty="0" smtClean="0">
                <a:latin typeface="Arial" charset="0"/>
                <a:cs typeface="Arial" charset="0"/>
              </a:rPr>
              <a:t>‘07’ (First professional degree)</a:t>
            </a:r>
          </a:p>
          <a:p>
            <a:pPr lvl="2">
              <a:defRPr/>
            </a:pPr>
            <a:r>
              <a:rPr lang="en-US" altLang="en-US" sz="2000" dirty="0" smtClean="0">
                <a:latin typeface="Arial" charset="0"/>
                <a:cs typeface="Arial" charset="0"/>
              </a:rPr>
              <a:t>‘08’ (Graduate / professional certificate)  </a:t>
            </a:r>
          </a:p>
          <a:p>
            <a:pPr lvl="1">
              <a:buFont typeface="Arial" charset="0"/>
              <a:buChar char="•"/>
              <a:defRPr/>
            </a:pPr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39940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556317FF-93FA-46A5-9EF6-86325BCCA360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16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NSLDS GE Reporting 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Details cont.</a:t>
            </a:r>
            <a:endParaRPr lang="en-US" sz="3200" dirty="0">
              <a:ea typeface="ＭＳ Ｐゴシック" pitchFamily="-106" charset="-128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 bwMode="auto">
          <a:xfrm>
            <a:off x="533400" y="1371600"/>
            <a:ext cx="8229600" cy="47244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altLang="en-US" dirty="0" smtClean="0">
                <a:latin typeface="Arial" charset="0"/>
                <a:ea typeface="ＭＳ Ｐゴシック" pitchFamily="-106" charset="-128"/>
                <a:cs typeface="Arial" charset="0"/>
              </a:rPr>
              <a:t>Length of GE Program</a:t>
            </a:r>
          </a:p>
          <a:p>
            <a:pPr lvl="1">
              <a:defRPr/>
            </a:pPr>
            <a:r>
              <a:rPr lang="en-US" dirty="0" smtClean="0">
                <a:ea typeface="ＭＳ Ｐゴシック" pitchFamily="-106" charset="-128"/>
              </a:rPr>
              <a:t>The length of the instructional program in weeks, months, or years as published by the school – </a:t>
            </a:r>
          </a:p>
          <a:p>
            <a:pPr lvl="2">
              <a:defRPr/>
            </a:pPr>
            <a:r>
              <a:rPr lang="en-US" sz="2000" dirty="0" smtClean="0">
                <a:ea typeface="ＭＳ Ｐゴシック" pitchFamily="-106" charset="-128"/>
              </a:rPr>
              <a:t>Format </a:t>
            </a:r>
            <a:r>
              <a:rPr lang="en-US" sz="2000" dirty="0">
                <a:ea typeface="ＭＳ Ｐゴシック" pitchFamily="-106" charset="-128"/>
              </a:rPr>
              <a:t>“nnnnnn”, with an implied decimal point between the third and fourth </a:t>
            </a:r>
            <a:r>
              <a:rPr lang="en-US" sz="2000" dirty="0" smtClean="0">
                <a:ea typeface="ＭＳ Ｐゴシック" pitchFamily="-106" charset="-128"/>
              </a:rPr>
              <a:t>digits  </a:t>
            </a:r>
            <a:r>
              <a:rPr lang="en-US" sz="2000" dirty="0" smtClean="0">
                <a:solidFill>
                  <a:srgbClr val="FF0000"/>
                </a:solidFill>
                <a:ea typeface="ＭＳ Ｐゴシック" pitchFamily="-106" charset="-128"/>
              </a:rPr>
              <a:t> </a:t>
            </a:r>
            <a:endParaRPr lang="en-US" sz="2000" dirty="0" smtClean="0">
              <a:ea typeface="ＭＳ Ｐゴシック" pitchFamily="-106" charset="-128"/>
            </a:endParaRPr>
          </a:p>
          <a:p>
            <a:pPr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Length of GE Program Measurement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The </a:t>
            </a: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unit of measure for the length of the instructional program as published by the 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school  </a:t>
            </a:r>
            <a:endParaRPr lang="en-US" altLang="en-US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 lvl="2">
              <a:defRPr/>
            </a:pPr>
            <a:r>
              <a:rPr lang="en-US" alt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‘W’ (Weeks)</a:t>
            </a:r>
            <a:endParaRPr lang="en-US" altLang="en-US" sz="2000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 lvl="2">
              <a:defRPr/>
            </a:pPr>
            <a:r>
              <a:rPr lang="en-US" alt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‘M’ (Months) </a:t>
            </a:r>
            <a:endParaRPr lang="en-US" altLang="en-US" sz="2000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 lvl="2">
              <a:defRPr/>
            </a:pPr>
            <a:r>
              <a:rPr lang="en-US" alt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‘Y’ (Years)</a:t>
            </a:r>
            <a:endParaRPr lang="en-US" altLang="en-US" sz="2000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460375" lvl="2" indent="0">
              <a:buFont typeface="Arial" charset="0"/>
              <a:buNone/>
              <a:defRPr/>
            </a:pPr>
            <a:endParaRPr lang="en-US" altLang="en-US" dirty="0" smtClean="0">
              <a:latin typeface="Arial" charset="0"/>
              <a:ea typeface="ＭＳ Ｐゴシック" pitchFamily="-106" charset="-128"/>
              <a:cs typeface="Arial" charset="0"/>
            </a:endParaRPr>
          </a:p>
        </p:txBody>
      </p:sp>
      <p:sp>
        <p:nvSpPr>
          <p:cNvPr id="40964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848059F0-9CAE-4046-8A5F-DC7D03A88498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17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NSLDS GE Reporting 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Details cont.</a:t>
            </a:r>
            <a:endParaRPr lang="en-US" sz="3200" dirty="0">
              <a:ea typeface="ＭＳ Ｐゴシック" pitchFamily="-106" charset="-128"/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Student’s Enrollment Status as of the 1</a:t>
            </a:r>
            <a:r>
              <a:rPr lang="en-US" altLang="en-US" baseline="30000" dirty="0" smtClean="0">
                <a:latin typeface="Arial" charset="0"/>
                <a:ea typeface="ＭＳ Ｐゴシック" pitchFamily="34" charset="-128"/>
                <a:cs typeface="Arial" charset="0"/>
              </a:rPr>
              <a:t>st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 Day of Enrollment in Program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Code for the student’s enrollment status in that program </a:t>
            </a:r>
          </a:p>
          <a:p>
            <a:pPr lvl="2">
              <a:defRPr/>
            </a:pPr>
            <a:r>
              <a:rPr lang="en-US" alt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‘F’ (Full-Time) </a:t>
            </a:r>
          </a:p>
          <a:p>
            <a:pPr lvl="2">
              <a:defRPr/>
            </a:pPr>
            <a:r>
              <a:rPr lang="en-US" alt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‘Q’ (Three-Quarter Time)</a:t>
            </a:r>
          </a:p>
          <a:p>
            <a:pPr lvl="2">
              <a:defRPr/>
            </a:pPr>
            <a:r>
              <a:rPr lang="en-US" alt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‘H’ (Half-Time) </a:t>
            </a:r>
          </a:p>
          <a:p>
            <a:pPr lvl="2">
              <a:defRPr/>
            </a:pPr>
            <a:r>
              <a:rPr lang="en-US" alt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‘L’ (Less Than Half-Time)</a:t>
            </a:r>
          </a:p>
          <a:p>
            <a:pPr>
              <a:defRPr/>
            </a:pPr>
            <a:r>
              <a:rPr lang="en-US" altLang="en-US" dirty="0" smtClean="0">
                <a:latin typeface="Arial" charset="0"/>
                <a:ea typeface="ＭＳ Ｐゴシック" pitchFamily="-106" charset="-128"/>
                <a:cs typeface="Arial" charset="0"/>
              </a:rPr>
              <a:t>Allowance </a:t>
            </a:r>
            <a:r>
              <a:rPr lang="en-US" altLang="en-US" dirty="0">
                <a:latin typeface="Arial" charset="0"/>
                <a:ea typeface="ＭＳ Ｐゴシック" pitchFamily="-106" charset="-128"/>
                <a:cs typeface="Arial" charset="0"/>
              </a:rPr>
              <a:t>for Books, </a:t>
            </a:r>
            <a:r>
              <a:rPr lang="en-US" altLang="en-US" dirty="0" smtClean="0">
                <a:latin typeface="Arial" charset="0"/>
                <a:ea typeface="ＭＳ Ｐゴシック" pitchFamily="-106" charset="-128"/>
                <a:cs typeface="Arial" charset="0"/>
              </a:rPr>
              <a:t>Supplies, </a:t>
            </a:r>
            <a:r>
              <a:rPr lang="en-US" altLang="en-US" dirty="0">
                <a:latin typeface="Arial" charset="0"/>
                <a:ea typeface="ＭＳ Ｐゴシック" pitchFamily="-106" charset="-128"/>
                <a:cs typeface="Arial" charset="0"/>
              </a:rPr>
              <a:t>and </a:t>
            </a:r>
            <a:r>
              <a:rPr lang="en-US" altLang="en-US" dirty="0" smtClean="0">
                <a:latin typeface="Arial" charset="0"/>
                <a:ea typeface="ＭＳ Ｐゴシック" pitchFamily="-106" charset="-128"/>
                <a:cs typeface="Arial" charset="0"/>
              </a:rPr>
              <a:t>Equipment  </a:t>
            </a:r>
            <a:endParaRPr lang="en-US" altLang="en-US" dirty="0">
              <a:latin typeface="Arial" charset="0"/>
              <a:ea typeface="ＭＳ Ｐゴシック" pitchFamily="-106" charset="-128"/>
              <a:cs typeface="Arial" charset="0"/>
            </a:endParaRPr>
          </a:p>
          <a:p>
            <a:pPr lvl="1">
              <a:defRPr/>
            </a:pPr>
            <a:r>
              <a:rPr lang="en-US" dirty="0" smtClean="0">
                <a:ea typeface="ＭＳ Ｐゴシック" pitchFamily="-106" charset="-128"/>
              </a:rPr>
              <a:t>Allowance amount in Cost of Attendance for books, supplies, and equipment </a:t>
            </a:r>
            <a:endParaRPr lang="en-US" dirty="0">
              <a:ea typeface="ＭＳ Ｐゴシック" pitchFamily="-106" charset="-128"/>
            </a:endParaRPr>
          </a:p>
          <a:p>
            <a:pPr marL="460375" lvl="2" indent="0">
              <a:buFont typeface="Arial" charset="0"/>
              <a:buNone/>
              <a:defRPr/>
            </a:pPr>
            <a:endParaRPr lang="en-US" altLang="en-US" sz="2000" i="1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41988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7DF97FF7-60C7-4111-9FE5-FE47FFB35420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18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Reporting Accuracy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altLang="en-US" dirty="0" smtClean="0">
                <a:latin typeface="Arial" charset="0"/>
                <a:cs typeface="Arial" charset="0"/>
              </a:rPr>
              <a:t>Data Quality</a:t>
            </a:r>
          </a:p>
          <a:p>
            <a:pPr lvl="1">
              <a:defRPr/>
            </a:pPr>
            <a:r>
              <a:rPr lang="en-US" altLang="en-US" dirty="0" smtClean="0">
                <a:latin typeface="Arial" charset="0"/>
                <a:cs typeface="Arial" charset="0"/>
              </a:rPr>
              <a:t>Completeness</a:t>
            </a:r>
          </a:p>
          <a:p>
            <a:pPr lvl="1">
              <a:defRPr/>
            </a:pPr>
            <a:r>
              <a:rPr lang="en-US" altLang="en-US" dirty="0" smtClean="0">
                <a:latin typeface="Arial" charset="0"/>
                <a:cs typeface="Arial" charset="0"/>
              </a:rPr>
              <a:t>Accuracy</a:t>
            </a:r>
          </a:p>
          <a:p>
            <a:pPr lvl="1">
              <a:defRPr/>
            </a:pPr>
            <a:r>
              <a:rPr lang="en-US" altLang="en-US" dirty="0" smtClean="0">
                <a:latin typeface="Arial" charset="0"/>
                <a:cs typeface="Arial" charset="0"/>
              </a:rPr>
              <a:t>Consistency</a:t>
            </a:r>
          </a:p>
          <a:p>
            <a:pPr>
              <a:defRPr/>
            </a:pPr>
            <a:r>
              <a:rPr lang="en-US" altLang="en-US" dirty="0" smtClean="0">
                <a:latin typeface="Arial" charset="0"/>
                <a:cs typeface="Arial" charset="0"/>
              </a:rPr>
              <a:t>Data Quality Reviews</a:t>
            </a:r>
          </a:p>
          <a:p>
            <a:pPr marL="0" indent="0">
              <a:buFont typeface="Arial" charset="0"/>
              <a:buNone/>
              <a:defRPr/>
            </a:pPr>
            <a:endParaRPr lang="en-US" altLang="en-US" dirty="0" smtClean="0">
              <a:latin typeface="Arial" charset="0"/>
              <a:cs typeface="Arial" charset="0"/>
            </a:endParaRPr>
          </a:p>
          <a:p>
            <a:pPr>
              <a:defRPr/>
            </a:pPr>
            <a:endParaRPr lang="en-US" altLang="en-US" dirty="0" smtClean="0">
              <a:latin typeface="Arial" charset="0"/>
              <a:cs typeface="Arial" charset="0"/>
            </a:endParaRPr>
          </a:p>
          <a:p>
            <a:pPr>
              <a:defRPr/>
            </a:pPr>
            <a:endParaRPr lang="en-US" altLang="en-US" dirty="0" smtClean="0">
              <a:latin typeface="Arial" charset="0"/>
              <a:cs typeface="Arial" charset="0"/>
            </a:endParaRPr>
          </a:p>
          <a:p>
            <a:pPr marL="0" indent="0">
              <a:buFont typeface="Arial" charset="0"/>
              <a:buNone/>
              <a:defRPr/>
            </a:pPr>
            <a:endParaRPr lang="en-US" altLang="en-US" dirty="0" smtClean="0">
              <a:latin typeface="Arial" charset="0"/>
              <a:cs typeface="Arial" charset="0"/>
            </a:endParaRPr>
          </a:p>
          <a:p>
            <a:pPr>
              <a:defRPr/>
            </a:pPr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244C0C38-58F6-43C8-B561-C6E7C972A132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19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4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Agenda </a:t>
            </a:r>
          </a:p>
        </p:txBody>
      </p:sp>
      <p:sp>
        <p:nvSpPr>
          <p:cNvPr id="8195" name="Content Placeholder 5"/>
          <p:cNvSpPr>
            <a:spLocks noGrp="1"/>
          </p:cNvSpPr>
          <p:nvPr>
            <p:ph idx="1"/>
          </p:nvPr>
        </p:nvSpPr>
        <p:spPr bwMode="auto">
          <a:xfrm>
            <a:off x="533400" y="1219200"/>
            <a:ext cx="8229600" cy="45259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altLang="en-US" dirty="0" smtClean="0">
                <a:latin typeface="Arial" charset="0"/>
                <a:cs typeface="Arial" charset="0"/>
              </a:rPr>
              <a:t>Introduction</a:t>
            </a:r>
          </a:p>
          <a:p>
            <a:pPr>
              <a:defRPr/>
            </a:pPr>
            <a:r>
              <a:rPr lang="en-US" altLang="en-US" dirty="0" smtClean="0">
                <a:latin typeface="Arial" charset="0"/>
                <a:cs typeface="Arial" charset="0"/>
              </a:rPr>
              <a:t>Gainful Employment Overview</a:t>
            </a:r>
          </a:p>
          <a:p>
            <a:pPr>
              <a:defRPr/>
            </a:pPr>
            <a:r>
              <a:rPr lang="en-US" altLang="en-US" dirty="0" smtClean="0">
                <a:latin typeface="Arial" charset="0"/>
                <a:cs typeface="Arial" charset="0"/>
              </a:rPr>
              <a:t>Gainful Employment Reporting 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 smtClean="0">
                <a:latin typeface="Arial" charset="0"/>
                <a:cs typeface="Arial" charset="0"/>
              </a:rPr>
              <a:t>GE Data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 smtClean="0">
                <a:latin typeface="Arial" charset="0"/>
                <a:cs typeface="Arial" charset="0"/>
              </a:rPr>
              <a:t>NSLDS GE Reporting Details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 smtClean="0">
                <a:latin typeface="Arial" charset="0"/>
                <a:cs typeface="Arial" charset="0"/>
              </a:rPr>
              <a:t>Reporting Accuracy</a:t>
            </a:r>
          </a:p>
          <a:p>
            <a:pPr>
              <a:defRPr/>
            </a:pPr>
            <a:r>
              <a:rPr lang="en-US" altLang="en-US" dirty="0">
                <a:latin typeface="Arial" charset="0"/>
                <a:cs typeface="Arial" charset="0"/>
              </a:rPr>
              <a:t>GE Reporting to NSLDS</a:t>
            </a:r>
          </a:p>
          <a:p>
            <a:pPr lvl="1">
              <a:defRPr/>
            </a:pPr>
            <a:r>
              <a:rPr lang="en-US" altLang="en-US" dirty="0">
                <a:latin typeface="Arial" charset="0"/>
                <a:cs typeface="Arial" charset="0"/>
              </a:rPr>
              <a:t>Reporting Methods</a:t>
            </a:r>
          </a:p>
          <a:p>
            <a:pPr lvl="1">
              <a:defRPr/>
            </a:pPr>
            <a:r>
              <a:rPr lang="en-US" altLang="en-US" dirty="0">
                <a:latin typeface="Arial" charset="0"/>
                <a:cs typeface="Arial" charset="0"/>
              </a:rPr>
              <a:t>Basics of Reporting</a:t>
            </a:r>
          </a:p>
          <a:p>
            <a:pPr lvl="2">
              <a:defRPr/>
            </a:pPr>
            <a:r>
              <a:rPr lang="en-US" altLang="en-US" dirty="0">
                <a:latin typeface="Arial" charset="0"/>
                <a:cs typeface="Arial" charset="0"/>
              </a:rPr>
              <a:t>Online Add</a:t>
            </a:r>
          </a:p>
          <a:p>
            <a:pPr lvl="2">
              <a:defRPr/>
            </a:pPr>
            <a:r>
              <a:rPr lang="en-US" altLang="en-US" dirty="0">
                <a:latin typeface="Arial" charset="0"/>
                <a:cs typeface="Arial" charset="0"/>
              </a:rPr>
              <a:t>Submittal Spreadsheet</a:t>
            </a:r>
          </a:p>
          <a:p>
            <a:pPr lvl="2">
              <a:defRPr/>
            </a:pPr>
            <a:r>
              <a:rPr lang="en-US" altLang="en-US" dirty="0">
                <a:latin typeface="Arial" charset="0"/>
                <a:cs typeface="Arial" charset="0"/>
              </a:rPr>
              <a:t>Batch Submittal (Fixed and CSV)</a:t>
            </a:r>
          </a:p>
          <a:p>
            <a:pPr marL="0" indent="0">
              <a:buFont typeface="Arial" charset="0"/>
              <a:buNone/>
              <a:defRPr/>
            </a:pPr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21508" name="Slide Number Placeholder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A103A42A-F12F-4A6E-B55C-0C6EB390AB5C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2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0" y="3276600"/>
            <a:ext cx="8554162" cy="647698"/>
          </a:xfrm>
        </p:spPr>
        <p:txBody>
          <a:bodyPr/>
          <a:lstStyle/>
          <a:p>
            <a:r>
              <a:rPr lang="en-US" dirty="0" smtClean="0"/>
              <a:t>GE Reporting to NSLDS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43A85-2293-4609-A5B8-19E06253EF73}" type="slidenum">
              <a:rPr lang="en-US" altLang="en-US" smtClean="0"/>
              <a:pPr>
                <a:defRPr/>
              </a:pPr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3367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Reporting Methods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charset="0"/>
              <a:buNone/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Schools report GE Data to NSLDS using one of the following methods - </a:t>
            </a:r>
          </a:p>
          <a:p>
            <a:pPr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Online 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GE Add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GE Submittal Spreadsheet </a:t>
            </a:r>
          </a:p>
          <a:p>
            <a:pPr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Batch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Fixed-Width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Comma Separated Values (CSV)</a:t>
            </a: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DBE3E01-A2FF-425E-A14F-427243189AD4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21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Content Placehold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>
              <a:latin typeface="Arial" charset="0"/>
              <a:cs typeface="Arial" charset="0"/>
            </a:endParaRPr>
          </a:p>
          <a:p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0577342E-71C2-4FED-B6A2-5629527AEF5A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22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grpSp>
        <p:nvGrpSpPr>
          <p:cNvPr id="67589" name="Group 4"/>
          <p:cNvGrpSpPr>
            <a:grpSpLocks/>
          </p:cNvGrpSpPr>
          <p:nvPr/>
        </p:nvGrpSpPr>
        <p:grpSpPr bwMode="auto">
          <a:xfrm>
            <a:off x="1447800" y="1241425"/>
            <a:ext cx="6096000" cy="5006975"/>
            <a:chOff x="1600200" y="1371600"/>
            <a:chExt cx="5943600" cy="5410200"/>
          </a:xfrm>
        </p:grpSpPr>
        <p:sp>
          <p:nvSpPr>
            <p:cNvPr id="6" name="Freeform 5"/>
            <p:cNvSpPr/>
            <p:nvPr/>
          </p:nvSpPr>
          <p:spPr>
            <a:xfrm>
              <a:off x="4709592" y="1393371"/>
              <a:ext cx="2834208" cy="2834167"/>
            </a:xfrm>
            <a:custGeom>
              <a:avLst/>
              <a:gdLst>
                <a:gd name="connsiteX0" fmla="*/ 0 w 2834208"/>
                <a:gd name="connsiteY0" fmla="*/ 1417084 h 2834167"/>
                <a:gd name="connsiteX1" fmla="*/ 1417104 w 2834208"/>
                <a:gd name="connsiteY1" fmla="*/ 0 h 2834167"/>
                <a:gd name="connsiteX2" fmla="*/ 2834208 w 2834208"/>
                <a:gd name="connsiteY2" fmla="*/ 1417084 h 2834167"/>
                <a:gd name="connsiteX3" fmla="*/ 1417104 w 2834208"/>
                <a:gd name="connsiteY3" fmla="*/ 2834168 h 2834167"/>
                <a:gd name="connsiteX4" fmla="*/ 0 w 2834208"/>
                <a:gd name="connsiteY4" fmla="*/ 1417084 h 2834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4208" h="2834167">
                  <a:moveTo>
                    <a:pt x="0" y="1417084"/>
                  </a:moveTo>
                  <a:cubicBezTo>
                    <a:pt x="0" y="634450"/>
                    <a:pt x="634459" y="0"/>
                    <a:pt x="1417104" y="0"/>
                  </a:cubicBezTo>
                  <a:cubicBezTo>
                    <a:pt x="2199749" y="0"/>
                    <a:pt x="2834208" y="634450"/>
                    <a:pt x="2834208" y="1417084"/>
                  </a:cubicBezTo>
                  <a:cubicBezTo>
                    <a:pt x="2834208" y="2199718"/>
                    <a:pt x="2199749" y="2834168"/>
                    <a:pt x="1417104" y="2834168"/>
                  </a:cubicBezTo>
                  <a:cubicBezTo>
                    <a:pt x="634459" y="2834168"/>
                    <a:pt x="0" y="2199718"/>
                    <a:pt x="0" y="141708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2">
                <a:alpha val="50000"/>
                <a:hueOff val="-7200000"/>
                <a:satOff val="-25001"/>
                <a:lumOff val="30001"/>
                <a:alphaOff val="0"/>
              </a:schemeClr>
            </a:effectRef>
            <a:fontRef idx="minor">
              <a:schemeClr val="tx1"/>
            </a:fontRef>
          </p:style>
          <p:txBody>
            <a:bodyPr lIns="521740" tIns="521734" rIns="521740" bIns="52173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</a:pPr>
              <a:r>
                <a:rPr lang="en-US" sz="2800" dirty="0"/>
                <a:t>GE Batch File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1600200" y="1371600"/>
              <a:ext cx="2834208" cy="2834167"/>
            </a:xfrm>
            <a:custGeom>
              <a:avLst/>
              <a:gdLst>
                <a:gd name="connsiteX0" fmla="*/ 0 w 2834208"/>
                <a:gd name="connsiteY0" fmla="*/ 1417084 h 2834167"/>
                <a:gd name="connsiteX1" fmla="*/ 1417104 w 2834208"/>
                <a:gd name="connsiteY1" fmla="*/ 0 h 2834167"/>
                <a:gd name="connsiteX2" fmla="*/ 2834208 w 2834208"/>
                <a:gd name="connsiteY2" fmla="*/ 1417084 h 2834167"/>
                <a:gd name="connsiteX3" fmla="*/ 1417104 w 2834208"/>
                <a:gd name="connsiteY3" fmla="*/ 2834168 h 2834167"/>
                <a:gd name="connsiteX4" fmla="*/ 0 w 2834208"/>
                <a:gd name="connsiteY4" fmla="*/ 1417084 h 2834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4208" h="2834167">
                  <a:moveTo>
                    <a:pt x="0" y="1417084"/>
                  </a:moveTo>
                  <a:cubicBezTo>
                    <a:pt x="0" y="634450"/>
                    <a:pt x="634459" y="0"/>
                    <a:pt x="1417104" y="0"/>
                  </a:cubicBezTo>
                  <a:cubicBezTo>
                    <a:pt x="2199749" y="0"/>
                    <a:pt x="2834208" y="634450"/>
                    <a:pt x="2834208" y="1417084"/>
                  </a:cubicBezTo>
                  <a:cubicBezTo>
                    <a:pt x="2834208" y="2199718"/>
                    <a:pt x="2199749" y="2834168"/>
                    <a:pt x="1417104" y="2834168"/>
                  </a:cubicBezTo>
                  <a:cubicBezTo>
                    <a:pt x="634459" y="2834168"/>
                    <a:pt x="0" y="2199718"/>
                    <a:pt x="0" y="141708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2">
                <a:alpha val="50000"/>
                <a:hueOff val="-7200000"/>
                <a:satOff val="-25001"/>
                <a:lumOff val="30001"/>
                <a:alphaOff val="0"/>
              </a:schemeClr>
            </a:effectRef>
            <a:fontRef idx="minor">
              <a:schemeClr val="tx1"/>
            </a:fontRef>
          </p:style>
          <p:txBody>
            <a:bodyPr lIns="521740" tIns="521734" rIns="521740" bIns="52173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800" dirty="0"/>
                <a:t>GE Submittal </a:t>
              </a:r>
              <a:r>
                <a:rPr lang="en-US" sz="2800" dirty="0" smtClean="0"/>
                <a:t>Spreadsheet </a:t>
              </a:r>
              <a:r>
                <a:rPr lang="en-US" sz="2800" dirty="0"/>
                <a:t>Upload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3147950" y="3947633"/>
              <a:ext cx="2834208" cy="2834167"/>
            </a:xfrm>
            <a:custGeom>
              <a:avLst/>
              <a:gdLst>
                <a:gd name="connsiteX0" fmla="*/ 0 w 2834208"/>
                <a:gd name="connsiteY0" fmla="*/ 1417084 h 2834167"/>
                <a:gd name="connsiteX1" fmla="*/ 1417104 w 2834208"/>
                <a:gd name="connsiteY1" fmla="*/ 0 h 2834167"/>
                <a:gd name="connsiteX2" fmla="*/ 2834208 w 2834208"/>
                <a:gd name="connsiteY2" fmla="*/ 1417084 h 2834167"/>
                <a:gd name="connsiteX3" fmla="*/ 1417104 w 2834208"/>
                <a:gd name="connsiteY3" fmla="*/ 2834168 h 2834167"/>
                <a:gd name="connsiteX4" fmla="*/ 0 w 2834208"/>
                <a:gd name="connsiteY4" fmla="*/ 1417084 h 2834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4208" h="2834167">
                  <a:moveTo>
                    <a:pt x="0" y="1417084"/>
                  </a:moveTo>
                  <a:cubicBezTo>
                    <a:pt x="0" y="634450"/>
                    <a:pt x="634459" y="0"/>
                    <a:pt x="1417104" y="0"/>
                  </a:cubicBezTo>
                  <a:cubicBezTo>
                    <a:pt x="2199749" y="0"/>
                    <a:pt x="2834208" y="634450"/>
                    <a:pt x="2834208" y="1417084"/>
                  </a:cubicBezTo>
                  <a:cubicBezTo>
                    <a:pt x="2834208" y="2199718"/>
                    <a:pt x="2199749" y="2834168"/>
                    <a:pt x="1417104" y="2834168"/>
                  </a:cubicBezTo>
                  <a:cubicBezTo>
                    <a:pt x="634459" y="2834168"/>
                    <a:pt x="0" y="2199718"/>
                    <a:pt x="0" y="1417084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2">
                <a:alpha val="50000"/>
                <a:hueOff val="-7200000"/>
                <a:satOff val="-25001"/>
                <a:lumOff val="30001"/>
                <a:alphaOff val="0"/>
              </a:schemeClr>
            </a:effectRef>
            <a:fontRef idx="minor">
              <a:schemeClr val="tx1"/>
            </a:fontRef>
          </p:style>
          <p:txBody>
            <a:bodyPr lIns="521740" tIns="521734" rIns="521740" bIns="52173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800" dirty="0"/>
                <a:t>GE Online Add</a:t>
              </a:r>
            </a:p>
          </p:txBody>
        </p:sp>
      </p:grpSp>
      <p:sp>
        <p:nvSpPr>
          <p:cNvPr id="17" name="Line Callout 2 16"/>
          <p:cNvSpPr/>
          <p:nvPr/>
        </p:nvSpPr>
        <p:spPr>
          <a:xfrm>
            <a:off x="7315200" y="3863975"/>
            <a:ext cx="1447800" cy="990600"/>
          </a:xfrm>
          <a:prstGeom prst="borderCallout2">
            <a:avLst>
              <a:gd name="adj1" fmla="val 36867"/>
              <a:gd name="adj2" fmla="val -660"/>
              <a:gd name="adj3" fmla="val 46322"/>
              <a:gd name="adj4" fmla="val -27330"/>
              <a:gd name="adj5" fmla="val -4523"/>
              <a:gd name="adj6" fmla="val -45326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via SAIG</a:t>
            </a:r>
          </a:p>
        </p:txBody>
      </p:sp>
      <p:sp>
        <p:nvSpPr>
          <p:cNvPr id="18" name="Line Callout 2 17"/>
          <p:cNvSpPr/>
          <p:nvPr/>
        </p:nvSpPr>
        <p:spPr>
          <a:xfrm>
            <a:off x="381000" y="4305300"/>
            <a:ext cx="1600200" cy="1181100"/>
          </a:xfrm>
          <a:prstGeom prst="borderCallout2">
            <a:avLst>
              <a:gd name="adj1" fmla="val 51158"/>
              <a:gd name="adj2" fmla="val 170087"/>
              <a:gd name="adj3" fmla="val 23136"/>
              <a:gd name="adj4" fmla="val 101745"/>
              <a:gd name="adj5" fmla="val -50320"/>
              <a:gd name="adj6" fmla="val 122224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via NSLDS online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Basics of NSLDS Reporting – Online Add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43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 smtClean="0"/>
              <a:t>Basics of Reporting – Online Add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sz="2800" dirty="0" smtClean="0"/>
              <a:t>Online Add</a:t>
            </a:r>
            <a:endParaRPr lang="en-US" sz="2800" dirty="0"/>
          </a:p>
          <a:p>
            <a:pPr lvl="1">
              <a:defRPr/>
            </a:pPr>
            <a:r>
              <a:rPr lang="en-US" sz="2400" dirty="0" smtClean="0"/>
              <a:t>One record per student added at a time</a:t>
            </a:r>
            <a:endParaRPr lang="en-US" sz="2400" dirty="0"/>
          </a:p>
          <a:p>
            <a:pPr lvl="1">
              <a:defRPr/>
            </a:pPr>
            <a:r>
              <a:rPr lang="en-US" sz="2400" dirty="0" smtClean="0"/>
              <a:t>All data submitted via the NSLDS screen</a:t>
            </a:r>
            <a:endParaRPr lang="en-US" sz="2400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DAD73FBC-1C0D-4320-B578-CDE75B2FDF75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23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68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 smtClean="0"/>
              <a:t>How and Why – Online Add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9635" name="Content Placehold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  <a:cs typeface="Arial" charset="0"/>
              </a:rPr>
              <a:t>Recommended method for schools with smaller number of records</a:t>
            </a:r>
            <a:endParaRPr lang="en-US" altLang="en-US" dirty="0">
              <a:latin typeface="Arial" charset="0"/>
              <a:cs typeface="Arial" charset="0"/>
            </a:endParaRPr>
          </a:p>
          <a:p>
            <a:r>
              <a:rPr lang="en-US" altLang="en-US" dirty="0" smtClean="0">
                <a:latin typeface="Arial" charset="0"/>
                <a:cs typeface="Arial" charset="0"/>
              </a:rPr>
              <a:t>Data can be gathered manually and is keyed in rather than loaded electronically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Errors are presented to the user in real time for correction</a:t>
            </a:r>
          </a:p>
          <a:p>
            <a:endParaRPr lang="en-US" altLang="en-US" dirty="0" smtClean="0">
              <a:latin typeface="Arial" charset="0"/>
              <a:cs typeface="Arial" charset="0"/>
            </a:endParaRPr>
          </a:p>
          <a:p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9AE2CED9-10EE-40A2-BAA1-D91081102BB6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24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79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130975"/>
            <a:ext cx="7942694" cy="519362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Adding Records Online</a:t>
            </a:r>
            <a:endParaRPr lang="en-US" dirty="0"/>
          </a:p>
        </p:txBody>
      </p:sp>
      <p:sp>
        <p:nvSpPr>
          <p:cNvPr id="46082" name="Content Placeholder 2"/>
          <p:cNvSpPr>
            <a:spLocks noGrp="1"/>
          </p:cNvSpPr>
          <p:nvPr>
            <p:ph idx="1"/>
          </p:nvPr>
        </p:nvSpPr>
        <p:spPr bwMode="auto">
          <a:xfrm>
            <a:off x="533400" y="1295400"/>
            <a:ext cx="8229600" cy="4754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2" algn="ctr"/>
            <a:endParaRPr lang="en-US" altLang="en-US" dirty="0" smtClean="0">
              <a:latin typeface="Arial" charset="0"/>
              <a:cs typeface="Arial" charset="0"/>
            </a:endParaRPr>
          </a:p>
          <a:p>
            <a:pPr lvl="2" algn="ctr"/>
            <a:endParaRPr lang="en-US" altLang="en-US" dirty="0" smtClean="0">
              <a:latin typeface="Arial" charset="0"/>
              <a:cs typeface="Arial" charset="0"/>
            </a:endParaRPr>
          </a:p>
          <a:p>
            <a:pPr lvl="2" algn="ctr"/>
            <a:endParaRPr lang="en-US" altLang="en-US" dirty="0" smtClean="0">
              <a:latin typeface="Arial" charset="0"/>
              <a:cs typeface="Arial" charset="0"/>
            </a:endParaRPr>
          </a:p>
          <a:p>
            <a:pPr algn="ctr"/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46083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545162" y="640080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ADFC5B02-58C9-4884-B8A4-46AED06BBD2C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25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756660" y="1767234"/>
            <a:ext cx="586740" cy="201692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3733800" y="2620548"/>
            <a:ext cx="1474840" cy="262778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46087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6166" y="2178050"/>
            <a:ext cx="1340715" cy="920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9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487" y="2571748"/>
            <a:ext cx="143827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4" name="Straight Arrow Connector 43"/>
          <p:cNvCxnSpPr/>
          <p:nvPr/>
        </p:nvCxnSpPr>
        <p:spPr>
          <a:xfrm flipH="1">
            <a:off x="5257800" y="2815430"/>
            <a:ext cx="1206186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678762" y="1968926"/>
            <a:ext cx="1077898" cy="77427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38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4" t="17249" r="14763" b="8865"/>
          <a:stretch/>
        </p:blipFill>
        <p:spPr>
          <a:xfrm>
            <a:off x="1447800" y="1199626"/>
            <a:ext cx="5486400" cy="506714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Adding Records Online cont.</a:t>
            </a:r>
            <a:endParaRPr lang="en-US" dirty="0"/>
          </a:p>
        </p:txBody>
      </p:sp>
      <p:sp>
        <p:nvSpPr>
          <p:cNvPr id="47106" name="Slide Number Placeholder 8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8EE5835-AC44-4BB8-AB36-048553000647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26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sp>
        <p:nvSpPr>
          <p:cNvPr id="47108" name="TextBox 30"/>
          <p:cNvSpPr txBox="1">
            <a:spLocks noChangeArrowheads="1"/>
          </p:cNvSpPr>
          <p:nvPr/>
        </p:nvSpPr>
        <p:spPr bwMode="auto">
          <a:xfrm>
            <a:off x="6810375" y="1109663"/>
            <a:ext cx="1371600" cy="646112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dirty="0"/>
              <a:t>Add Student Details</a:t>
            </a:r>
          </a:p>
        </p:txBody>
      </p:sp>
      <p:cxnSp>
        <p:nvCxnSpPr>
          <p:cNvPr id="27" name="Straight Arrow Connector 26"/>
          <p:cNvCxnSpPr>
            <a:stCxn id="47108" idx="1"/>
          </p:cNvCxnSpPr>
          <p:nvPr/>
        </p:nvCxnSpPr>
        <p:spPr>
          <a:xfrm flipH="1">
            <a:off x="4495800" y="1432719"/>
            <a:ext cx="2314575" cy="54848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110" name="TextBox 27"/>
          <p:cNvSpPr txBox="1">
            <a:spLocks noChangeArrowheads="1"/>
          </p:cNvSpPr>
          <p:nvPr/>
        </p:nvSpPr>
        <p:spPr bwMode="auto">
          <a:xfrm>
            <a:off x="6781800" y="5257800"/>
            <a:ext cx="1371600" cy="369888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dirty="0"/>
              <a:t>Click Submit</a:t>
            </a:r>
          </a:p>
        </p:txBody>
      </p:sp>
      <p:cxnSp>
        <p:nvCxnSpPr>
          <p:cNvPr id="31" name="Straight Arrow Connector 30"/>
          <p:cNvCxnSpPr>
            <a:stCxn id="47110" idx="1"/>
          </p:cNvCxnSpPr>
          <p:nvPr/>
        </p:nvCxnSpPr>
        <p:spPr>
          <a:xfrm flipH="1">
            <a:off x="4422775" y="5443538"/>
            <a:ext cx="2359025" cy="69056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3895725" y="6019800"/>
            <a:ext cx="533400" cy="230188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1" t="20636" r="16471" b="9486"/>
          <a:stretch/>
        </p:blipFill>
        <p:spPr>
          <a:xfrm>
            <a:off x="1447800" y="1200886"/>
            <a:ext cx="5985801" cy="489511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Adding Records 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Online cont.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1AFF641F-6788-47C9-957F-BAF9D1DEF74A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27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52644" y="5737007"/>
            <a:ext cx="1143000" cy="325437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1" name="Straight Arrow Connector 10"/>
          <p:cNvCxnSpPr>
            <a:stCxn id="48135" idx="1"/>
          </p:cNvCxnSpPr>
          <p:nvPr/>
        </p:nvCxnSpPr>
        <p:spPr>
          <a:xfrm flipH="1">
            <a:off x="4995644" y="5032157"/>
            <a:ext cx="2152650" cy="90487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135" name="TextBox 6"/>
          <p:cNvSpPr txBox="1">
            <a:spLocks noChangeArrowheads="1"/>
          </p:cNvSpPr>
          <p:nvPr/>
        </p:nvSpPr>
        <p:spPr bwMode="auto">
          <a:xfrm>
            <a:off x="7148294" y="4708307"/>
            <a:ext cx="1755775" cy="646112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en-US" dirty="0"/>
              <a:t>Click on Confirm or Cancel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37" t="17485" r="15060" b="8189"/>
          <a:stretch/>
        </p:blipFill>
        <p:spPr>
          <a:xfrm>
            <a:off x="1906900" y="1219200"/>
            <a:ext cx="5179700" cy="50536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Adding Records 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Online cont.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3950DCA1-35DA-4D0F-9AC6-F8E10BB021DF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28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24044" y="1633756"/>
            <a:ext cx="1828800" cy="381000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14325"/>
            <a:ext cx="8991600" cy="647698"/>
          </a:xfrm>
        </p:spPr>
        <p:txBody>
          <a:bodyPr/>
          <a:lstStyle/>
          <a:p>
            <a:pPr>
              <a:defRPr/>
            </a:pPr>
            <a:r>
              <a:rPr lang="en-US" sz="3200" dirty="0" smtClean="0"/>
              <a:t>Basics of Reporting – Submittal Spreadsheet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>
              <a:latin typeface="Arial" charset="0"/>
              <a:cs typeface="Arial" charset="0"/>
            </a:endParaRPr>
          </a:p>
          <a:p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0577342E-71C2-4FED-B6A2-5629527AEF5A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29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grpSp>
        <p:nvGrpSpPr>
          <p:cNvPr id="67589" name="Group 4"/>
          <p:cNvGrpSpPr>
            <a:grpSpLocks/>
          </p:cNvGrpSpPr>
          <p:nvPr/>
        </p:nvGrpSpPr>
        <p:grpSpPr bwMode="auto">
          <a:xfrm>
            <a:off x="1447800" y="1241425"/>
            <a:ext cx="6096000" cy="5006975"/>
            <a:chOff x="1600200" y="1371600"/>
            <a:chExt cx="5943600" cy="5410200"/>
          </a:xfrm>
        </p:grpSpPr>
        <p:sp>
          <p:nvSpPr>
            <p:cNvPr id="6" name="Freeform 5"/>
            <p:cNvSpPr/>
            <p:nvPr/>
          </p:nvSpPr>
          <p:spPr>
            <a:xfrm>
              <a:off x="4709592" y="1393371"/>
              <a:ext cx="2834208" cy="2834167"/>
            </a:xfrm>
            <a:custGeom>
              <a:avLst/>
              <a:gdLst>
                <a:gd name="connsiteX0" fmla="*/ 0 w 2834208"/>
                <a:gd name="connsiteY0" fmla="*/ 1417084 h 2834167"/>
                <a:gd name="connsiteX1" fmla="*/ 1417104 w 2834208"/>
                <a:gd name="connsiteY1" fmla="*/ 0 h 2834167"/>
                <a:gd name="connsiteX2" fmla="*/ 2834208 w 2834208"/>
                <a:gd name="connsiteY2" fmla="*/ 1417084 h 2834167"/>
                <a:gd name="connsiteX3" fmla="*/ 1417104 w 2834208"/>
                <a:gd name="connsiteY3" fmla="*/ 2834168 h 2834167"/>
                <a:gd name="connsiteX4" fmla="*/ 0 w 2834208"/>
                <a:gd name="connsiteY4" fmla="*/ 1417084 h 2834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4208" h="2834167">
                  <a:moveTo>
                    <a:pt x="0" y="1417084"/>
                  </a:moveTo>
                  <a:cubicBezTo>
                    <a:pt x="0" y="634450"/>
                    <a:pt x="634459" y="0"/>
                    <a:pt x="1417104" y="0"/>
                  </a:cubicBezTo>
                  <a:cubicBezTo>
                    <a:pt x="2199749" y="0"/>
                    <a:pt x="2834208" y="634450"/>
                    <a:pt x="2834208" y="1417084"/>
                  </a:cubicBezTo>
                  <a:cubicBezTo>
                    <a:pt x="2834208" y="2199718"/>
                    <a:pt x="2199749" y="2834168"/>
                    <a:pt x="1417104" y="2834168"/>
                  </a:cubicBezTo>
                  <a:cubicBezTo>
                    <a:pt x="634459" y="2834168"/>
                    <a:pt x="0" y="2199718"/>
                    <a:pt x="0" y="141708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2">
                <a:alpha val="50000"/>
                <a:hueOff val="-7200000"/>
                <a:satOff val="-25001"/>
                <a:lumOff val="30001"/>
                <a:alphaOff val="0"/>
              </a:schemeClr>
            </a:effectRef>
            <a:fontRef idx="minor">
              <a:schemeClr val="tx1"/>
            </a:fontRef>
          </p:style>
          <p:txBody>
            <a:bodyPr lIns="521740" tIns="521734" rIns="521740" bIns="52173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</a:pPr>
              <a:r>
                <a:rPr lang="en-US" sz="2800" dirty="0"/>
                <a:t>GE Batch File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1600200" y="1371600"/>
              <a:ext cx="2834208" cy="2834167"/>
            </a:xfrm>
            <a:custGeom>
              <a:avLst/>
              <a:gdLst>
                <a:gd name="connsiteX0" fmla="*/ 0 w 2834208"/>
                <a:gd name="connsiteY0" fmla="*/ 1417084 h 2834167"/>
                <a:gd name="connsiteX1" fmla="*/ 1417104 w 2834208"/>
                <a:gd name="connsiteY1" fmla="*/ 0 h 2834167"/>
                <a:gd name="connsiteX2" fmla="*/ 2834208 w 2834208"/>
                <a:gd name="connsiteY2" fmla="*/ 1417084 h 2834167"/>
                <a:gd name="connsiteX3" fmla="*/ 1417104 w 2834208"/>
                <a:gd name="connsiteY3" fmla="*/ 2834168 h 2834167"/>
                <a:gd name="connsiteX4" fmla="*/ 0 w 2834208"/>
                <a:gd name="connsiteY4" fmla="*/ 1417084 h 2834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4208" h="2834167">
                  <a:moveTo>
                    <a:pt x="0" y="1417084"/>
                  </a:moveTo>
                  <a:cubicBezTo>
                    <a:pt x="0" y="634450"/>
                    <a:pt x="634459" y="0"/>
                    <a:pt x="1417104" y="0"/>
                  </a:cubicBezTo>
                  <a:cubicBezTo>
                    <a:pt x="2199749" y="0"/>
                    <a:pt x="2834208" y="634450"/>
                    <a:pt x="2834208" y="1417084"/>
                  </a:cubicBezTo>
                  <a:cubicBezTo>
                    <a:pt x="2834208" y="2199718"/>
                    <a:pt x="2199749" y="2834168"/>
                    <a:pt x="1417104" y="2834168"/>
                  </a:cubicBezTo>
                  <a:cubicBezTo>
                    <a:pt x="634459" y="2834168"/>
                    <a:pt x="0" y="2199718"/>
                    <a:pt x="0" y="1417084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2">
                <a:alpha val="50000"/>
                <a:hueOff val="-7200000"/>
                <a:satOff val="-25001"/>
                <a:lumOff val="30001"/>
                <a:alphaOff val="0"/>
              </a:schemeClr>
            </a:effectRef>
            <a:fontRef idx="minor">
              <a:schemeClr val="tx1"/>
            </a:fontRef>
          </p:style>
          <p:txBody>
            <a:bodyPr lIns="521740" tIns="521734" rIns="521740" bIns="52173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</a:pPr>
              <a:r>
                <a:rPr lang="en-US" sz="2800" dirty="0"/>
                <a:t>GE Submittal </a:t>
              </a:r>
              <a:r>
                <a:rPr lang="en-US" sz="2800" dirty="0" smtClean="0"/>
                <a:t>Spreadsheet </a:t>
              </a:r>
              <a:r>
                <a:rPr lang="en-US" sz="2800" dirty="0"/>
                <a:t>Upload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3147950" y="3947633"/>
              <a:ext cx="2834208" cy="2834167"/>
            </a:xfrm>
            <a:custGeom>
              <a:avLst/>
              <a:gdLst>
                <a:gd name="connsiteX0" fmla="*/ 0 w 2834208"/>
                <a:gd name="connsiteY0" fmla="*/ 1417084 h 2834167"/>
                <a:gd name="connsiteX1" fmla="*/ 1417104 w 2834208"/>
                <a:gd name="connsiteY1" fmla="*/ 0 h 2834167"/>
                <a:gd name="connsiteX2" fmla="*/ 2834208 w 2834208"/>
                <a:gd name="connsiteY2" fmla="*/ 1417084 h 2834167"/>
                <a:gd name="connsiteX3" fmla="*/ 1417104 w 2834208"/>
                <a:gd name="connsiteY3" fmla="*/ 2834168 h 2834167"/>
                <a:gd name="connsiteX4" fmla="*/ 0 w 2834208"/>
                <a:gd name="connsiteY4" fmla="*/ 1417084 h 2834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4208" h="2834167">
                  <a:moveTo>
                    <a:pt x="0" y="1417084"/>
                  </a:moveTo>
                  <a:cubicBezTo>
                    <a:pt x="0" y="634450"/>
                    <a:pt x="634459" y="0"/>
                    <a:pt x="1417104" y="0"/>
                  </a:cubicBezTo>
                  <a:cubicBezTo>
                    <a:pt x="2199749" y="0"/>
                    <a:pt x="2834208" y="634450"/>
                    <a:pt x="2834208" y="1417084"/>
                  </a:cubicBezTo>
                  <a:cubicBezTo>
                    <a:pt x="2834208" y="2199718"/>
                    <a:pt x="2199749" y="2834168"/>
                    <a:pt x="1417104" y="2834168"/>
                  </a:cubicBezTo>
                  <a:cubicBezTo>
                    <a:pt x="634459" y="2834168"/>
                    <a:pt x="0" y="2199718"/>
                    <a:pt x="0" y="141708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2">
                <a:alpha val="50000"/>
                <a:hueOff val="-7200000"/>
                <a:satOff val="-25001"/>
                <a:lumOff val="30001"/>
                <a:alphaOff val="0"/>
              </a:schemeClr>
            </a:effectRef>
            <a:fontRef idx="minor">
              <a:schemeClr val="tx1"/>
            </a:fontRef>
          </p:style>
          <p:txBody>
            <a:bodyPr lIns="521740" tIns="521734" rIns="521740" bIns="52173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</a:pPr>
              <a:r>
                <a:rPr lang="en-US" sz="2800" dirty="0"/>
                <a:t>GE Online Add</a:t>
              </a:r>
            </a:p>
          </p:txBody>
        </p:sp>
      </p:grpSp>
      <p:sp>
        <p:nvSpPr>
          <p:cNvPr id="17" name="Line Callout 2 16"/>
          <p:cNvSpPr/>
          <p:nvPr/>
        </p:nvSpPr>
        <p:spPr>
          <a:xfrm>
            <a:off x="7315200" y="3863975"/>
            <a:ext cx="1447800" cy="990600"/>
          </a:xfrm>
          <a:prstGeom prst="borderCallout2">
            <a:avLst>
              <a:gd name="adj1" fmla="val 36867"/>
              <a:gd name="adj2" fmla="val -660"/>
              <a:gd name="adj3" fmla="val 46322"/>
              <a:gd name="adj4" fmla="val -27330"/>
              <a:gd name="adj5" fmla="val -4523"/>
              <a:gd name="adj6" fmla="val -45326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via SAIG</a:t>
            </a:r>
          </a:p>
        </p:txBody>
      </p:sp>
      <p:sp>
        <p:nvSpPr>
          <p:cNvPr id="18" name="Line Callout 2 17"/>
          <p:cNvSpPr/>
          <p:nvPr/>
        </p:nvSpPr>
        <p:spPr>
          <a:xfrm>
            <a:off x="381000" y="4305300"/>
            <a:ext cx="1600200" cy="1181100"/>
          </a:xfrm>
          <a:prstGeom prst="borderCallout2">
            <a:avLst>
              <a:gd name="adj1" fmla="val 51158"/>
              <a:gd name="adj2" fmla="val 170087"/>
              <a:gd name="adj3" fmla="val 23136"/>
              <a:gd name="adj4" fmla="val 101745"/>
              <a:gd name="adj5" fmla="val -50320"/>
              <a:gd name="adj6" fmla="val 122224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via NSLDS online</a:t>
            </a:r>
          </a:p>
        </p:txBody>
      </p:sp>
    </p:spTree>
    <p:extLst>
      <p:ext uri="{BB962C8B-B14F-4D97-AF65-F5344CB8AC3E}">
        <p14:creationId xmlns:p14="http://schemas.microsoft.com/office/powerpoint/2010/main" val="344990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4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Agenda cont. </a:t>
            </a:r>
          </a:p>
        </p:txBody>
      </p:sp>
      <p:sp>
        <p:nvSpPr>
          <p:cNvPr id="8195" name="Content Placeholder 5"/>
          <p:cNvSpPr>
            <a:spLocks noGrp="1"/>
          </p:cNvSpPr>
          <p:nvPr>
            <p:ph idx="1"/>
          </p:nvPr>
        </p:nvSpPr>
        <p:spPr bwMode="auto">
          <a:xfrm>
            <a:off x="533400" y="1219200"/>
            <a:ext cx="8229600" cy="45259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  <a:cs typeface="Arial" charset="0"/>
              </a:rPr>
              <a:t>Reviewing </a:t>
            </a:r>
            <a:r>
              <a:rPr lang="en-US" altLang="en-US" dirty="0">
                <a:latin typeface="Arial" charset="0"/>
                <a:cs typeface="Arial" charset="0"/>
              </a:rPr>
              <a:t>GE Data  </a:t>
            </a:r>
          </a:p>
          <a:p>
            <a:r>
              <a:rPr lang="en-US" altLang="en-US" dirty="0">
                <a:latin typeface="Arial" charset="0"/>
                <a:cs typeface="Arial" charset="0"/>
              </a:rPr>
              <a:t>Updating GE Data  </a:t>
            </a:r>
          </a:p>
          <a:p>
            <a:pPr lvl="1">
              <a:buFont typeface="Arial" charset="0"/>
              <a:buChar char="•"/>
            </a:pPr>
            <a:r>
              <a:rPr lang="en-US" altLang="en-US" dirty="0">
                <a:latin typeface="Arial" charset="0"/>
                <a:cs typeface="Arial" charset="0"/>
              </a:rPr>
              <a:t>Single Record Update</a:t>
            </a:r>
          </a:p>
          <a:p>
            <a:pPr lvl="1">
              <a:buFont typeface="Arial" charset="0"/>
              <a:buChar char="•"/>
            </a:pPr>
            <a:r>
              <a:rPr lang="en-US" altLang="en-US" dirty="0">
                <a:latin typeface="Arial" charset="0"/>
                <a:cs typeface="Arial" charset="0"/>
              </a:rPr>
              <a:t>Single Record Deactivate</a:t>
            </a:r>
          </a:p>
          <a:p>
            <a:pPr lvl="1">
              <a:buFont typeface="Arial" charset="0"/>
              <a:buChar char="•"/>
            </a:pPr>
            <a:r>
              <a:rPr lang="en-US" altLang="en-US" dirty="0">
                <a:latin typeface="Arial" charset="0"/>
                <a:cs typeface="Arial" charset="0"/>
              </a:rPr>
              <a:t>Online Mass </a:t>
            </a:r>
            <a:r>
              <a:rPr lang="en-US" altLang="en-US" dirty="0" smtClean="0">
                <a:latin typeface="Arial" charset="0"/>
                <a:cs typeface="Arial" charset="0"/>
              </a:rPr>
              <a:t>Update/Deactivate</a:t>
            </a:r>
          </a:p>
          <a:p>
            <a:r>
              <a:rPr lang="en-US" altLang="en-US" dirty="0">
                <a:latin typeface="Arial" charset="0"/>
                <a:cs typeface="Arial" charset="0"/>
              </a:rPr>
              <a:t>Common NSLDS Submission Issues</a:t>
            </a:r>
          </a:p>
          <a:p>
            <a:r>
              <a:rPr lang="en-US" altLang="en-US" dirty="0">
                <a:latin typeface="Arial" charset="0"/>
                <a:cs typeface="Arial" charset="0"/>
              </a:rPr>
              <a:t>Questions</a:t>
            </a:r>
          </a:p>
          <a:p>
            <a:pPr lvl="1">
              <a:buFont typeface="Arial" charset="0"/>
              <a:buChar char="•"/>
            </a:pPr>
            <a:endParaRPr lang="en-US" altLang="en-US" dirty="0">
              <a:latin typeface="Arial" charset="0"/>
              <a:cs typeface="Arial" charset="0"/>
            </a:endParaRPr>
          </a:p>
          <a:p>
            <a:pPr lvl="2">
              <a:defRPr/>
            </a:pPr>
            <a:endParaRPr lang="en-US" altLang="en-US" dirty="0" smtClean="0">
              <a:latin typeface="Arial" charset="0"/>
              <a:cs typeface="Arial" charset="0"/>
            </a:endParaRPr>
          </a:p>
          <a:p>
            <a:pPr>
              <a:defRPr/>
            </a:pPr>
            <a:endParaRPr lang="en-US" altLang="en-US" dirty="0">
              <a:latin typeface="Arial" charset="0"/>
              <a:cs typeface="Arial" charset="0"/>
            </a:endParaRPr>
          </a:p>
          <a:p>
            <a:pPr marL="0" indent="0">
              <a:buFont typeface="Arial" charset="0"/>
              <a:buNone/>
              <a:defRPr/>
            </a:pPr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21508" name="Slide Number Placeholder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A103A42A-F12F-4A6E-B55C-0C6EB390AB5C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3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88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US" sz="2800" dirty="0" smtClean="0"/>
              <a:t>Submittal Spreadsheet</a:t>
            </a:r>
            <a:endParaRPr lang="en-US" sz="2800" dirty="0"/>
          </a:p>
          <a:p>
            <a:pPr lvl="1">
              <a:defRPr/>
            </a:pPr>
            <a:r>
              <a:rPr lang="en-US" sz="2400" dirty="0" smtClean="0"/>
              <a:t>One or more records </a:t>
            </a:r>
            <a:r>
              <a:rPr lang="en-US" sz="2400" dirty="0"/>
              <a:t>added at a </a:t>
            </a:r>
            <a:r>
              <a:rPr lang="en-US" sz="2400" dirty="0" smtClean="0"/>
              <a:t>time</a:t>
            </a:r>
          </a:p>
          <a:p>
            <a:pPr lvl="1">
              <a:defRPr/>
            </a:pPr>
            <a:r>
              <a:rPr lang="en-US" sz="2400" dirty="0" smtClean="0"/>
              <a:t>Can add more than one award year at a time</a:t>
            </a:r>
            <a:endParaRPr lang="en-US" sz="2400" dirty="0"/>
          </a:p>
          <a:p>
            <a:pPr lvl="1">
              <a:defRPr/>
            </a:pPr>
            <a:r>
              <a:rPr lang="en-US" sz="2400" dirty="0"/>
              <a:t>All data submitted </a:t>
            </a:r>
            <a:r>
              <a:rPr lang="en-US" sz="2400" dirty="0" smtClean="0"/>
              <a:t>online</a:t>
            </a:r>
          </a:p>
          <a:p>
            <a:pPr lvl="1">
              <a:defRPr/>
            </a:pPr>
            <a:r>
              <a:rPr lang="en-US" sz="2400" dirty="0" smtClean="0"/>
              <a:t>Option to validate data or validate and submit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DAD73FBC-1C0D-4320-B578-CDE75B2FDF75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30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414325"/>
            <a:ext cx="8991600" cy="647698"/>
          </a:xfrm>
        </p:spPr>
        <p:txBody>
          <a:bodyPr/>
          <a:lstStyle/>
          <a:p>
            <a:pPr>
              <a:defRPr/>
            </a:pPr>
            <a:r>
              <a:rPr lang="en-US" sz="3200" dirty="0" smtClean="0"/>
              <a:t>Basics of Reporting – Submittal Spreadsheet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7168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 smtClean="0"/>
              <a:t>How and Why – Submittal Spreadsheet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9635" name="Content Placehold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1">
              <a:defRPr/>
            </a:pPr>
            <a:r>
              <a:rPr lang="en-US" sz="2400" dirty="0"/>
              <a:t>Well suited for schools with moderate sized GE </a:t>
            </a:r>
            <a:r>
              <a:rPr lang="en-US" sz="2400" dirty="0" smtClean="0"/>
              <a:t>populations</a:t>
            </a:r>
          </a:p>
          <a:p>
            <a:pPr lvl="1">
              <a:defRPr/>
            </a:pPr>
            <a:r>
              <a:rPr lang="en-US" sz="2400" dirty="0" smtClean="0"/>
              <a:t>Useful for schools with limited IT support</a:t>
            </a:r>
            <a:endParaRPr lang="en-US" sz="2400" dirty="0"/>
          </a:p>
          <a:p>
            <a:pPr lvl="1">
              <a:defRPr/>
            </a:pPr>
            <a:r>
              <a:rPr lang="en-US" sz="2400" dirty="0" smtClean="0"/>
              <a:t>Immediately </a:t>
            </a:r>
            <a:r>
              <a:rPr lang="en-US" sz="2400" dirty="0"/>
              <a:t>know how many records loaded and how many had errors</a:t>
            </a:r>
          </a:p>
          <a:p>
            <a:pPr lvl="1">
              <a:defRPr/>
            </a:pPr>
            <a:r>
              <a:rPr lang="en-US" sz="2400" dirty="0"/>
              <a:t>Errors can be worked immediately and resubmitted</a:t>
            </a:r>
          </a:p>
          <a:p>
            <a:endParaRPr lang="en-US" altLang="en-US" dirty="0" smtClean="0">
              <a:latin typeface="Arial" charset="0"/>
              <a:cs typeface="Arial" charset="0"/>
            </a:endParaRPr>
          </a:p>
          <a:p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9AE2CED9-10EE-40A2-BAA1-D91081102BB6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31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57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>
                <a:latin typeface="Arial" charset="0"/>
                <a:ea typeface="ＭＳ Ｐゴシック" pitchFamily="-106" charset="-128"/>
                <a:cs typeface="Arial" charset="0"/>
              </a:rPr>
              <a:t>GE Submittal Spreadsheet</a:t>
            </a:r>
            <a:br>
              <a:rPr lang="en-US" altLang="en-US" dirty="0" smtClean="0">
                <a:latin typeface="Arial" charset="0"/>
                <a:ea typeface="ＭＳ Ｐゴシック" pitchFamily="-106" charset="-128"/>
                <a:cs typeface="Arial" charset="0"/>
              </a:rPr>
            </a:br>
            <a:endParaRPr lang="en-US" sz="3200" dirty="0">
              <a:ea typeface="ＭＳ Ｐゴシック" pitchFamily="-106" charset="-128"/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 bwMode="auto">
          <a:xfrm>
            <a:off x="533400" y="1317625"/>
            <a:ext cx="8229600" cy="45259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charset="0"/>
              <a:buNone/>
              <a:defRPr/>
            </a:pPr>
            <a:r>
              <a:rPr lang="en-US" altLang="en-US" dirty="0" smtClean="0">
                <a:latin typeface="Arial" charset="0"/>
                <a:cs typeface="Arial" charset="0"/>
              </a:rPr>
              <a:t>Sample NSLDS Gainful Employment Submittal Spreadsheet</a:t>
            </a:r>
          </a:p>
          <a:p>
            <a:pPr marL="0" indent="0">
              <a:buFont typeface="Arial" charset="0"/>
              <a:buNone/>
              <a:defRPr/>
            </a:pPr>
            <a:endParaRPr lang="en-US" altLang="en-US" dirty="0" smtClean="0">
              <a:latin typeface="Arial" charset="0"/>
              <a:cs typeface="Arial" charset="0"/>
            </a:endParaRPr>
          </a:p>
          <a:p>
            <a:pPr>
              <a:defRPr/>
            </a:pPr>
            <a:endParaRPr lang="en-US" altLang="en-US" dirty="0" smtClean="0">
              <a:latin typeface="Arial" charset="0"/>
              <a:cs typeface="Arial" charset="0"/>
            </a:endParaRPr>
          </a:p>
          <a:p>
            <a:pPr>
              <a:defRPr/>
            </a:pPr>
            <a:endParaRPr lang="en-US" altLang="en-US" dirty="0">
              <a:latin typeface="Arial" charset="0"/>
              <a:cs typeface="Arial" charset="0"/>
            </a:endParaRPr>
          </a:p>
          <a:p>
            <a:pPr>
              <a:defRPr/>
            </a:pPr>
            <a:endParaRPr lang="en-US" altLang="en-US" dirty="0" smtClean="0">
              <a:latin typeface="Arial" charset="0"/>
              <a:cs typeface="Arial" charset="0"/>
            </a:endParaRPr>
          </a:p>
          <a:p>
            <a:pPr>
              <a:defRPr/>
            </a:pPr>
            <a:endParaRPr lang="en-US" altLang="en-US" dirty="0">
              <a:latin typeface="Arial" charset="0"/>
              <a:cs typeface="Arial" charset="0"/>
            </a:endParaRPr>
          </a:p>
          <a:p>
            <a:pPr marL="0" indent="0">
              <a:buNone/>
              <a:defRPr/>
            </a:pPr>
            <a:r>
              <a:rPr lang="en-US" altLang="en-US" dirty="0" smtClean="0">
                <a:latin typeface="Arial" charset="0"/>
                <a:cs typeface="Arial" charset="0"/>
              </a:rPr>
              <a:t>Template </a:t>
            </a:r>
            <a:r>
              <a:rPr lang="en-US" altLang="en-US" dirty="0">
                <a:latin typeface="Arial" charset="0"/>
                <a:cs typeface="Arial" charset="0"/>
              </a:rPr>
              <a:t>Available: </a:t>
            </a:r>
            <a:r>
              <a:rPr lang="en-US" altLang="en-US" dirty="0">
                <a:latin typeface="Arial" charset="0"/>
                <a:cs typeface="Arial" charset="0"/>
                <a:hlinkClick r:id="rId3"/>
              </a:rPr>
              <a:t>https://</a:t>
            </a:r>
            <a:r>
              <a:rPr lang="en-US" altLang="en-US" dirty="0" smtClean="0">
                <a:latin typeface="Arial" charset="0"/>
                <a:cs typeface="Arial" charset="0"/>
                <a:hlinkClick r:id="rId3"/>
              </a:rPr>
              <a:t>fsadownload.ed.gov/NSLDSGainEmp.htm</a:t>
            </a:r>
            <a:endParaRPr lang="en-US" altLang="en-US" dirty="0" smtClean="0">
              <a:latin typeface="Arial" charset="0"/>
              <a:cs typeface="Arial" charset="0"/>
            </a:endParaRPr>
          </a:p>
          <a:p>
            <a:pPr marL="0" indent="0">
              <a:buNone/>
              <a:defRPr/>
            </a:pPr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50180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FA1CC9E5-2F4B-4150-852A-EB6CF5B76E8A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32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743200"/>
            <a:ext cx="8763000" cy="1578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2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90" y="1143000"/>
            <a:ext cx="8903439" cy="48006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>
                <a:latin typeface="Arial" charset="0"/>
                <a:ea typeface="ＭＳ Ｐゴシック" pitchFamily="-106" charset="-128"/>
                <a:cs typeface="Arial" charset="0"/>
              </a:rPr>
              <a:t>GE Submittal Spreadsheet </a:t>
            </a:r>
            <a:r>
              <a:rPr lang="en-US" altLang="en-US" dirty="0" smtClean="0">
                <a:latin typeface="Arial" charset="0"/>
                <a:ea typeface="ＭＳ Ｐゴシック" pitchFamily="-106" charset="-128"/>
                <a:cs typeface="Arial" charset="0"/>
              </a:rPr>
              <a:t>cont.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51207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81549093-7843-4E91-9ACB-BC5A0419541F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33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sp>
        <p:nvSpPr>
          <p:cNvPr id="7" name="Rounded Rectangle 6"/>
          <p:cNvSpPr/>
          <p:nvPr/>
        </p:nvSpPr>
        <p:spPr>
          <a:xfrm rot="5400000">
            <a:off x="4985701" y="2850356"/>
            <a:ext cx="279400" cy="674688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24601" y="3640239"/>
            <a:ext cx="1295399" cy="70802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Click to Locate File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5476548" y="3200400"/>
            <a:ext cx="1434504" cy="43106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905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>
                <a:latin typeface="Arial" charset="0"/>
                <a:ea typeface="ＭＳ Ｐゴシック" pitchFamily="-106" charset="-128"/>
                <a:cs typeface="Arial" charset="0"/>
              </a:rPr>
              <a:t>GE Submittal Spreadsheet </a:t>
            </a:r>
            <a:r>
              <a:rPr lang="en-US" altLang="en-US" dirty="0" smtClean="0">
                <a:latin typeface="Arial" charset="0"/>
                <a:ea typeface="ＭＳ Ｐゴシック" pitchFamily="-106" charset="-128"/>
                <a:cs typeface="Arial" charset="0"/>
              </a:rPr>
              <a:t>cont.</a:t>
            </a:r>
            <a:endParaRPr lang="en-US" dirty="0">
              <a:ea typeface="ＭＳ Ｐゴシック" pitchFamily="-106" charset="-128"/>
            </a:endParaRPr>
          </a:p>
        </p:txBody>
      </p:sp>
      <p:pic>
        <p:nvPicPr>
          <p:cNvPr id="52226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25" y="2346325"/>
            <a:ext cx="3686175" cy="3133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8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6650EEE0-E9BA-428F-87A4-921CEEBF86B3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34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sp>
        <p:nvSpPr>
          <p:cNvPr id="7" name="Rounded Rectangle 6"/>
          <p:cNvSpPr/>
          <p:nvPr/>
        </p:nvSpPr>
        <p:spPr>
          <a:xfrm rot="5400000">
            <a:off x="3736182" y="2215356"/>
            <a:ext cx="381000" cy="979487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34200" y="3505200"/>
            <a:ext cx="1676400" cy="132397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Select Options for Results File Presentation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4191000" y="3505200"/>
            <a:ext cx="2743200" cy="4206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40375" y="2662238"/>
            <a:ext cx="1560513" cy="706437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Click to Locate File</a:t>
            </a:r>
          </a:p>
        </p:txBody>
      </p:sp>
      <p:cxnSp>
        <p:nvCxnSpPr>
          <p:cNvPr id="11" name="Straight Arrow Connector 10"/>
          <p:cNvCxnSpPr>
            <a:endCxn id="7" idx="0"/>
          </p:cNvCxnSpPr>
          <p:nvPr/>
        </p:nvCxnSpPr>
        <p:spPr>
          <a:xfrm flipH="1" flipV="1">
            <a:off x="4416425" y="2705100"/>
            <a:ext cx="1123950" cy="44132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365500" y="4078288"/>
            <a:ext cx="3568700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191000" y="4224338"/>
            <a:ext cx="2743200" cy="72866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 rot="5400000">
            <a:off x="2970213" y="3887787"/>
            <a:ext cx="381000" cy="281622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984750" y="5486400"/>
            <a:ext cx="3175000" cy="70802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Validate, or Validate and Submit records to NSLDS</a:t>
            </a:r>
          </a:p>
        </p:txBody>
      </p:sp>
      <p:cxnSp>
        <p:nvCxnSpPr>
          <p:cNvPr id="23" name="Straight Arrow Connector 22"/>
          <p:cNvCxnSpPr>
            <a:stCxn id="22" idx="1"/>
          </p:cNvCxnSpPr>
          <p:nvPr/>
        </p:nvCxnSpPr>
        <p:spPr>
          <a:xfrm flipH="1" flipV="1">
            <a:off x="3932238" y="5505450"/>
            <a:ext cx="1052512" cy="33496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>
                <a:latin typeface="Arial" charset="0"/>
                <a:ea typeface="ＭＳ Ｐゴシック" pitchFamily="-106" charset="-128"/>
                <a:cs typeface="Arial" charset="0"/>
              </a:rPr>
              <a:t>GE Submittal </a:t>
            </a:r>
            <a:r>
              <a:rPr lang="en-US" altLang="en-US" dirty="0" smtClean="0">
                <a:latin typeface="Arial" charset="0"/>
                <a:ea typeface="ＭＳ Ｐゴシック" pitchFamily="-106" charset="-128"/>
                <a:cs typeface="Arial" charset="0"/>
              </a:rPr>
              <a:t>Spreadsheet cont.</a:t>
            </a:r>
            <a:endParaRPr lang="en-US" dirty="0">
              <a:ea typeface="ＭＳ Ｐゴシック" pitchFamily="-106" charset="-128"/>
            </a:endParaRPr>
          </a:p>
        </p:txBody>
      </p:sp>
      <p:pic>
        <p:nvPicPr>
          <p:cNvPr id="53252" name="Picture 11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38400"/>
            <a:ext cx="8229600" cy="2235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EA5B3667-4DE1-4131-AC54-7D2780E207AD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35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73938" y="1622425"/>
            <a:ext cx="1558925" cy="163195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Red corner indicates Mouseover is available for error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24000" y="4848225"/>
            <a:ext cx="1560513" cy="101600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Yellow back ground for errors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7696200" y="3303588"/>
            <a:ext cx="457200" cy="70802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17" idx="0"/>
          </p:cNvCxnSpPr>
          <p:nvPr/>
        </p:nvCxnSpPr>
        <p:spPr>
          <a:xfrm flipH="1" flipV="1">
            <a:off x="1905000" y="3657600"/>
            <a:ext cx="398463" cy="119062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 smtClean="0"/>
              <a:t>Basics of Reporting – Batch</a:t>
            </a:r>
            <a:r>
              <a:rPr lang="en-US" sz="3600" dirty="0"/>
              <a:t> </a:t>
            </a:r>
            <a:r>
              <a:rPr lang="en-US" sz="3600" dirty="0" smtClean="0"/>
              <a:t>Reporting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>
              <a:latin typeface="Arial" charset="0"/>
              <a:cs typeface="Arial" charset="0"/>
            </a:endParaRPr>
          </a:p>
          <a:p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0577342E-71C2-4FED-B6A2-5629527AEF5A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36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grpSp>
        <p:nvGrpSpPr>
          <p:cNvPr id="67589" name="Group 4"/>
          <p:cNvGrpSpPr>
            <a:grpSpLocks/>
          </p:cNvGrpSpPr>
          <p:nvPr/>
        </p:nvGrpSpPr>
        <p:grpSpPr bwMode="auto">
          <a:xfrm>
            <a:off x="1447800" y="1241425"/>
            <a:ext cx="6096000" cy="5006975"/>
            <a:chOff x="1600200" y="1371600"/>
            <a:chExt cx="5943600" cy="5410200"/>
          </a:xfrm>
        </p:grpSpPr>
        <p:sp>
          <p:nvSpPr>
            <p:cNvPr id="6" name="Freeform 5"/>
            <p:cNvSpPr/>
            <p:nvPr/>
          </p:nvSpPr>
          <p:spPr>
            <a:xfrm>
              <a:off x="4709592" y="1393371"/>
              <a:ext cx="2834208" cy="2834167"/>
            </a:xfrm>
            <a:custGeom>
              <a:avLst/>
              <a:gdLst>
                <a:gd name="connsiteX0" fmla="*/ 0 w 2834208"/>
                <a:gd name="connsiteY0" fmla="*/ 1417084 h 2834167"/>
                <a:gd name="connsiteX1" fmla="*/ 1417104 w 2834208"/>
                <a:gd name="connsiteY1" fmla="*/ 0 h 2834167"/>
                <a:gd name="connsiteX2" fmla="*/ 2834208 w 2834208"/>
                <a:gd name="connsiteY2" fmla="*/ 1417084 h 2834167"/>
                <a:gd name="connsiteX3" fmla="*/ 1417104 w 2834208"/>
                <a:gd name="connsiteY3" fmla="*/ 2834168 h 2834167"/>
                <a:gd name="connsiteX4" fmla="*/ 0 w 2834208"/>
                <a:gd name="connsiteY4" fmla="*/ 1417084 h 2834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4208" h="2834167">
                  <a:moveTo>
                    <a:pt x="0" y="1417084"/>
                  </a:moveTo>
                  <a:cubicBezTo>
                    <a:pt x="0" y="634450"/>
                    <a:pt x="634459" y="0"/>
                    <a:pt x="1417104" y="0"/>
                  </a:cubicBezTo>
                  <a:cubicBezTo>
                    <a:pt x="2199749" y="0"/>
                    <a:pt x="2834208" y="634450"/>
                    <a:pt x="2834208" y="1417084"/>
                  </a:cubicBezTo>
                  <a:cubicBezTo>
                    <a:pt x="2834208" y="2199718"/>
                    <a:pt x="2199749" y="2834168"/>
                    <a:pt x="1417104" y="2834168"/>
                  </a:cubicBezTo>
                  <a:cubicBezTo>
                    <a:pt x="634459" y="2834168"/>
                    <a:pt x="0" y="2199718"/>
                    <a:pt x="0" y="1417084"/>
                  </a:cubicBezTo>
                  <a:close/>
                </a:path>
              </a:pathLst>
            </a:custGeom>
            <a:solidFill>
              <a:srgbClr val="FFCC99"/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2">
                <a:alpha val="50000"/>
                <a:hueOff val="-14400000"/>
                <a:satOff val="-50003"/>
                <a:lumOff val="60001"/>
                <a:alphaOff val="0"/>
              </a:schemeClr>
            </a:effectRef>
            <a:fontRef idx="minor">
              <a:schemeClr val="tx1"/>
            </a:fontRef>
          </p:style>
          <p:txBody>
            <a:bodyPr lIns="521740" tIns="521734" rIns="521740" bIns="52173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800" dirty="0"/>
                <a:t>GE Batch File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1600200" y="1371600"/>
              <a:ext cx="2834208" cy="2834167"/>
            </a:xfrm>
            <a:custGeom>
              <a:avLst/>
              <a:gdLst>
                <a:gd name="connsiteX0" fmla="*/ 0 w 2834208"/>
                <a:gd name="connsiteY0" fmla="*/ 1417084 h 2834167"/>
                <a:gd name="connsiteX1" fmla="*/ 1417104 w 2834208"/>
                <a:gd name="connsiteY1" fmla="*/ 0 h 2834167"/>
                <a:gd name="connsiteX2" fmla="*/ 2834208 w 2834208"/>
                <a:gd name="connsiteY2" fmla="*/ 1417084 h 2834167"/>
                <a:gd name="connsiteX3" fmla="*/ 1417104 w 2834208"/>
                <a:gd name="connsiteY3" fmla="*/ 2834168 h 2834167"/>
                <a:gd name="connsiteX4" fmla="*/ 0 w 2834208"/>
                <a:gd name="connsiteY4" fmla="*/ 1417084 h 2834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4208" h="2834167">
                  <a:moveTo>
                    <a:pt x="0" y="1417084"/>
                  </a:moveTo>
                  <a:cubicBezTo>
                    <a:pt x="0" y="634450"/>
                    <a:pt x="634459" y="0"/>
                    <a:pt x="1417104" y="0"/>
                  </a:cubicBezTo>
                  <a:cubicBezTo>
                    <a:pt x="2199749" y="0"/>
                    <a:pt x="2834208" y="634450"/>
                    <a:pt x="2834208" y="1417084"/>
                  </a:cubicBezTo>
                  <a:cubicBezTo>
                    <a:pt x="2834208" y="2199718"/>
                    <a:pt x="2199749" y="2834168"/>
                    <a:pt x="1417104" y="2834168"/>
                  </a:cubicBezTo>
                  <a:cubicBezTo>
                    <a:pt x="634459" y="2834168"/>
                    <a:pt x="0" y="2199718"/>
                    <a:pt x="0" y="141708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2">
                <a:alpha val="50000"/>
                <a:hueOff val="-7200000"/>
                <a:satOff val="-25001"/>
                <a:lumOff val="30001"/>
                <a:alphaOff val="0"/>
              </a:schemeClr>
            </a:effectRef>
            <a:fontRef idx="minor">
              <a:schemeClr val="tx1"/>
            </a:fontRef>
          </p:style>
          <p:txBody>
            <a:bodyPr lIns="521740" tIns="521734" rIns="521740" bIns="52173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800" dirty="0"/>
                <a:t>GE Submittal </a:t>
              </a:r>
              <a:r>
                <a:rPr lang="en-US" sz="2800" dirty="0" smtClean="0"/>
                <a:t>Spreadsheet </a:t>
              </a:r>
              <a:r>
                <a:rPr lang="en-US" sz="2800" dirty="0"/>
                <a:t>Upload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3147950" y="3947633"/>
              <a:ext cx="2834208" cy="2834167"/>
            </a:xfrm>
            <a:custGeom>
              <a:avLst/>
              <a:gdLst>
                <a:gd name="connsiteX0" fmla="*/ 0 w 2834208"/>
                <a:gd name="connsiteY0" fmla="*/ 1417084 h 2834167"/>
                <a:gd name="connsiteX1" fmla="*/ 1417104 w 2834208"/>
                <a:gd name="connsiteY1" fmla="*/ 0 h 2834167"/>
                <a:gd name="connsiteX2" fmla="*/ 2834208 w 2834208"/>
                <a:gd name="connsiteY2" fmla="*/ 1417084 h 2834167"/>
                <a:gd name="connsiteX3" fmla="*/ 1417104 w 2834208"/>
                <a:gd name="connsiteY3" fmla="*/ 2834168 h 2834167"/>
                <a:gd name="connsiteX4" fmla="*/ 0 w 2834208"/>
                <a:gd name="connsiteY4" fmla="*/ 1417084 h 2834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4208" h="2834167">
                  <a:moveTo>
                    <a:pt x="0" y="1417084"/>
                  </a:moveTo>
                  <a:cubicBezTo>
                    <a:pt x="0" y="634450"/>
                    <a:pt x="634459" y="0"/>
                    <a:pt x="1417104" y="0"/>
                  </a:cubicBezTo>
                  <a:cubicBezTo>
                    <a:pt x="2199749" y="0"/>
                    <a:pt x="2834208" y="634450"/>
                    <a:pt x="2834208" y="1417084"/>
                  </a:cubicBezTo>
                  <a:cubicBezTo>
                    <a:pt x="2834208" y="2199718"/>
                    <a:pt x="2199749" y="2834168"/>
                    <a:pt x="1417104" y="2834168"/>
                  </a:cubicBezTo>
                  <a:cubicBezTo>
                    <a:pt x="634459" y="2834168"/>
                    <a:pt x="0" y="2199718"/>
                    <a:pt x="0" y="141708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2">
                <a:alpha val="50000"/>
                <a:hueOff val="-7200000"/>
                <a:satOff val="-25001"/>
                <a:lumOff val="30001"/>
                <a:alphaOff val="0"/>
              </a:schemeClr>
            </a:effectRef>
            <a:fontRef idx="minor">
              <a:schemeClr val="tx1"/>
            </a:fontRef>
          </p:style>
          <p:txBody>
            <a:bodyPr lIns="521740" tIns="521734" rIns="521740" bIns="521734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800" dirty="0"/>
                <a:t>GE Online Add</a:t>
              </a:r>
            </a:p>
          </p:txBody>
        </p:sp>
      </p:grpSp>
      <p:sp>
        <p:nvSpPr>
          <p:cNvPr id="17" name="Line Callout 2 16"/>
          <p:cNvSpPr/>
          <p:nvPr/>
        </p:nvSpPr>
        <p:spPr>
          <a:xfrm>
            <a:off x="7315200" y="3863975"/>
            <a:ext cx="1447800" cy="990600"/>
          </a:xfrm>
          <a:prstGeom prst="borderCallout2">
            <a:avLst>
              <a:gd name="adj1" fmla="val 36867"/>
              <a:gd name="adj2" fmla="val -660"/>
              <a:gd name="adj3" fmla="val 46322"/>
              <a:gd name="adj4" fmla="val -27330"/>
              <a:gd name="adj5" fmla="val -4523"/>
              <a:gd name="adj6" fmla="val -45326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via SAIG</a:t>
            </a:r>
          </a:p>
        </p:txBody>
      </p:sp>
      <p:sp>
        <p:nvSpPr>
          <p:cNvPr id="18" name="Line Callout 2 17"/>
          <p:cNvSpPr/>
          <p:nvPr/>
        </p:nvSpPr>
        <p:spPr>
          <a:xfrm>
            <a:off x="381000" y="4305300"/>
            <a:ext cx="1600200" cy="1181100"/>
          </a:xfrm>
          <a:prstGeom prst="borderCallout2">
            <a:avLst>
              <a:gd name="adj1" fmla="val 51158"/>
              <a:gd name="adj2" fmla="val 170087"/>
              <a:gd name="adj3" fmla="val 23136"/>
              <a:gd name="adj4" fmla="val 101745"/>
              <a:gd name="adj5" fmla="val -50320"/>
              <a:gd name="adj6" fmla="val 12222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via NSLDS online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Batch Reporting</a:t>
            </a:r>
            <a:endParaRPr lang="en-US" dirty="0"/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Batch Reporting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Fixed-Width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Comma Separated Values (CSV)</a:t>
            </a:r>
          </a:p>
          <a:p>
            <a:pPr lvl="1">
              <a:buFont typeface="Arial" charset="0"/>
              <a:buChar char="•"/>
              <a:defRPr/>
            </a:pPr>
            <a:endParaRPr lang="en-US" altLang="en-US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Message Classes to Send to NSLDS </a:t>
            </a:r>
          </a:p>
          <a:p>
            <a:pPr lvl="1"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Fixed-Width </a:t>
            </a: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(GESFLEIN)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Comma Separated 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Values (</a:t>
            </a: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GESCDEIN)</a:t>
            </a:r>
          </a:p>
          <a:p>
            <a:pPr marL="230188" lvl="1" indent="0">
              <a:buFont typeface="Arial"/>
              <a:buNone/>
              <a:defRPr/>
            </a:pPr>
            <a:endParaRPr lang="en-US" alt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4275" name="Slide Number Placeholder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8AB34103-84D3-439F-B5C0-3103D9054399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37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Batch 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Reporting cont.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Setup GE Batch Services on 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  <a:hlinkClick r:id="rId3"/>
              </a:rPr>
              <a:t>www.fsawebenroll.ed.gov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  </a:t>
            </a:r>
          </a:p>
          <a:p>
            <a:pPr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File layouts are available on 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  <a:hlinkClick r:id="rId4"/>
              </a:rPr>
              <a:t>www.ifap.ed.gov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</a:p>
          <a:p>
            <a:pPr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Also available within NSLDS Gainful </a:t>
            </a: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Employment User 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Guide</a:t>
            </a: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6430FF2B-C260-4C87-8B9D-AE3B31CCFC38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38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 smtClean="0"/>
              <a:t>How and Why – Fixed Width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9635" name="Content Placehold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  <a:cs typeface="Arial" charset="0"/>
              </a:rPr>
              <a:t>Recommended method to report files with large numbers of records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Typically created by a large IT system from data extract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Can also be manually created using a text editor </a:t>
            </a:r>
          </a:p>
          <a:p>
            <a:endParaRPr lang="en-US" altLang="en-US" dirty="0" smtClean="0">
              <a:latin typeface="Arial" charset="0"/>
              <a:cs typeface="Arial" charset="0"/>
            </a:endParaRPr>
          </a:p>
          <a:p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9AE2CED9-10EE-40A2-BAA1-D91081102BB6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39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0" y="3276600"/>
            <a:ext cx="8554162" cy="647698"/>
          </a:xfrm>
        </p:spPr>
        <p:txBody>
          <a:bodyPr/>
          <a:lstStyle/>
          <a:p>
            <a:r>
              <a:rPr lang="en-US" dirty="0" smtClean="0"/>
              <a:t>Gainful Employment Overview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43A85-2293-4609-A5B8-19E06253EF73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4144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Fixed-Width</a:t>
            </a:r>
            <a:endParaRPr lang="en-US" dirty="0">
              <a:ea typeface="ＭＳ Ｐゴシック" pitchFamily="-106" charset="-128"/>
            </a:endParaRPr>
          </a:p>
        </p:txBody>
      </p:sp>
      <p:pic>
        <p:nvPicPr>
          <p:cNvPr id="5632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425" y="1524000"/>
            <a:ext cx="589915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76BAB4D7-005E-43DB-89B1-32E52FD2AA49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40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 smtClean="0"/>
              <a:t>Contents of a File – Fixed Width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dirty="0"/>
              <a:t>Each file consists of 3 types of records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dirty="0"/>
              <a:t>Single Header Record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en-US" dirty="0"/>
              <a:t>Contains file level information regarding the school, file type and submittal date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dirty="0"/>
              <a:t>One or more Detail Record(s)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en-US" dirty="0"/>
              <a:t>Contains detail level information regarding a particular student and their attendance in a GE Program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dirty="0"/>
              <a:t>Single Trailer Record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en-US" dirty="0"/>
              <a:t>Contains file level information regarding the number of records contained in the file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A235D97-FC9E-4C46-A278-391A6582C607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41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 smtClean="0"/>
              <a:t>How and Why CSV</a:t>
            </a:r>
            <a:endParaRPr lang="en-US" dirty="0"/>
          </a:p>
        </p:txBody>
      </p:sp>
      <p:sp>
        <p:nvSpPr>
          <p:cNvPr id="75779" name="Content Placeholder 2"/>
          <p:cNvSpPr>
            <a:spLocks noGrp="1"/>
          </p:cNvSpPr>
          <p:nvPr>
            <p:ph idx="1"/>
          </p:nvPr>
        </p:nvSpPr>
        <p:spPr bwMode="auto">
          <a:xfrm>
            <a:off x="533400" y="1371600"/>
            <a:ext cx="82296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  <a:cs typeface="Arial" charset="0"/>
              </a:rPr>
              <a:t>Recommended method to report files with high numbers of records, when no large IT system available to export records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Can be created by using Excel, which inserts the commas for you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Can also be manually created using a text editor</a:t>
            </a:r>
          </a:p>
          <a:p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71848613-1B46-4C8E-A51C-A8E7F1DAE455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42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Comma Separated Values (CSV)</a:t>
            </a:r>
            <a:endParaRPr lang="en-US" dirty="0">
              <a:ea typeface="ＭＳ Ｐゴシック" pitchFamily="-106" charset="-128"/>
            </a:endParaRPr>
          </a:p>
        </p:txBody>
      </p:sp>
      <p:pic>
        <p:nvPicPr>
          <p:cNvPr id="5734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025" y="1524000"/>
            <a:ext cx="518795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7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12F3824F-922B-47DB-BE5E-27C480E79BFA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43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 smtClean="0"/>
              <a:t>Contents of a File - CSV</a:t>
            </a:r>
            <a:endParaRPr lang="en-US" dirty="0"/>
          </a:p>
        </p:txBody>
      </p:sp>
      <p:sp>
        <p:nvSpPr>
          <p:cNvPr id="76803" name="Content Placeholder 2"/>
          <p:cNvSpPr>
            <a:spLocks noGrp="1"/>
          </p:cNvSpPr>
          <p:nvPr>
            <p:ph idx="1"/>
          </p:nvPr>
        </p:nvSpPr>
        <p:spPr bwMode="auto">
          <a:xfrm>
            <a:off x="533400" y="1371600"/>
            <a:ext cx="82296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charset="0"/>
              <a:buNone/>
            </a:pPr>
            <a:r>
              <a:rPr lang="en-US" altLang="en-US" dirty="0" smtClean="0">
                <a:latin typeface="Arial" charset="0"/>
                <a:cs typeface="Arial" charset="0"/>
              </a:rPr>
              <a:t>Each file consists of 3 types of records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en-US" dirty="0" smtClean="0">
                <a:latin typeface="Arial" charset="0"/>
                <a:cs typeface="Arial" charset="0"/>
              </a:rPr>
              <a:t>Single Header Record</a:t>
            </a:r>
          </a:p>
          <a:p>
            <a:pPr lvl="2"/>
            <a:r>
              <a:rPr lang="en-US" altLang="en-US" dirty="0" smtClean="0">
                <a:latin typeface="Arial" charset="0"/>
                <a:cs typeface="Arial" charset="0"/>
              </a:rPr>
              <a:t>Contains file level information regarding the school, file type and submittal date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en-US" dirty="0" smtClean="0">
                <a:latin typeface="Arial" charset="0"/>
                <a:cs typeface="Arial" charset="0"/>
              </a:rPr>
              <a:t>One or more Detail Record(s)</a:t>
            </a:r>
          </a:p>
          <a:p>
            <a:pPr lvl="2"/>
            <a:r>
              <a:rPr lang="en-US" altLang="en-US" dirty="0" smtClean="0">
                <a:latin typeface="Arial" charset="0"/>
                <a:cs typeface="Arial" charset="0"/>
              </a:rPr>
              <a:t>Contains detail level information regarding a particular student and their attendance in a GE Program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en-US" dirty="0" smtClean="0">
                <a:latin typeface="Arial" charset="0"/>
                <a:cs typeface="Arial" charset="0"/>
              </a:rPr>
              <a:t>Single Trailer Record</a:t>
            </a:r>
          </a:p>
          <a:p>
            <a:pPr lvl="2"/>
            <a:r>
              <a:rPr lang="en-US" altLang="en-US" dirty="0" smtClean="0">
                <a:latin typeface="Arial" charset="0"/>
                <a:cs typeface="Arial" charset="0"/>
              </a:rPr>
              <a:t>Contains file level information regarding the number of records contained in the file</a:t>
            </a:r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02CBDFA6-E1E2-4F28-9D59-904982B498E3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44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 smtClean="0"/>
              <a:t>CSV Explained</a:t>
            </a:r>
            <a:endParaRPr lang="en-US" dirty="0"/>
          </a:p>
        </p:txBody>
      </p:sp>
      <p:sp>
        <p:nvSpPr>
          <p:cNvPr id="77827" name="Content Placeholder 2"/>
          <p:cNvSpPr>
            <a:spLocks noGrp="1"/>
          </p:cNvSpPr>
          <p:nvPr>
            <p:ph idx="1"/>
          </p:nvPr>
        </p:nvSpPr>
        <p:spPr bwMode="auto">
          <a:xfrm>
            <a:off x="533400" y="1371600"/>
            <a:ext cx="82296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  <a:cs typeface="Arial" charset="0"/>
              </a:rPr>
              <a:t>Format a blank spreadsheet as text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First row will be the header record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Second row will begin the detail record(s)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Enter data into spreadsheet, one data element per column following the Gainful Employment Guide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For data elements of ‘Filler’, leave column empty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Last row will be the trailer record</a:t>
            </a:r>
          </a:p>
          <a:p>
            <a:endParaRPr lang="en-US" altLang="en-US" dirty="0" smtClean="0">
              <a:latin typeface="Arial" charset="0"/>
              <a:cs typeface="Arial" charset="0"/>
            </a:endParaRPr>
          </a:p>
          <a:p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C57A210-29A4-48D3-85E5-B24F4299C416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45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 smtClean="0"/>
              <a:t>CSV Explained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525963"/>
          </a:xfrm>
        </p:spPr>
        <p:txBody>
          <a:bodyPr/>
          <a:lstStyle/>
          <a:p>
            <a:pPr>
              <a:defRPr/>
            </a:pPr>
            <a:r>
              <a:rPr lang="en-US" dirty="0"/>
              <a:t>Excel sample: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 marL="0" indent="0">
              <a:buNone/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 marL="0" indent="0" algn="ctr">
              <a:spcBef>
                <a:spcPts val="600"/>
              </a:spcBef>
              <a:buFont typeface="Arial" charset="0"/>
              <a:buNone/>
              <a:defRPr/>
            </a:pPr>
            <a:r>
              <a:rPr lang="en-US" sz="1800" dirty="0"/>
              <a:t>(partial record)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en-US" dirty="0"/>
              <a:t>**Important to remember to format entire spreadsheet as text.</a:t>
            </a:r>
          </a:p>
          <a:p>
            <a:pPr marL="0" indent="0">
              <a:buFont typeface="Arial" charset="0"/>
              <a:buNone/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0060C137-2159-45D4-9960-4F16F05657DD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46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0" y="2286000"/>
            <a:ext cx="9090810" cy="13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0" y="3276600"/>
            <a:ext cx="8554162" cy="647698"/>
          </a:xfrm>
        </p:spPr>
        <p:txBody>
          <a:bodyPr/>
          <a:lstStyle/>
          <a:p>
            <a:r>
              <a:rPr lang="en-US" dirty="0" smtClean="0"/>
              <a:t>Reviewing GE Data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43A85-2293-4609-A5B8-19E06253EF73}" type="slidenum">
              <a:rPr lang="en-US" altLang="en-US" smtClean="0"/>
              <a:pPr>
                <a:defRPr/>
              </a:pPr>
              <a:t>47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3355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Review GE Data   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charset="0"/>
              <a:buNone/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Gainful Employment List allows you to retrieve GE data once it has been populated on NSLDS - </a:t>
            </a:r>
          </a:p>
          <a:p>
            <a:pPr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Review for data completeness</a:t>
            </a:r>
          </a:p>
          <a:p>
            <a:pPr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Review for data accuracy</a:t>
            </a:r>
          </a:p>
          <a:p>
            <a:pPr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Review for data consistency</a:t>
            </a:r>
          </a:p>
          <a:p>
            <a:pPr>
              <a:defRPr/>
            </a:pPr>
            <a:endParaRPr lang="en-US" alt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92427CF-BF0B-427F-9BA2-9921BE2BA19C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48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1135222"/>
            <a:ext cx="8568400" cy="5141040"/>
          </a:xfrm>
          <a:ln w="6350"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ＭＳ Ｐゴシック" pitchFamily="-106" charset="-128"/>
              </a:rPr>
              <a:t>Review GE Data </a:t>
            </a:r>
            <a:r>
              <a:rPr lang="en-US" dirty="0" smtClean="0">
                <a:ea typeface="ＭＳ Ｐゴシック" pitchFamily="-106" charset="-128"/>
              </a:rPr>
              <a:t>for Single Records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90116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5F5E0E26-FF89-46F1-83C7-86B63C7D20AD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49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204278" y="4180898"/>
            <a:ext cx="685800" cy="245458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1781175" y="3998091"/>
            <a:ext cx="1627497" cy="1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058025" y="2438400"/>
            <a:ext cx="1323975" cy="70802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Click to Retrieve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650844" y="3810000"/>
            <a:ext cx="2597556" cy="188091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3460755" y="3998091"/>
            <a:ext cx="2566764" cy="198631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57200" y="3711575"/>
            <a:ext cx="1323975" cy="70802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Enter Criteria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7700229" y="3146425"/>
            <a:ext cx="629688" cy="106919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36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7620000" cy="609600"/>
          </a:xfrm>
        </p:spPr>
        <p:txBody>
          <a:bodyPr>
            <a:noAutofit/>
          </a:bodyPr>
          <a:lstStyle/>
          <a:p>
            <a:pPr algn="l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Debt- to-Earnings Rate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Calculation Process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243013" y="5029200"/>
            <a:ext cx="6657976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 smtClean="0"/>
              <a:t>Note:  FSA Calculates &amp; Validates each step before sending to schools</a:t>
            </a:r>
            <a:endParaRPr 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1871663"/>
            <a:ext cx="8175625" cy="322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520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39" t="21192" r="18605" b="33953"/>
          <a:stretch/>
        </p:blipFill>
        <p:spPr>
          <a:xfrm>
            <a:off x="1322653" y="1812022"/>
            <a:ext cx="6526646" cy="33528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4338"/>
            <a:ext cx="8785225" cy="647700"/>
          </a:xfrm>
        </p:spPr>
        <p:txBody>
          <a:bodyPr/>
          <a:lstStyle/>
          <a:p>
            <a:pPr>
              <a:defRPr/>
            </a:pPr>
            <a:r>
              <a:rPr lang="en-US" dirty="0">
                <a:ea typeface="ＭＳ Ｐゴシック" pitchFamily="-106" charset="-128"/>
              </a:rPr>
              <a:t>Review GE Data </a:t>
            </a:r>
            <a:r>
              <a:rPr lang="en-US" dirty="0" smtClean="0">
                <a:ea typeface="ＭＳ Ｐゴシック" pitchFamily="-106" charset="-128"/>
              </a:rPr>
              <a:t>for Multiple Records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91140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DC337CE8-F8D1-4B1E-A07E-A0A772DDC6A9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50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sp>
        <p:nvSpPr>
          <p:cNvPr id="5" name="Rounded Rectangle 4"/>
          <p:cNvSpPr/>
          <p:nvPr/>
        </p:nvSpPr>
        <p:spPr>
          <a:xfrm rot="5400000">
            <a:off x="5334000" y="1981200"/>
            <a:ext cx="381000" cy="1600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Rounded Rectangle 35"/>
          <p:cNvSpPr/>
          <p:nvPr/>
        </p:nvSpPr>
        <p:spPr>
          <a:xfrm rot="5400000">
            <a:off x="1742849" y="4604325"/>
            <a:ext cx="304800" cy="74136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37" name="Straight Arrow Connector 36"/>
          <p:cNvCxnSpPr>
            <a:stCxn id="38" idx="1"/>
          </p:cNvCxnSpPr>
          <p:nvPr/>
        </p:nvCxnSpPr>
        <p:spPr>
          <a:xfrm flipH="1" flipV="1">
            <a:off x="1970087" y="5164822"/>
            <a:ext cx="729449" cy="35401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699536" y="5164822"/>
            <a:ext cx="1323975" cy="70802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Click to Retrieve</a:t>
            </a:r>
          </a:p>
        </p:txBody>
      </p:sp>
      <p:sp>
        <p:nvSpPr>
          <p:cNvPr id="39" name="Rounded Rectangle 38"/>
          <p:cNvSpPr/>
          <p:nvPr/>
        </p:nvSpPr>
        <p:spPr>
          <a:xfrm rot="5400000">
            <a:off x="5062537" y="2743201"/>
            <a:ext cx="238125" cy="1981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0" name="Rounded Rectangle 39"/>
          <p:cNvSpPr/>
          <p:nvPr/>
        </p:nvSpPr>
        <p:spPr>
          <a:xfrm rot="5400000">
            <a:off x="5292725" y="2118520"/>
            <a:ext cx="234950" cy="2438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2632075" y="3681413"/>
            <a:ext cx="1579563" cy="10477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2667000" y="3355975"/>
            <a:ext cx="1509713" cy="32226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308100" y="3324225"/>
            <a:ext cx="1323975" cy="70802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Enter Criteria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GE Report</a:t>
            </a:r>
            <a:r>
              <a:rPr lang="en-US" altLang="en-US" sz="44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altLang="en-US" sz="44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rPr>
            </a:br>
            <a:endParaRPr lang="en-US" altLang="en-US" sz="4400" dirty="0" smtClean="0">
              <a:solidFill>
                <a:schemeClr val="tx1"/>
              </a:solidFill>
              <a:latin typeface="Calibri" pitchFamily="34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92163" name="Content Placehold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charset="0"/>
              <a:buNone/>
            </a:pPr>
            <a:r>
              <a:rPr lang="en-US" altLang="en-US" dirty="0" smtClean="0">
                <a:latin typeface="Arial" charset="0"/>
                <a:cs typeface="Arial" charset="0"/>
              </a:rPr>
              <a:t>Gainful Employment Data Extract File Record Layout (GENEX1) - </a:t>
            </a:r>
          </a:p>
          <a:p>
            <a:pPr lvl="1">
              <a:buFont typeface="Arial" charset="0"/>
              <a:buChar char="•"/>
            </a:pPr>
            <a:r>
              <a:rPr lang="en-US" altLang="en-US" dirty="0" smtClean="0">
                <a:latin typeface="Arial" charset="0"/>
                <a:cs typeface="Arial" charset="0"/>
              </a:rPr>
              <a:t>Allows school users to request an ad-hoc fixed-width extract of the Gainful Employment data supplied by the institution </a:t>
            </a:r>
          </a:p>
          <a:p>
            <a:pPr lvl="1">
              <a:buFont typeface="Arial" charset="0"/>
              <a:buChar char="•"/>
            </a:pPr>
            <a:r>
              <a:rPr lang="en-US" altLang="en-US" dirty="0" smtClean="0">
                <a:latin typeface="Arial" charset="0"/>
                <a:cs typeface="Arial" charset="0"/>
              </a:rPr>
              <a:t>Data supplied by all submission methods is present in report</a:t>
            </a:r>
          </a:p>
          <a:p>
            <a:pPr lvl="1">
              <a:buFont typeface="Arial" charset="0"/>
              <a:buChar char="•"/>
            </a:pPr>
            <a:r>
              <a:rPr lang="en-US" altLang="en-US" dirty="0" smtClean="0">
                <a:latin typeface="Arial" charset="0"/>
                <a:cs typeface="Arial" charset="0"/>
              </a:rPr>
              <a:t>Can be requested by multiple parameters to create a more individualized method of data review  </a:t>
            </a:r>
          </a:p>
        </p:txBody>
      </p:sp>
      <p:sp>
        <p:nvSpPr>
          <p:cNvPr id="92164" name="Slide Number Placeholder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D045FB4E-132C-42C0-8BC6-D35DE0E743E9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51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62" y="1114295"/>
            <a:ext cx="6287074" cy="5152516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Extract to Review Data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93193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57200" y="640080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A7B8EA0-EEE6-492B-88E1-1EB9707A93E4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52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sp>
        <p:nvSpPr>
          <p:cNvPr id="5" name="Rounded Rectangle 4"/>
          <p:cNvSpPr/>
          <p:nvPr/>
        </p:nvSpPr>
        <p:spPr>
          <a:xfrm rot="5400000">
            <a:off x="3352800" y="5181600"/>
            <a:ext cx="304800" cy="609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2971800"/>
            <a:ext cx="1323975" cy="70802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Click to request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704975" y="3679825"/>
            <a:ext cx="1495425" cy="165417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 rot="5400000">
            <a:off x="5207377" y="1147908"/>
            <a:ext cx="304802" cy="44738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704975" y="1549168"/>
            <a:ext cx="3431110" cy="14478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654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098569"/>
            <a:ext cx="6388874" cy="5236372"/>
          </a:xfrm>
          <a:ln w="6350"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Extract to Review Data cont.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94213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57200" y="640080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D890D559-3690-4175-8A88-E1AC82CC223F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53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sp>
        <p:nvSpPr>
          <p:cNvPr id="6" name="Rounded Rectangle 5"/>
          <p:cNvSpPr/>
          <p:nvPr/>
        </p:nvSpPr>
        <p:spPr>
          <a:xfrm rot="5400000">
            <a:off x="4542786" y="1198679"/>
            <a:ext cx="476250" cy="1752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36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ＭＳ Ｐゴシック" pitchFamily="-106" charset="-128"/>
              </a:rPr>
              <a:t>Extract to Review </a:t>
            </a:r>
            <a:r>
              <a:rPr lang="en-US" dirty="0" smtClean="0">
                <a:ea typeface="ＭＳ Ｐゴシック" pitchFamily="-106" charset="-128"/>
              </a:rPr>
              <a:t>Data cont.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95235" name="Content Placehold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  <a:cs typeface="Arial" charset="0"/>
              </a:rPr>
              <a:t>Data extracted will match the criteria input to the Report Parameter screen exactly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File will be delivered to the SAIG mailbox associated with the FSA User ID which made the request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File will be delivered using the message class of AHSLDEOP</a:t>
            </a:r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57200" y="640080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E030163F-F573-4CAE-A8BF-B2364D8F37EC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54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0" y="3276600"/>
            <a:ext cx="8554162" cy="647698"/>
          </a:xfrm>
        </p:spPr>
        <p:txBody>
          <a:bodyPr/>
          <a:lstStyle/>
          <a:p>
            <a:r>
              <a:rPr lang="en-US" dirty="0" smtClean="0"/>
              <a:t>Updating Data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43A85-2293-4609-A5B8-19E06253EF73}" type="slidenum">
              <a:rPr lang="en-US" altLang="en-US" smtClean="0"/>
              <a:pPr>
                <a:defRPr/>
              </a:pPr>
              <a:t>55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3355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Updating GE Data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charset="0"/>
              <a:buNone/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Once a record has been identified and one or more corrections are needed, several methods are available to make those corrections - 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Single Record Update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Single Record Deactivate</a:t>
            </a:r>
          </a:p>
          <a:p>
            <a:pPr lvl="1">
              <a:buFont typeface="Arial" charset="0"/>
              <a:buChar char="•"/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Mass Update/Deactivate</a:t>
            </a:r>
          </a:p>
          <a:p>
            <a:pPr marL="230188" lvl="1" indent="0">
              <a:buFont typeface="Arial"/>
              <a:buNone/>
              <a:defRPr/>
            </a:pPr>
            <a:endParaRPr lang="en-US" alt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57200" y="640080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F9EBE137-76F2-41E8-AA6D-E1C050AB385E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56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Single Record Update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97283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57200" y="640080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E2A81AF-E0C1-46D4-B102-31F42B05BAA8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57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400" y="1088374"/>
            <a:ext cx="6750050" cy="52362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 flipH="1" flipV="1">
            <a:off x="4639719" y="2470813"/>
            <a:ext cx="2005761" cy="8566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629400" y="2133600"/>
            <a:ext cx="1560513" cy="101600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Click to Update the record</a:t>
            </a:r>
          </a:p>
        </p:txBody>
      </p:sp>
      <p:sp>
        <p:nvSpPr>
          <p:cNvPr id="12" name="Rounded Rectangle 11"/>
          <p:cNvSpPr/>
          <p:nvPr/>
        </p:nvSpPr>
        <p:spPr>
          <a:xfrm rot="5400000">
            <a:off x="4262286" y="2230307"/>
            <a:ext cx="209262" cy="481013"/>
          </a:xfrm>
          <a:prstGeom prst="roundRect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42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Single Record Update cont.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98307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57200" y="640080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56B225C-683C-48B0-B9B3-11BAE795E20F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58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146811"/>
            <a:ext cx="5491481" cy="500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Rounded Rectangle 10"/>
          <p:cNvSpPr/>
          <p:nvPr/>
        </p:nvSpPr>
        <p:spPr>
          <a:xfrm rot="5400000">
            <a:off x="4870132" y="1605918"/>
            <a:ext cx="319406" cy="3352802"/>
          </a:xfrm>
          <a:prstGeom prst="roundRect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186930" y="2786966"/>
            <a:ext cx="1725612" cy="1323439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Update the </a:t>
            </a:r>
            <a:r>
              <a:rPr lang="en-US" sz="2000" dirty="0" smtClean="0">
                <a:latin typeface="+mn-lt"/>
                <a:cs typeface="Arial" pitchFamily="34" charset="0"/>
              </a:rPr>
              <a:t>Program Name &amp; CIP Code </a:t>
            </a:r>
            <a:endParaRPr lang="en-US" sz="2000" dirty="0">
              <a:latin typeface="+mn-lt"/>
              <a:cs typeface="Arial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6629399" y="3299148"/>
            <a:ext cx="565151" cy="8382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537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158074"/>
            <a:ext cx="6502400" cy="51070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Single Record Update cont.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99331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57200" y="640080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27C828B1-358C-4973-B5FF-067ECA025103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59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pic>
        <p:nvPicPr>
          <p:cNvPr id="99333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846" y="3419474"/>
            <a:ext cx="2095754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Straight Arrow Connector 17"/>
          <p:cNvCxnSpPr/>
          <p:nvPr/>
        </p:nvCxnSpPr>
        <p:spPr>
          <a:xfrm flipH="1">
            <a:off x="5852160" y="2985132"/>
            <a:ext cx="1562100" cy="6604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996113" y="2438400"/>
            <a:ext cx="2017712" cy="707886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 smtClean="0">
                <a:latin typeface="+mn-lt"/>
                <a:cs typeface="Arial" pitchFamily="34" charset="0"/>
              </a:rPr>
              <a:t>Updated Program Name &amp; CIP </a:t>
            </a:r>
            <a:r>
              <a:rPr lang="en-US" sz="2000" dirty="0">
                <a:latin typeface="+mn-lt"/>
                <a:cs typeface="Arial" pitchFamily="34" charset="0"/>
              </a:rPr>
              <a:t>Code</a:t>
            </a:r>
          </a:p>
        </p:txBody>
      </p:sp>
      <p:sp>
        <p:nvSpPr>
          <p:cNvPr id="20" name="Rounded Rectangle 19"/>
          <p:cNvSpPr/>
          <p:nvPr/>
        </p:nvSpPr>
        <p:spPr>
          <a:xfrm rot="5400000">
            <a:off x="4383786" y="5118100"/>
            <a:ext cx="279400" cy="1371600"/>
          </a:xfrm>
          <a:prstGeom prst="roundRect">
            <a:avLst/>
          </a:prstGeom>
          <a:noFill/>
          <a:ln w="28575"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5173726" y="5284787"/>
            <a:ext cx="1653476" cy="58261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827202" y="4930775"/>
            <a:ext cx="2101850" cy="70802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Confirm Changes or Cancel</a:t>
            </a:r>
          </a:p>
        </p:txBody>
      </p:sp>
    </p:spTree>
    <p:extLst>
      <p:ext uri="{BB962C8B-B14F-4D97-AF65-F5344CB8AC3E}">
        <p14:creationId xmlns:p14="http://schemas.microsoft.com/office/powerpoint/2010/main" val="338473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0" y="3276600"/>
            <a:ext cx="8554162" cy="647698"/>
          </a:xfrm>
        </p:spPr>
        <p:txBody>
          <a:bodyPr/>
          <a:lstStyle/>
          <a:p>
            <a:r>
              <a:rPr lang="en-US" dirty="0" smtClean="0"/>
              <a:t>Gainful Employment Reporting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43A85-2293-4609-A5B8-19E06253EF73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3355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118519"/>
            <a:ext cx="7664450" cy="850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170" y="1264920"/>
            <a:ext cx="6388100" cy="3733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Single Record Update cont.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100355" name="Slide Number Placeholder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864BD65-12B7-4E22-8940-826ECB8F788D}" type="slidenum">
              <a:rPr kumimoji="0" lang="en-US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altLang="en-US" sz="900" b="0" i="0" u="none" strike="noStrike" kern="1200" cap="none" spc="0" normalizeH="0" baseline="0" noProof="0" dirty="0" smtClean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 rot="5400000">
            <a:off x="4640579" y="1516720"/>
            <a:ext cx="304800" cy="169164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95160" y="2093966"/>
            <a:ext cx="1652588" cy="706437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Successfully updated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5646420" y="2401948"/>
            <a:ext cx="1269665" cy="9047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 rot="5400000">
            <a:off x="1900555" y="5175453"/>
            <a:ext cx="209550" cy="1066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901700" y="4795838"/>
            <a:ext cx="1079500" cy="825601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52400" y="4081780"/>
            <a:ext cx="1652588" cy="70802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Updated CIP Code</a:t>
            </a:r>
          </a:p>
        </p:txBody>
      </p:sp>
    </p:spTree>
    <p:extLst>
      <p:ext uri="{BB962C8B-B14F-4D97-AF65-F5344CB8AC3E}">
        <p14:creationId xmlns:p14="http://schemas.microsoft.com/office/powerpoint/2010/main" val="281432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42" y="1112618"/>
            <a:ext cx="7728958" cy="521198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Single Record Deactivate 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10137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57200" y="640080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A552124A-A384-4725-9161-283427AC5C5B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61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 rot="5400000">
            <a:off x="4661395" y="2188470"/>
            <a:ext cx="236537" cy="685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5122564" y="2514600"/>
            <a:ext cx="1735436" cy="26194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58000" y="2381250"/>
            <a:ext cx="1560513" cy="101282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Click to Deactivate the record</a:t>
            </a:r>
          </a:p>
        </p:txBody>
      </p:sp>
    </p:spTree>
    <p:extLst>
      <p:ext uri="{BB962C8B-B14F-4D97-AF65-F5344CB8AC3E}">
        <p14:creationId xmlns:p14="http://schemas.microsoft.com/office/powerpoint/2010/main" val="272316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104298"/>
            <a:ext cx="7174823" cy="5208727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Single Record Deactivate cont. 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102403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57200" y="640080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FF2BC400-954E-4E6C-B835-F0F843DA3E53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62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 rot="5400000">
            <a:off x="4224928" y="284140"/>
            <a:ext cx="359748" cy="439460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23" name="Straight Arrow Connector 22"/>
          <p:cNvCxnSpPr>
            <a:stCxn id="24" idx="1"/>
          </p:cNvCxnSpPr>
          <p:nvPr/>
        </p:nvCxnSpPr>
        <p:spPr>
          <a:xfrm flipH="1" flipV="1">
            <a:off x="5029200" y="2688612"/>
            <a:ext cx="1152525" cy="97851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181725" y="3313113"/>
            <a:ext cx="2819400" cy="70802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Message appears about the deactivation</a:t>
            </a:r>
          </a:p>
        </p:txBody>
      </p:sp>
      <p:sp>
        <p:nvSpPr>
          <p:cNvPr id="25" name="Rounded Rectangle 24"/>
          <p:cNvSpPr/>
          <p:nvPr/>
        </p:nvSpPr>
        <p:spPr>
          <a:xfrm rot="5400000">
            <a:off x="4299425" y="5567029"/>
            <a:ext cx="231775" cy="609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4720113" y="5124450"/>
            <a:ext cx="2053751" cy="631491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773863" y="4589463"/>
            <a:ext cx="1560512" cy="101600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Click to Deactivate the record</a:t>
            </a:r>
          </a:p>
        </p:txBody>
      </p:sp>
    </p:spTree>
    <p:extLst>
      <p:ext uri="{BB962C8B-B14F-4D97-AF65-F5344CB8AC3E}">
        <p14:creationId xmlns:p14="http://schemas.microsoft.com/office/powerpoint/2010/main" val="341981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105436"/>
            <a:ext cx="7321212" cy="4838163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Single Record Deactivate cont.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103427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57200" y="640080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A79C3482-8088-4F6D-99D5-A102878CAE9B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63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 rot="5400000">
            <a:off x="4197824" y="1288578"/>
            <a:ext cx="461748" cy="199939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5428396" y="2378978"/>
            <a:ext cx="1645504" cy="59282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073900" y="2687638"/>
            <a:ext cx="1652588" cy="706437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Successfully Deactivated</a:t>
            </a:r>
          </a:p>
        </p:txBody>
      </p:sp>
    </p:spTree>
    <p:extLst>
      <p:ext uri="{BB962C8B-B14F-4D97-AF65-F5344CB8AC3E}">
        <p14:creationId xmlns:p14="http://schemas.microsoft.com/office/powerpoint/2010/main" val="174567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Online Mass Update/Deactivate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104451" name="Content Placehold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  <a:cs typeface="Arial" charset="0"/>
              </a:rPr>
              <a:t>Allows user to select records already on NSLDS using Search and Filter criteria for update or deactivation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Can only be performed one Award Year at a time – update cannot cross award years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Can only be performed for a single location at a time – cannot update multiple locations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Can only be performed for a CIP Code and Credential Level Combination</a:t>
            </a:r>
          </a:p>
          <a:p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57200" y="640080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F014EB4A-27C5-4028-B656-79029B60CE8B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64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14338"/>
            <a:ext cx="8861425" cy="6477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Online Mass Update/Deactivate cont.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105475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371600"/>
            <a:ext cx="82296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  <a:cs typeface="Arial" charset="0"/>
              </a:rPr>
              <a:t>Only records which match the Filter fields will be identified for update/deactivation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All records will have the same changes applied when updated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If no records match the Filter fields, no updates will be made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Use Caution with the deactivate function, as it cannot be reversed</a:t>
            </a:r>
          </a:p>
          <a:p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57200" y="640080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E22A19AC-357B-42DF-9053-4D147CB16DD2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65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pic>
        <p:nvPicPr>
          <p:cNvPr id="105477" name="Picture 4" descr="C:\Users\rita.bidwell\AppData\Local\Microsoft\Windows\Temporary Internet Files\Content.IE5\Q0PM4HV8\MC900431529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352925"/>
            <a:ext cx="175260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925" y="1247775"/>
            <a:ext cx="6330950" cy="4972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14338"/>
            <a:ext cx="8861425" cy="6477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Online Mass Update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10650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57200" y="640080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844974F4-AD9D-42F3-B878-4379DF91A1F7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66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sp>
        <p:nvSpPr>
          <p:cNvPr id="5" name="Rounded Rectangle 4"/>
          <p:cNvSpPr/>
          <p:nvPr/>
        </p:nvSpPr>
        <p:spPr>
          <a:xfrm rot="5400000">
            <a:off x="4330700" y="2563178"/>
            <a:ext cx="330200" cy="11811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924675" y="2634615"/>
            <a:ext cx="1560513" cy="70802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Select the Action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086350" y="3032920"/>
            <a:ext cx="1838325" cy="11271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 rot="5400000">
            <a:off x="4316730" y="2387600"/>
            <a:ext cx="533400" cy="3352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53263" y="3556000"/>
            <a:ext cx="1560512" cy="101600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Define Selection Criteria</a:t>
            </a:r>
          </a:p>
        </p:txBody>
      </p:sp>
      <p:cxnSp>
        <p:nvCxnSpPr>
          <p:cNvPr id="10" name="Straight Arrow Connector 9"/>
          <p:cNvCxnSpPr>
            <a:stCxn id="9" idx="1"/>
          </p:cNvCxnSpPr>
          <p:nvPr/>
        </p:nvCxnSpPr>
        <p:spPr>
          <a:xfrm flipH="1" flipV="1">
            <a:off x="6210300" y="4044883"/>
            <a:ext cx="842963" cy="19117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 rot="5400000">
            <a:off x="4059238" y="4739482"/>
            <a:ext cx="263525" cy="121919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934200" y="4800600"/>
            <a:ext cx="1990725" cy="101600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If update is selected, enter new values</a:t>
            </a:r>
          </a:p>
        </p:txBody>
      </p:sp>
      <p:cxnSp>
        <p:nvCxnSpPr>
          <p:cNvPr id="13" name="Straight Arrow Connector 12"/>
          <p:cNvCxnSpPr>
            <a:stCxn id="12" idx="1"/>
          </p:cNvCxnSpPr>
          <p:nvPr/>
        </p:nvCxnSpPr>
        <p:spPr>
          <a:xfrm flipH="1">
            <a:off x="4800600" y="5308600"/>
            <a:ext cx="2133600" cy="20241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4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4" b="20870"/>
          <a:stretch/>
        </p:blipFill>
        <p:spPr>
          <a:xfrm>
            <a:off x="202529" y="1421963"/>
            <a:ext cx="8789071" cy="4601012"/>
          </a:xfrm>
          <a:ln w="6350">
            <a:solidFill>
              <a:schemeClr val="tx1"/>
            </a:solidFill>
          </a:ln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52400" y="414338"/>
            <a:ext cx="8861425" cy="6477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Online Mass Update cont.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107532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57200" y="640080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8E0E6805-49F0-41D3-9C4C-E75DE9ACA7CC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67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sp>
        <p:nvSpPr>
          <p:cNvPr id="6" name="Rounded Rectangle 5"/>
          <p:cNvSpPr/>
          <p:nvPr/>
        </p:nvSpPr>
        <p:spPr>
          <a:xfrm rot="5400000">
            <a:off x="4412456" y="3836194"/>
            <a:ext cx="376238" cy="2438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91300" y="4867275"/>
            <a:ext cx="2124075" cy="70802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Results of selection criteria</a:t>
            </a:r>
          </a:p>
        </p:txBody>
      </p:sp>
      <p:cxnSp>
        <p:nvCxnSpPr>
          <p:cNvPr id="8" name="Straight Arrow Connector 7"/>
          <p:cNvCxnSpPr>
            <a:stCxn id="7" idx="1"/>
            <a:endCxn id="6" idx="0"/>
          </p:cNvCxnSpPr>
          <p:nvPr/>
        </p:nvCxnSpPr>
        <p:spPr>
          <a:xfrm flipH="1" flipV="1">
            <a:off x="5819775" y="5054600"/>
            <a:ext cx="771525" cy="1666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 rot="5400000">
            <a:off x="5964237" y="3631572"/>
            <a:ext cx="187325" cy="838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67525" y="3162300"/>
            <a:ext cx="2124075" cy="40005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New Value(s)</a:t>
            </a:r>
          </a:p>
        </p:txBody>
      </p:sp>
      <p:cxnSp>
        <p:nvCxnSpPr>
          <p:cNvPr id="11" name="Straight Arrow Connector 10"/>
          <p:cNvCxnSpPr>
            <a:stCxn id="10" idx="1"/>
          </p:cNvCxnSpPr>
          <p:nvPr/>
        </p:nvCxnSpPr>
        <p:spPr>
          <a:xfrm flipH="1">
            <a:off x="6253163" y="3362325"/>
            <a:ext cx="614362" cy="61595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00025" y="5395913"/>
            <a:ext cx="2967038" cy="40005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Click to confirm changes</a:t>
            </a:r>
          </a:p>
        </p:txBody>
      </p:sp>
      <p:cxnSp>
        <p:nvCxnSpPr>
          <p:cNvPr id="14" name="Straight Arrow Connector 13"/>
          <p:cNvCxnSpPr>
            <a:stCxn id="13" idx="3"/>
            <a:endCxn id="20" idx="2"/>
          </p:cNvCxnSpPr>
          <p:nvPr/>
        </p:nvCxnSpPr>
        <p:spPr>
          <a:xfrm flipV="1">
            <a:off x="3167063" y="5413375"/>
            <a:ext cx="803275" cy="18256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 rot="5400000">
            <a:off x="4156075" y="5133976"/>
            <a:ext cx="187325" cy="558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223695"/>
            <a:ext cx="8499765" cy="479610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14338"/>
            <a:ext cx="8861425" cy="6477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Online Mass Deactivate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106509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57200" y="640080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844974F4-AD9D-42F3-B878-4379DF91A1F7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68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sp>
        <p:nvSpPr>
          <p:cNvPr id="5" name="Rounded Rectangle 4"/>
          <p:cNvSpPr/>
          <p:nvPr/>
        </p:nvSpPr>
        <p:spPr>
          <a:xfrm rot="5400000">
            <a:off x="4544095" y="2219061"/>
            <a:ext cx="330200" cy="134119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696075" y="2514600"/>
            <a:ext cx="1560513" cy="70802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Select the Action</a:t>
            </a:r>
          </a:p>
        </p:txBody>
      </p:sp>
      <p:cxnSp>
        <p:nvCxnSpPr>
          <p:cNvPr id="7" name="Straight Arrow Connector 6"/>
          <p:cNvCxnSpPr>
            <a:stCxn id="6" idx="1"/>
            <a:endCxn id="5" idx="0"/>
          </p:cNvCxnSpPr>
          <p:nvPr/>
        </p:nvCxnSpPr>
        <p:spPr>
          <a:xfrm flipH="1">
            <a:off x="5379790" y="2868613"/>
            <a:ext cx="1316285" cy="90487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 rot="5400000">
            <a:off x="4992664" y="2101287"/>
            <a:ext cx="521826" cy="3352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431088" y="3990975"/>
            <a:ext cx="1560512" cy="101600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Define Selection Criteria</a:t>
            </a:r>
          </a:p>
        </p:txBody>
      </p:sp>
      <p:cxnSp>
        <p:nvCxnSpPr>
          <p:cNvPr id="10" name="Straight Arrow Connector 9"/>
          <p:cNvCxnSpPr>
            <a:stCxn id="9" idx="1"/>
          </p:cNvCxnSpPr>
          <p:nvPr/>
        </p:nvCxnSpPr>
        <p:spPr>
          <a:xfrm flipH="1" flipV="1">
            <a:off x="6781800" y="4038600"/>
            <a:ext cx="649288" cy="46037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12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26" y="1442013"/>
            <a:ext cx="8603974" cy="4349187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52400" y="414338"/>
            <a:ext cx="8861425" cy="6477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Online Mass Deactivate cont.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107532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57200" y="640080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8E0E6805-49F0-41D3-9C4C-E75DE9ACA7CC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69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sp>
        <p:nvSpPr>
          <p:cNvPr id="6" name="Rounded Rectangle 5"/>
          <p:cNvSpPr/>
          <p:nvPr/>
        </p:nvSpPr>
        <p:spPr>
          <a:xfrm rot="5400000">
            <a:off x="4412456" y="3693319"/>
            <a:ext cx="376238" cy="2438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91300" y="4867275"/>
            <a:ext cx="2124075" cy="70802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Results of selection criteria</a:t>
            </a:r>
          </a:p>
        </p:txBody>
      </p:sp>
      <p:cxnSp>
        <p:nvCxnSpPr>
          <p:cNvPr id="8" name="Straight Arrow Connector 7"/>
          <p:cNvCxnSpPr>
            <a:stCxn id="7" idx="1"/>
            <a:endCxn id="6" idx="0"/>
          </p:cNvCxnSpPr>
          <p:nvPr/>
        </p:nvCxnSpPr>
        <p:spPr>
          <a:xfrm flipH="1" flipV="1">
            <a:off x="5819775" y="4912519"/>
            <a:ext cx="771525" cy="308769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00025" y="5181600"/>
            <a:ext cx="2967038" cy="40005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pitchFamily="34" charset="0"/>
              </a:rPr>
              <a:t>Click to confirm changes</a:t>
            </a:r>
          </a:p>
        </p:txBody>
      </p:sp>
      <p:cxnSp>
        <p:nvCxnSpPr>
          <p:cNvPr id="14" name="Straight Arrow Connector 13"/>
          <p:cNvCxnSpPr>
            <a:stCxn id="13" idx="3"/>
          </p:cNvCxnSpPr>
          <p:nvPr/>
        </p:nvCxnSpPr>
        <p:spPr>
          <a:xfrm flipV="1">
            <a:off x="3167063" y="5253998"/>
            <a:ext cx="824272" cy="127627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 rot="5400000">
            <a:off x="4177073" y="4974597"/>
            <a:ext cx="187325" cy="558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>
                <a:latin typeface="Arial" charset="0"/>
                <a:ea typeface="ＭＳ Ｐゴシック" pitchFamily="-106" charset="-128"/>
                <a:cs typeface="Arial" charset="0"/>
              </a:rPr>
              <a:t>GE Reporting </a:t>
            </a:r>
            <a:endParaRPr lang="en-US" dirty="0"/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altLang="en-US" b="1" dirty="0" smtClean="0">
              <a:latin typeface="Arial" charset="0"/>
              <a:cs typeface="Arial" charset="0"/>
            </a:endParaRPr>
          </a:p>
          <a:p>
            <a:r>
              <a:rPr lang="en-US" altLang="en-US" b="1" dirty="0" smtClean="0">
                <a:latin typeface="Arial" charset="0"/>
                <a:cs typeface="Arial" charset="0"/>
              </a:rPr>
              <a:t>ONLY </a:t>
            </a:r>
            <a:r>
              <a:rPr lang="en-US" altLang="en-US" dirty="0" smtClean="0">
                <a:latin typeface="Arial" charset="0"/>
                <a:cs typeface="Arial" charset="0"/>
              </a:rPr>
              <a:t>submit data on students who were enrolled in a GE program</a:t>
            </a:r>
          </a:p>
          <a:p>
            <a:r>
              <a:rPr lang="en-US" altLang="en-US" b="1" dirty="0" smtClean="0">
                <a:latin typeface="Arial" charset="0"/>
                <a:cs typeface="Arial" charset="0"/>
              </a:rPr>
              <a:t>ONLY</a:t>
            </a:r>
            <a:r>
              <a:rPr lang="en-US" altLang="en-US" dirty="0" smtClean="0">
                <a:latin typeface="Arial" charset="0"/>
                <a:cs typeface="Arial" charset="0"/>
              </a:rPr>
              <a:t> submit data on Title IV aid recipients (exclude Federal Work Study only recipients) </a:t>
            </a:r>
          </a:p>
          <a:p>
            <a:endParaRPr lang="en-US" altLang="en-US" dirty="0" smtClean="0">
              <a:latin typeface="Arial" charset="0"/>
              <a:cs typeface="Arial" charset="0"/>
            </a:endParaRPr>
          </a:p>
          <a:p>
            <a:pPr marL="0" indent="0">
              <a:buNone/>
            </a:pPr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ED7E67D1-53D4-4159-BE93-CD481B6D4C4E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7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0" y="3276600"/>
            <a:ext cx="8554162" cy="647698"/>
          </a:xfrm>
        </p:spPr>
        <p:txBody>
          <a:bodyPr/>
          <a:lstStyle/>
          <a:p>
            <a:r>
              <a:rPr lang="en-US" dirty="0" smtClean="0"/>
              <a:t>Submission Issues / Resolutions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43A85-2293-4609-A5B8-19E06253EF73}" type="slidenum">
              <a:rPr lang="en-US" altLang="en-US" smtClean="0"/>
              <a:pPr>
                <a:defRPr/>
              </a:pPr>
              <a:t>70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3355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spcBef>
                <a:spcPts val="1438"/>
              </a:spcBef>
              <a:buFont typeface="Times" pitchFamily="18" charset="0"/>
              <a:buChar char="•"/>
              <a:defRPr/>
            </a:pPr>
            <a:r>
              <a:rPr lang="en-US" sz="3200" dirty="0">
                <a:ea typeface="+mn-ea"/>
              </a:rPr>
              <a:t>If you did not receive a </a:t>
            </a:r>
            <a:r>
              <a:rPr lang="en-US" sz="3200" dirty="0" smtClean="0">
                <a:ea typeface="+mn-ea"/>
              </a:rPr>
              <a:t>response file to your batch submission, </a:t>
            </a:r>
            <a:r>
              <a:rPr lang="en-US" sz="3200" dirty="0">
                <a:ea typeface="+mn-ea"/>
              </a:rPr>
              <a:t>you may have submittal </a:t>
            </a:r>
            <a:r>
              <a:rPr lang="en-US" sz="3200" dirty="0" smtClean="0">
                <a:ea typeface="+mn-ea"/>
              </a:rPr>
              <a:t>problems</a:t>
            </a:r>
          </a:p>
          <a:p>
            <a:pPr marL="342900" lvl="1" indent="-342900">
              <a:spcBef>
                <a:spcPts val="1438"/>
              </a:spcBef>
              <a:buFont typeface="Times" pitchFamily="18" charset="0"/>
              <a:buChar char="•"/>
              <a:defRPr/>
            </a:pPr>
            <a:r>
              <a:rPr lang="en-US" sz="3200" dirty="0" smtClean="0">
                <a:ea typeface="+mn-ea"/>
              </a:rPr>
              <a:t>If you did not receive a response file, no GE data</a:t>
            </a:r>
            <a:r>
              <a:rPr lang="en-US" sz="3200" dirty="0" smtClean="0">
                <a:solidFill>
                  <a:srgbClr val="FF0000"/>
                </a:solidFill>
                <a:ea typeface="+mn-ea"/>
              </a:rPr>
              <a:t> </a:t>
            </a:r>
            <a:r>
              <a:rPr lang="en-US" sz="3200" dirty="0" smtClean="0">
                <a:ea typeface="+mn-ea"/>
              </a:rPr>
              <a:t>loaded to NSLDS</a:t>
            </a:r>
          </a:p>
          <a:p>
            <a:pPr marL="342900" lvl="1" indent="-342900">
              <a:spcBef>
                <a:spcPts val="1438"/>
              </a:spcBef>
              <a:buFont typeface="Times" pitchFamily="18" charset="0"/>
              <a:buChar char="•"/>
              <a:defRPr/>
            </a:pPr>
            <a:r>
              <a:rPr lang="en-US" sz="3200" dirty="0" smtClean="0">
                <a:ea typeface="+mn-ea"/>
              </a:rPr>
              <a:t>Verify that the records you submitted are on the GE List page on NSLDSFAP</a:t>
            </a:r>
            <a:endParaRPr lang="en-US" sz="3200" dirty="0">
              <a:solidFill>
                <a:srgbClr val="FF0000"/>
              </a:solidFill>
              <a:ea typeface="+mn-e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94DE85-84B0-465C-832E-574D7FB97105}" type="slidenum">
              <a:rPr lang="en-US" smtClean="0"/>
              <a:pPr>
                <a:defRPr/>
              </a:pPr>
              <a:t>71</a:t>
            </a:fld>
            <a:endParaRPr lang="en-US" b="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Common NSLDS Submission Issues</a:t>
            </a:r>
            <a:endParaRPr lang="en-US" dirty="0">
              <a:ea typeface="ＭＳ Ｐゴシック" pitchFamily="-10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368160"/>
            <a:ext cx="8493977" cy="43468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381000"/>
            <a:ext cx="84582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</a:rPr>
              <a:t>Check GE List on NSLDS</a:t>
            </a:r>
            <a:endParaRPr lang="en-US" dirty="0">
              <a:ea typeface="+mj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1151A7-2822-4518-80E0-6D9B1298BF9B}" type="slidenum">
              <a:rPr lang="en-US" smtClean="0"/>
              <a:pPr>
                <a:defRPr/>
              </a:pPr>
              <a:t>72</a:t>
            </a:fld>
            <a:endParaRPr lang="en-US" b="0" dirty="0"/>
          </a:p>
        </p:txBody>
      </p:sp>
      <p:sp>
        <p:nvSpPr>
          <p:cNvPr id="7" name="Rectangle 6"/>
          <p:cNvSpPr/>
          <p:nvPr/>
        </p:nvSpPr>
        <p:spPr>
          <a:xfrm>
            <a:off x="3886200" y="1524000"/>
            <a:ext cx="533400" cy="3238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29400" y="4229100"/>
            <a:ext cx="762000" cy="4191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00400" y="2514600"/>
            <a:ext cx="2895600" cy="4191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53200" y="2347913"/>
            <a:ext cx="2116138" cy="64611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  <a:cs typeface="+mn-cs"/>
              </a:rPr>
              <a:t>If you get this message after</a:t>
            </a:r>
          </a:p>
          <a:p>
            <a:pPr defTabSz="914400"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  <a:cs typeface="+mn-cs"/>
              </a:rPr>
              <a:t>hitting retrieve, no records </a:t>
            </a:r>
          </a:p>
          <a:p>
            <a:pPr defTabSz="914400"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  <a:cs typeface="+mn-cs"/>
              </a:rPr>
              <a:t>have loaded to NSLDS.</a:t>
            </a:r>
          </a:p>
        </p:txBody>
      </p:sp>
    </p:spTree>
    <p:extLst>
      <p:ext uri="{BB962C8B-B14F-4D97-AF65-F5344CB8AC3E}">
        <p14:creationId xmlns:p14="http://schemas.microsoft.com/office/powerpoint/2010/main" val="407217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Common NSLDS Submission Issues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382000" cy="4525963"/>
          </a:xfrm>
        </p:spPr>
        <p:txBody>
          <a:bodyPr/>
          <a:lstStyle/>
          <a:p>
            <a:pPr marL="1771650" indent="-1771650">
              <a:buFont typeface="Arial" charset="0"/>
              <a:buNone/>
              <a:defRPr/>
            </a:pPr>
            <a:r>
              <a:rPr lang="en-US" dirty="0" smtClean="0">
                <a:ea typeface="ＭＳ Ｐゴシック" pitchFamily="-106" charset="-128"/>
              </a:rPr>
              <a:t>Problem:  	Batch </a:t>
            </a:r>
            <a:r>
              <a:rPr lang="en-US" dirty="0">
                <a:ea typeface="ＭＳ Ｐゴシック" pitchFamily="-106" charset="-128"/>
              </a:rPr>
              <a:t>file was submitted and a GE Response Error/Acknowledgement File was not </a:t>
            </a:r>
            <a:r>
              <a:rPr lang="en-US" dirty="0" smtClean="0">
                <a:ea typeface="ＭＳ Ｐゴシック" pitchFamily="-106" charset="-128"/>
              </a:rPr>
              <a:t>received.</a:t>
            </a:r>
          </a:p>
          <a:p>
            <a:pPr marL="1428750" indent="-1428750">
              <a:buFont typeface="Arial" charset="0"/>
              <a:buNone/>
              <a:defRPr/>
            </a:pPr>
            <a:endParaRPr lang="en-US" dirty="0" smtClean="0">
              <a:ea typeface="ＭＳ Ｐゴシック" pitchFamily="-106" charset="-128"/>
            </a:endParaRPr>
          </a:p>
          <a:p>
            <a:pPr marL="1828800" indent="-1828800">
              <a:buFont typeface="Arial" charset="0"/>
              <a:buNone/>
              <a:defRPr/>
            </a:pPr>
            <a:r>
              <a:rPr lang="en-US" dirty="0" smtClean="0">
                <a:ea typeface="ＭＳ Ｐゴシック" pitchFamily="-106" charset="-128"/>
              </a:rPr>
              <a:t>Resolution:	Call the Customer Support Center to troubleshoot the issue which may be one of the following:</a:t>
            </a:r>
            <a:endParaRPr lang="en-US" dirty="0">
              <a:ea typeface="ＭＳ Ｐゴシック" pitchFamily="-106" charset="-128"/>
            </a:endParaRPr>
          </a:p>
          <a:p>
            <a:pPr marL="2228850" lvl="1" indent="-400050">
              <a:defRPr/>
            </a:pPr>
            <a:r>
              <a:rPr lang="en-US" dirty="0">
                <a:ea typeface="ＭＳ Ｐゴシック" pitchFamily="-106" charset="-128"/>
              </a:rPr>
              <a:t>Security Issue</a:t>
            </a:r>
          </a:p>
          <a:p>
            <a:pPr marL="2228850" lvl="1" indent="-400050">
              <a:defRPr/>
            </a:pPr>
            <a:r>
              <a:rPr lang="en-US" dirty="0" smtClean="0">
                <a:ea typeface="ＭＳ Ｐゴシック" pitchFamily="-106" charset="-128"/>
              </a:rPr>
              <a:t>Transmission Issue</a:t>
            </a:r>
          </a:p>
          <a:p>
            <a:pPr marL="2228850" lvl="1" indent="-400050">
              <a:defRPr/>
            </a:pPr>
            <a:r>
              <a:rPr lang="en-US" dirty="0" smtClean="0">
                <a:ea typeface="ＭＳ Ｐゴシック" pitchFamily="-106" charset="-128"/>
              </a:rPr>
              <a:t>File </a:t>
            </a:r>
            <a:r>
              <a:rPr lang="en-US" dirty="0">
                <a:ea typeface="ＭＳ Ｐゴシック" pitchFamily="-106" charset="-128"/>
              </a:rPr>
              <a:t>Layout </a:t>
            </a:r>
            <a:r>
              <a:rPr lang="en-US" dirty="0" smtClean="0">
                <a:ea typeface="ＭＳ Ｐゴシック" pitchFamily="-106" charset="-128"/>
              </a:rPr>
              <a:t>Issue</a:t>
            </a:r>
            <a:endParaRPr lang="en-US" dirty="0">
              <a:ea typeface="ＭＳ Ｐゴシック" pitchFamily="-106" charset="-128"/>
            </a:endParaRPr>
          </a:p>
          <a:p>
            <a:pPr marL="230188" lvl="1" indent="0">
              <a:buFont typeface="Arial"/>
              <a:buNone/>
              <a:defRPr/>
            </a:pPr>
            <a:endParaRPr lang="en-US" dirty="0" smtClean="0">
              <a:ea typeface="ＭＳ Ｐゴシック" pitchFamily="-106" charset="-128"/>
            </a:endParaRPr>
          </a:p>
          <a:p>
            <a:pPr lvl="1">
              <a:defRPr/>
            </a:pPr>
            <a:endParaRPr lang="en-US" dirty="0">
              <a:ea typeface="ＭＳ Ｐゴシック" pitchFamily="-106" charset="-128"/>
            </a:endParaRPr>
          </a:p>
        </p:txBody>
      </p:sp>
      <p:sp>
        <p:nvSpPr>
          <p:cNvPr id="109571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A0F41C-219B-4A24-A1CF-93D1F48CB1A0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73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414338"/>
            <a:ext cx="9220200" cy="647700"/>
          </a:xfrm>
        </p:spPr>
        <p:txBody>
          <a:bodyPr/>
          <a:lstStyle/>
          <a:p>
            <a:pPr>
              <a:defRPr/>
            </a:pPr>
            <a:r>
              <a:rPr lang="en-US" sz="3800" dirty="0">
                <a:ea typeface="ＭＳ Ｐゴシック" pitchFamily="-106" charset="-128"/>
              </a:rPr>
              <a:t>Common NSLDS Submission Issues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600200"/>
            <a:ext cx="8801100" cy="4495800"/>
          </a:xfrm>
        </p:spPr>
        <p:txBody>
          <a:bodyPr/>
          <a:lstStyle/>
          <a:p>
            <a:pPr marL="1828800" indent="-1828800">
              <a:buFont typeface="Arial" charset="0"/>
              <a:buNone/>
              <a:defRPr/>
            </a:pPr>
            <a:r>
              <a:rPr lang="en-US" dirty="0">
                <a:ea typeface="ＭＳ Ｐゴシック" pitchFamily="-106" charset="-128"/>
              </a:rPr>
              <a:t>Problem:  </a:t>
            </a:r>
            <a:r>
              <a:rPr lang="en-US" dirty="0" smtClean="0">
                <a:ea typeface="ＭＳ Ｐゴシック" pitchFamily="-106" charset="-128"/>
              </a:rPr>
              <a:t>	Batch </a:t>
            </a:r>
            <a:r>
              <a:rPr lang="en-US" dirty="0">
                <a:ea typeface="ＭＳ Ｐゴシック" pitchFamily="-106" charset="-128"/>
              </a:rPr>
              <a:t>file was submitted and a GE Response Error/Acknowledgement File was not </a:t>
            </a:r>
            <a:r>
              <a:rPr lang="en-US" dirty="0" smtClean="0">
                <a:ea typeface="ＭＳ Ｐゴシック" pitchFamily="-106" charset="-128"/>
              </a:rPr>
              <a:t>received.</a:t>
            </a:r>
          </a:p>
          <a:p>
            <a:pPr marL="230188" lvl="1" indent="0">
              <a:buFont typeface="Arial"/>
              <a:buNone/>
              <a:defRPr/>
            </a:pPr>
            <a:endParaRPr lang="en-US" dirty="0" smtClean="0">
              <a:ea typeface="ＭＳ Ｐゴシック" pitchFamily="-106" charset="-128"/>
            </a:endParaRPr>
          </a:p>
          <a:p>
            <a:pPr marL="230188" lvl="1" indent="0">
              <a:buFont typeface="Arial"/>
              <a:buNone/>
              <a:defRPr/>
            </a:pPr>
            <a:r>
              <a:rPr lang="en-US" dirty="0" smtClean="0">
                <a:ea typeface="ＭＳ Ｐゴシック" pitchFamily="-106" charset="-128"/>
              </a:rPr>
              <a:t>Possible Issue: Security  </a:t>
            </a:r>
          </a:p>
          <a:p>
            <a:pPr marL="800100" lvl="1" indent="-171450">
              <a:defRPr/>
            </a:pPr>
            <a:r>
              <a:rPr lang="en-US" dirty="0" smtClean="0">
                <a:ea typeface="ＭＳ Ｐゴシック" pitchFamily="-106" charset="-128"/>
              </a:rPr>
              <a:t>Did you setup the GE Batch Services on </a:t>
            </a:r>
            <a:r>
              <a:rPr lang="en-US" dirty="0" smtClean="0">
                <a:ea typeface="ＭＳ Ｐゴシック" pitchFamily="-106" charset="-128"/>
                <a:hlinkClick r:id="rId3"/>
              </a:rPr>
              <a:t>www.fsawebenroll.ed.gov</a:t>
            </a:r>
            <a:r>
              <a:rPr lang="en-US" dirty="0" smtClean="0">
                <a:ea typeface="ＭＳ Ｐゴシック" pitchFamily="-106" charset="-128"/>
              </a:rPr>
              <a:t>?</a:t>
            </a:r>
          </a:p>
          <a:p>
            <a:pPr marL="230188" lvl="1" indent="0">
              <a:buFont typeface="Arial"/>
              <a:buNone/>
              <a:defRPr/>
            </a:pPr>
            <a:endParaRPr lang="en-US" dirty="0" smtClean="0">
              <a:ea typeface="ＭＳ Ｐゴシック" pitchFamily="-106" charset="-128"/>
            </a:endParaRPr>
          </a:p>
          <a:p>
            <a:pPr marL="1828800" lvl="1" indent="-1828800">
              <a:buFont typeface="Arial"/>
              <a:buNone/>
              <a:defRPr/>
            </a:pPr>
            <a:r>
              <a:rPr lang="en-US" sz="2400" dirty="0" smtClean="0">
                <a:ea typeface="ＭＳ Ｐゴシック" pitchFamily="-106" charset="-128"/>
              </a:rPr>
              <a:t>Resolution:	Resubmit your file after setting up GE Batch Services</a:t>
            </a:r>
          </a:p>
          <a:p>
            <a:pPr lvl="1">
              <a:defRPr/>
            </a:pPr>
            <a:endParaRPr lang="en-US" i="1" dirty="0">
              <a:solidFill>
                <a:srgbClr val="FF0000"/>
              </a:solidFill>
              <a:ea typeface="ＭＳ Ｐゴシック" pitchFamily="-106" charset="-128"/>
            </a:endParaRPr>
          </a:p>
          <a:p>
            <a:pPr marL="230188" lvl="1" indent="0">
              <a:buFont typeface="Arial"/>
              <a:buNone/>
              <a:defRPr/>
            </a:pPr>
            <a:endParaRPr lang="en-US" i="1" dirty="0">
              <a:solidFill>
                <a:srgbClr val="FF0000"/>
              </a:solidFill>
              <a:ea typeface="ＭＳ Ｐゴシック" pitchFamily="-106" charset="-128"/>
            </a:endParaRPr>
          </a:p>
        </p:txBody>
      </p:sp>
      <p:sp>
        <p:nvSpPr>
          <p:cNvPr id="110595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FE770BF7-2441-43D5-AAC9-604D398CD6A2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74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14338"/>
            <a:ext cx="9220200" cy="647700"/>
          </a:xfrm>
        </p:spPr>
        <p:txBody>
          <a:bodyPr/>
          <a:lstStyle/>
          <a:p>
            <a:pPr>
              <a:defRPr/>
            </a:pPr>
            <a:r>
              <a:rPr lang="en-US" sz="3800" dirty="0">
                <a:ea typeface="ＭＳ Ｐゴシック" pitchFamily="-106" charset="-128"/>
              </a:rPr>
              <a:t>Common NSLDS Submission Issues cont.</a:t>
            </a:r>
          </a:p>
        </p:txBody>
      </p:sp>
      <p:sp>
        <p:nvSpPr>
          <p:cNvPr id="71683" name="Content Placeholder 2"/>
          <p:cNvSpPr>
            <a:spLocks noGrp="1"/>
          </p:cNvSpPr>
          <p:nvPr>
            <p:ph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1657350" indent="-1657350">
              <a:buFont typeface="Arial" charset="0"/>
              <a:buNone/>
              <a:defRPr/>
            </a:pPr>
            <a:r>
              <a:rPr lang="en-US" dirty="0">
                <a:ea typeface="ＭＳ Ｐゴシック" pitchFamily="-106" charset="-128"/>
              </a:rPr>
              <a:t>Problem:  </a:t>
            </a:r>
            <a:r>
              <a:rPr lang="en-US" dirty="0" smtClean="0">
                <a:ea typeface="ＭＳ Ｐゴシック" pitchFamily="-106" charset="-128"/>
              </a:rPr>
              <a:t>	Batch </a:t>
            </a:r>
            <a:r>
              <a:rPr lang="en-US" dirty="0">
                <a:ea typeface="ＭＳ Ｐゴシック" pitchFamily="-106" charset="-128"/>
              </a:rPr>
              <a:t>file was submitted and a GE Response Error/Acknowledgement File was not </a:t>
            </a:r>
            <a:r>
              <a:rPr lang="en-US" dirty="0" smtClean="0">
                <a:ea typeface="ＭＳ Ｐゴシック" pitchFamily="-106" charset="-128"/>
              </a:rPr>
              <a:t>received</a:t>
            </a:r>
          </a:p>
          <a:p>
            <a:pPr marL="1428750" indent="-1428750">
              <a:buFont typeface="Arial" charset="0"/>
              <a:buNone/>
              <a:defRPr/>
            </a:pPr>
            <a:endParaRPr lang="en-US" dirty="0">
              <a:ea typeface="ＭＳ Ｐゴシック" pitchFamily="-106" charset="-128"/>
            </a:endParaRPr>
          </a:p>
          <a:p>
            <a:pPr marL="228600" indent="0">
              <a:buFont typeface="Arial" charset="0"/>
              <a:buNone/>
              <a:defRPr/>
            </a:pPr>
            <a:r>
              <a:rPr lang="en-US" alt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Possible Issue: Transmission  </a:t>
            </a:r>
          </a:p>
          <a:p>
            <a:pPr lvl="3">
              <a:buFont typeface="Arial" panose="020B0604020202020204" pitchFamily="34" charset="0"/>
              <a:buChar char="•"/>
              <a:defRPr/>
            </a:pPr>
            <a:r>
              <a:rPr lang="en-US" alt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Did you use the right message class?</a:t>
            </a:r>
          </a:p>
          <a:p>
            <a:pPr marL="623887" lvl="3" indent="0">
              <a:buFont typeface="Arial" charset="0"/>
              <a:buNone/>
              <a:defRPr/>
            </a:pPr>
            <a:endParaRPr lang="en-US" sz="2000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1657350" lvl="3" indent="-1657350">
              <a:buFont typeface="Arial" charset="0"/>
              <a:buNone/>
              <a:defRPr/>
            </a:pPr>
            <a:r>
              <a:rPr lang="en-US" sz="2400" dirty="0" smtClean="0">
                <a:ea typeface="ＭＳ Ｐゴシック" pitchFamily="-106" charset="-128"/>
              </a:rPr>
              <a:t>Resolution</a:t>
            </a:r>
            <a:r>
              <a:rPr lang="en-US" sz="2400" dirty="0">
                <a:ea typeface="ＭＳ Ｐゴシック" pitchFamily="-106" charset="-128"/>
              </a:rPr>
              <a:t>:	</a:t>
            </a:r>
            <a:r>
              <a:rPr lang="en-US" sz="2400" dirty="0" smtClean="0">
                <a:ea typeface="ＭＳ Ｐゴシック" pitchFamily="-106" charset="-128"/>
              </a:rPr>
              <a:t>Re-submit under one of the following message classes:</a:t>
            </a:r>
            <a:endParaRPr lang="en-US" sz="2400" dirty="0">
              <a:ea typeface="ＭＳ Ｐゴシック" pitchFamily="-106" charset="-128"/>
            </a:endParaRPr>
          </a:p>
          <a:p>
            <a:pPr lvl="3">
              <a:buFont typeface="Wingdings" panose="05000000000000000000" pitchFamily="2" charset="2"/>
              <a:buChar char="Ø"/>
              <a:defRPr/>
            </a:pPr>
            <a:r>
              <a:rPr lang="en-US" alt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    GESFLEIN – Gainful Employment Submittal – Fixed Width</a:t>
            </a:r>
          </a:p>
          <a:p>
            <a:pPr lvl="3">
              <a:buFont typeface="Wingdings" panose="05000000000000000000" pitchFamily="2" charset="2"/>
              <a:buChar char="Ø"/>
              <a:defRPr/>
            </a:pPr>
            <a:r>
              <a:rPr lang="en-US" altLang="en-US" sz="2000" dirty="0" smtClean="0">
                <a:latin typeface="Arial" charset="0"/>
                <a:ea typeface="ＭＳ Ｐゴシック" pitchFamily="34" charset="-128"/>
                <a:cs typeface="Arial" charset="0"/>
              </a:rPr>
              <a:t>    GESCDEIN – Gainful Employment Submittal – CSV</a:t>
            </a:r>
          </a:p>
          <a:p>
            <a:pPr marL="623887" lvl="3" indent="0">
              <a:buFont typeface="Arial" charset="0"/>
              <a:buNone/>
              <a:defRPr/>
            </a:pPr>
            <a:endParaRPr lang="en-US" altLang="en-US" sz="20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1162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0C4FB9C5-924C-47C4-94E6-B0299CBA907E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75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414338"/>
            <a:ext cx="9220200" cy="647700"/>
          </a:xfrm>
        </p:spPr>
        <p:txBody>
          <a:bodyPr/>
          <a:lstStyle/>
          <a:p>
            <a:pPr>
              <a:defRPr/>
            </a:pPr>
            <a:r>
              <a:rPr lang="en-US" sz="3800" dirty="0">
                <a:ea typeface="ＭＳ Ｐゴシック" pitchFamily="-106" charset="-128"/>
              </a:rPr>
              <a:t>Common NSLDS Submission Issues cont.</a:t>
            </a:r>
          </a:p>
        </p:txBody>
      </p:sp>
      <p:sp>
        <p:nvSpPr>
          <p:cNvPr id="66563" name="Content Placeholder 2"/>
          <p:cNvSpPr>
            <a:spLocks noGrp="1"/>
          </p:cNvSpPr>
          <p:nvPr>
            <p:ph idx="1"/>
          </p:nvPr>
        </p:nvSpPr>
        <p:spPr bwMode="auto">
          <a:xfrm>
            <a:off x="533400" y="1219200"/>
            <a:ext cx="8229600" cy="48307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428750" indent="-1428750">
              <a:buFont typeface="Arial" charset="0"/>
              <a:buNone/>
              <a:defRPr/>
            </a:pPr>
            <a:r>
              <a:rPr lang="en-US" altLang="en-US" dirty="0" smtClean="0">
                <a:latin typeface="Arial" charset="0"/>
                <a:cs typeface="Arial" charset="0"/>
              </a:rPr>
              <a:t>Problem:  Batch file was submitted and a GE Response Error/Acknowledgement File was not received</a:t>
            </a:r>
          </a:p>
          <a:p>
            <a:pPr marL="1428750" indent="-1428750">
              <a:buFont typeface="Arial" charset="0"/>
              <a:buNone/>
              <a:defRPr/>
            </a:pPr>
            <a:endParaRPr lang="en-US" altLang="en-US" dirty="0" smtClean="0">
              <a:latin typeface="Arial" charset="0"/>
              <a:cs typeface="Arial" charset="0"/>
            </a:endParaRPr>
          </a:p>
          <a:p>
            <a:pPr marL="230188" lvl="1" indent="0">
              <a:buFont typeface="Arial"/>
              <a:buNone/>
              <a:defRPr/>
            </a:pPr>
            <a:r>
              <a:rPr lang="en-US" altLang="en-US" dirty="0" smtClean="0">
                <a:latin typeface="Arial" charset="0"/>
                <a:cs typeface="Arial" charset="0"/>
              </a:rPr>
              <a:t>Possible Issue: File Layout  </a:t>
            </a:r>
          </a:p>
          <a:p>
            <a:pPr lvl="2">
              <a:defRPr/>
            </a:pPr>
            <a:r>
              <a:rPr lang="en-US" altLang="en-US" sz="2000" dirty="0" smtClean="0">
                <a:latin typeface="Arial" charset="0"/>
                <a:cs typeface="Arial" charset="0"/>
              </a:rPr>
              <a:t>Did you follow the Record layout and field definition specifications in the Updated NSLDS GE User Guide?</a:t>
            </a:r>
          </a:p>
          <a:p>
            <a:pPr marL="623887" lvl="3" indent="0">
              <a:buFont typeface="Arial" charset="0"/>
              <a:buNone/>
              <a:defRPr/>
            </a:pPr>
            <a:endParaRPr lang="en-US" sz="2000" dirty="0">
              <a:latin typeface="Arial" charset="0"/>
              <a:cs typeface="Arial" charset="0"/>
            </a:endParaRPr>
          </a:p>
          <a:p>
            <a:pPr marL="0" lvl="3" indent="0">
              <a:buFont typeface="Arial" charset="0"/>
              <a:buNone/>
              <a:defRPr/>
            </a:pPr>
            <a:r>
              <a:rPr lang="en-US" sz="2400" dirty="0" smtClean="0">
                <a:ea typeface="ＭＳ Ｐゴシック" pitchFamily="-106" charset="-128"/>
              </a:rPr>
              <a:t>Resolution</a:t>
            </a:r>
            <a:r>
              <a:rPr lang="en-US" sz="2400" dirty="0">
                <a:ea typeface="ＭＳ Ｐゴシック" pitchFamily="-106" charset="-128"/>
              </a:rPr>
              <a:t>: </a:t>
            </a:r>
            <a:r>
              <a:rPr lang="en-US" sz="2400" dirty="0" smtClean="0">
                <a:ea typeface="ＭＳ Ｐゴシック" pitchFamily="-106" charset="-128"/>
              </a:rPr>
              <a:t>Adjust for particular file level error and re-submit</a:t>
            </a:r>
          </a:p>
          <a:p>
            <a:pPr marL="1428750" lvl="3" indent="1714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000" dirty="0" smtClean="0">
                <a:latin typeface="Arial" charset="0"/>
                <a:cs typeface="Arial" charset="0"/>
              </a:rPr>
              <a:t>Batch File typical issues:</a:t>
            </a:r>
          </a:p>
          <a:p>
            <a:pPr lvl="4">
              <a:buFont typeface="Wingdings" panose="05000000000000000000" pitchFamily="2" charset="2"/>
              <a:buChar char="Ø"/>
              <a:defRPr/>
            </a:pPr>
            <a:r>
              <a:rPr lang="en-US" altLang="en-US" sz="2000" dirty="0" smtClean="0">
                <a:latin typeface="Arial" charset="0"/>
                <a:cs typeface="Arial" charset="0"/>
              </a:rPr>
              <a:t>Incorrect header format</a:t>
            </a:r>
          </a:p>
          <a:p>
            <a:pPr lvl="4">
              <a:buFont typeface="Wingdings" panose="05000000000000000000" pitchFamily="2" charset="2"/>
              <a:buChar char="Ø"/>
              <a:defRPr/>
            </a:pPr>
            <a:r>
              <a:rPr lang="en-US" altLang="en-US" sz="2000" dirty="0" smtClean="0">
                <a:latin typeface="Arial" charset="0"/>
                <a:cs typeface="Arial" charset="0"/>
              </a:rPr>
              <a:t>Missing Record Type Code for each line</a:t>
            </a:r>
          </a:p>
          <a:p>
            <a:pPr lvl="4">
              <a:buFont typeface="Wingdings" panose="05000000000000000000" pitchFamily="2" charset="2"/>
              <a:buChar char="Ø"/>
              <a:defRPr/>
            </a:pPr>
            <a:r>
              <a:rPr lang="en-US" altLang="en-US" sz="2000" dirty="0" smtClean="0">
                <a:latin typeface="Arial" charset="0"/>
                <a:cs typeface="Arial" charset="0"/>
              </a:rPr>
              <a:t>Incorrect trailer format  </a:t>
            </a:r>
          </a:p>
          <a:p>
            <a:pPr lvl="4">
              <a:defRPr/>
            </a:pPr>
            <a:endParaRPr lang="en-US" altLang="en-US" sz="2000" dirty="0" smtClean="0">
              <a:latin typeface="Arial" charset="0"/>
              <a:cs typeface="Arial" charset="0"/>
            </a:endParaRPr>
          </a:p>
        </p:txBody>
      </p:sp>
      <p:sp>
        <p:nvSpPr>
          <p:cNvPr id="112643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3E45EF7-208D-4DCF-AA2F-2D0AD4B63F33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76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14338"/>
            <a:ext cx="9372600" cy="647700"/>
          </a:xfrm>
        </p:spPr>
        <p:txBody>
          <a:bodyPr/>
          <a:lstStyle/>
          <a:p>
            <a:pPr>
              <a:defRPr/>
            </a:pPr>
            <a:r>
              <a:rPr lang="en-US" sz="3800" dirty="0">
                <a:ea typeface="ＭＳ Ｐゴシック" pitchFamily="-106" charset="-128"/>
              </a:rPr>
              <a:t>Common NSLDS Submission Issues cont.</a:t>
            </a: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charset="0"/>
              <a:buNone/>
              <a:defRPr/>
            </a:pP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Data Elements</a:t>
            </a:r>
          </a:p>
          <a:p>
            <a:pPr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CIP Code</a:t>
            </a:r>
          </a:p>
          <a:p>
            <a:pPr lvl="1">
              <a:defRPr/>
            </a:pPr>
            <a:r>
              <a:rPr lang="en-US" altLang="en-US" dirty="0">
                <a:latin typeface="Arial" charset="0"/>
                <a:ea typeface="ＭＳ Ｐゴシック" pitchFamily="34" charset="-128"/>
                <a:cs typeface="Arial" charset="0"/>
              </a:rPr>
              <a:t>Are you using 2010 CIP </a:t>
            </a: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codes? </a:t>
            </a:r>
          </a:p>
          <a:p>
            <a:pPr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Date Fields</a:t>
            </a:r>
          </a:p>
          <a:p>
            <a:pPr lvl="1">
              <a:defRPr/>
            </a:pPr>
            <a:r>
              <a:rPr lang="en-US" altLang="en-US" dirty="0" smtClean="0">
                <a:latin typeface="Arial" charset="0"/>
                <a:ea typeface="ＭＳ Ｐゴシック" pitchFamily="34" charset="-128"/>
                <a:cs typeface="Arial" charset="0"/>
              </a:rPr>
              <a:t>Is the date formatted correctly? </a:t>
            </a:r>
          </a:p>
        </p:txBody>
      </p:sp>
      <p:sp>
        <p:nvSpPr>
          <p:cNvPr id="11366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15B9B0FF-F286-40AC-A0C7-B9094618C917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77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</a:rPr>
              <a:t>Errors vs. Corrections</a:t>
            </a:r>
            <a:endParaRPr lang="en-US" dirty="0">
              <a:ea typeface="+mj-ea"/>
            </a:endParaRPr>
          </a:p>
        </p:txBody>
      </p:sp>
      <p:sp>
        <p:nvSpPr>
          <p:cNvPr id="129027" name="Content Placeholder 2"/>
          <p:cNvSpPr>
            <a:spLocks noGrp="1"/>
          </p:cNvSpPr>
          <p:nvPr>
            <p:ph idx="1"/>
          </p:nvPr>
        </p:nvSpPr>
        <p:spPr>
          <a:xfrm>
            <a:off x="333935" y="1385047"/>
            <a:ext cx="8458200" cy="4495800"/>
          </a:xfrm>
        </p:spPr>
        <p:txBody>
          <a:bodyPr/>
          <a:lstStyle/>
          <a:p>
            <a:r>
              <a:rPr lang="en-US" altLang="en-US" sz="2800" dirty="0"/>
              <a:t>Ensure your GE records have loaded and are correct on NSLDS</a:t>
            </a:r>
          </a:p>
          <a:p>
            <a:r>
              <a:rPr lang="en-US" altLang="en-US" sz="2800" dirty="0" smtClean="0"/>
              <a:t>Errors</a:t>
            </a:r>
          </a:p>
          <a:p>
            <a:pPr lvl="1"/>
            <a:r>
              <a:rPr lang="en-US" altLang="en-US" sz="2400" dirty="0" smtClean="0"/>
              <a:t>Records not loaded to NSLDS</a:t>
            </a:r>
          </a:p>
          <a:p>
            <a:pPr lvl="2"/>
            <a:r>
              <a:rPr lang="en-US" altLang="en-US" sz="2000" dirty="0" smtClean="0"/>
              <a:t>Record returned with error codes in GE Response Error/Acknowledgement file</a:t>
            </a:r>
          </a:p>
          <a:p>
            <a:pPr lvl="2"/>
            <a:r>
              <a:rPr lang="en-US" altLang="en-US" sz="2000" dirty="0" smtClean="0"/>
              <a:t>Record level errors cause individual records not to load to NSLDS</a:t>
            </a:r>
          </a:p>
          <a:p>
            <a:r>
              <a:rPr lang="en-US" altLang="en-US" sz="2800" dirty="0" smtClean="0"/>
              <a:t>Corrections</a:t>
            </a:r>
          </a:p>
          <a:p>
            <a:pPr lvl="1"/>
            <a:r>
              <a:rPr lang="en-US" altLang="en-US" sz="2400" dirty="0" smtClean="0"/>
              <a:t>Records loaded to NSLDS</a:t>
            </a:r>
          </a:p>
          <a:p>
            <a:pPr lvl="2"/>
            <a:r>
              <a:rPr lang="en-US" altLang="en-US" sz="2000" dirty="0" smtClean="0"/>
              <a:t>Data loaded with some inaccurate information</a:t>
            </a:r>
          </a:p>
          <a:p>
            <a:endParaRPr lang="en-US" alt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D389D2-A3A4-4E50-9372-B269FEC294C7}" type="slidenum">
              <a:rPr lang="en-US" smtClean="0"/>
              <a:pPr>
                <a:defRPr/>
              </a:pPr>
              <a:t>78</a:t>
            </a:fld>
            <a:endParaRPr lang="en-US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Record Level Errors</a:t>
            </a:r>
          </a:p>
          <a:p>
            <a:pPr lvl="1"/>
            <a:r>
              <a:rPr lang="en-US" altLang="en-US" sz="2400" dirty="0" smtClean="0"/>
              <a:t>Record was not loaded to NSLDS</a:t>
            </a:r>
          </a:p>
          <a:p>
            <a:pPr lvl="2"/>
            <a:r>
              <a:rPr lang="en-US" altLang="en-US" sz="2000" dirty="0" smtClean="0"/>
              <a:t>Record contained data which did not pass NSLDS Edits for GE data</a:t>
            </a:r>
          </a:p>
          <a:p>
            <a:pPr lvl="2"/>
            <a:endParaRPr lang="en-US" altLang="en-US" sz="2000" dirty="0" smtClean="0"/>
          </a:p>
          <a:p>
            <a:pPr marL="460375" lvl="2" indent="0">
              <a:spcAft>
                <a:spcPts val="1200"/>
              </a:spcAft>
              <a:buNone/>
            </a:pPr>
            <a:r>
              <a:rPr lang="en-US" altLang="en-US" sz="2000" dirty="0" smtClean="0"/>
              <a:t>Resolution: Identify error/field code combination in GE Response File, update the fields and re-submit record</a:t>
            </a:r>
            <a:r>
              <a:rPr lang="en-US" altLang="en-US" sz="2000" dirty="0" smtClean="0">
                <a:solidFill>
                  <a:srgbClr val="FF0000"/>
                </a:solidFill>
              </a:rPr>
              <a:t> </a:t>
            </a:r>
          </a:p>
          <a:p>
            <a:pPr lvl="3"/>
            <a:r>
              <a:rPr lang="en-US" altLang="en-US" sz="1800" dirty="0" smtClean="0"/>
              <a:t>Resubmit in another batch file, or</a:t>
            </a:r>
          </a:p>
          <a:p>
            <a:pPr lvl="3"/>
            <a:r>
              <a:rPr lang="en-US" altLang="en-US" sz="1800" dirty="0" smtClean="0"/>
              <a:t>Create a submittal spreadsheet with records to load, or</a:t>
            </a:r>
          </a:p>
          <a:p>
            <a:pPr lvl="3"/>
            <a:r>
              <a:rPr lang="en-US" altLang="en-US" sz="1800" dirty="0" smtClean="0"/>
              <a:t>Enter data online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66C3E6-0B18-49B9-A651-18FEE2772541}" type="slidenum">
              <a:rPr lang="en-US" smtClean="0"/>
              <a:pPr>
                <a:defRPr/>
              </a:pPr>
              <a:t>79</a:t>
            </a:fld>
            <a:endParaRPr lang="en-US" b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84582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</a:rPr>
              <a:t>Record Level Errors</a:t>
            </a:r>
            <a:endParaRPr lang="en-US" dirty="0"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>
                <a:latin typeface="Arial" charset="0"/>
                <a:ea typeface="ＭＳ Ｐゴシック" pitchFamily="-106" charset="-128"/>
                <a:cs typeface="Arial" charset="0"/>
              </a:rPr>
              <a:t>GE Data - Students to Include </a:t>
            </a:r>
            <a:endParaRPr lang="en-US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 bwMode="auto">
          <a:xfrm>
            <a:off x="533400" y="1570037"/>
            <a:ext cx="82296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dirty="0" smtClean="0">
                <a:latin typeface="Arial" charset="0"/>
                <a:cs typeface="Arial" charset="0"/>
              </a:rPr>
              <a:t>All Title IV students enrolled in GE Programs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 smtClean="0">
                <a:latin typeface="Arial" charset="0"/>
                <a:cs typeface="Arial" charset="0"/>
              </a:rPr>
              <a:t>A student enrolled in more than one GE Program must be reported separately for each program.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 smtClean="0">
                <a:latin typeface="Arial" charset="0"/>
                <a:cs typeface="Arial" charset="0"/>
              </a:rPr>
              <a:t>A student who ‘stopped out’ and re-entered the same GE Program during the </a:t>
            </a:r>
            <a:r>
              <a:rPr lang="en-US" altLang="en-US" i="1" u="sng" dirty="0" smtClean="0">
                <a:latin typeface="Arial" charset="0"/>
                <a:cs typeface="Arial" charset="0"/>
              </a:rPr>
              <a:t>same</a:t>
            </a:r>
            <a:r>
              <a:rPr lang="en-US" altLang="en-US" dirty="0" smtClean="0">
                <a:latin typeface="Arial" charset="0"/>
                <a:cs typeface="Arial" charset="0"/>
              </a:rPr>
              <a:t> award year must be reported separately for each enrollment.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 smtClean="0">
                <a:latin typeface="Arial" charset="0"/>
                <a:cs typeface="Arial" charset="0"/>
              </a:rPr>
              <a:t>A student who was enrolled in the same GE Program during </a:t>
            </a:r>
            <a:r>
              <a:rPr lang="en-US" altLang="en-US" i="1" u="sng" dirty="0" smtClean="0">
                <a:latin typeface="Arial" charset="0"/>
                <a:cs typeface="Arial" charset="0"/>
              </a:rPr>
              <a:t>multiple</a:t>
            </a:r>
            <a:r>
              <a:rPr lang="en-US" altLang="en-US" dirty="0" smtClean="0">
                <a:latin typeface="Arial" charset="0"/>
                <a:cs typeface="Arial" charset="0"/>
              </a:rPr>
              <a:t> award years must be reported separately for each award year.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FCDB75B9-5630-499C-81E0-7A16B3807ED7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8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458200" cy="4495800"/>
          </a:xfrm>
        </p:spPr>
        <p:txBody>
          <a:bodyPr/>
          <a:lstStyle/>
          <a:p>
            <a:pPr marL="0" lvl="1" indent="0">
              <a:spcBef>
                <a:spcPts val="1438"/>
              </a:spcBef>
              <a:buFont typeface="Wingdings" pitchFamily="2" charset="2"/>
              <a:buNone/>
            </a:pPr>
            <a:r>
              <a:rPr lang="en-US" altLang="en-US" dirty="0" smtClean="0"/>
              <a:t>Understanding the Error Messages</a:t>
            </a:r>
          </a:p>
          <a:p>
            <a:r>
              <a:rPr lang="en-US" altLang="en-US" sz="2800" dirty="0" smtClean="0"/>
              <a:t>Fields in Error and Error Code will be at the end of the detail record</a:t>
            </a:r>
          </a:p>
          <a:p>
            <a:r>
              <a:rPr lang="en-US" altLang="en-US" sz="2800" dirty="0" smtClean="0"/>
              <a:t>Up to five (5) errors per detail record</a:t>
            </a:r>
          </a:p>
          <a:p>
            <a:endParaRPr lang="en-US" alt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EAF091-7EB9-40FA-90C7-0C06DCF75B56}" type="slidenum">
              <a:rPr lang="en-US" smtClean="0"/>
              <a:pPr>
                <a:defRPr/>
              </a:pPr>
              <a:t>80</a:t>
            </a:fld>
            <a:endParaRPr lang="en-US" b="0" dirty="0"/>
          </a:p>
        </p:txBody>
      </p:sp>
      <p:pic>
        <p:nvPicPr>
          <p:cNvPr id="13107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3813175"/>
            <a:ext cx="8953500" cy="1520825"/>
          </a:xfrm>
          <a:prstGeom prst="rect">
            <a:avLst/>
          </a:prstGeom>
          <a:solidFill>
            <a:srgbClr val="CCCCFF">
              <a:alpha val="4313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09800" y="5562600"/>
            <a:ext cx="44196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>
              <a:defRPr/>
            </a:pPr>
            <a:r>
              <a:rPr lang="en-US" sz="2400" dirty="0">
                <a:solidFill>
                  <a:srgbClr val="000000"/>
                </a:solidFill>
                <a:latin typeface="Arial"/>
                <a:cs typeface="+mn-cs"/>
              </a:rPr>
              <a:t>Record has three (3) errors</a:t>
            </a:r>
          </a:p>
        </p:txBody>
      </p:sp>
      <p:sp>
        <p:nvSpPr>
          <p:cNvPr id="9" name="Curved Right Arrow 8"/>
          <p:cNvSpPr/>
          <p:nvPr/>
        </p:nvSpPr>
        <p:spPr>
          <a:xfrm rot="6281924">
            <a:off x="1440913" y="5067300"/>
            <a:ext cx="685800" cy="2286000"/>
          </a:xfrm>
          <a:prstGeom prst="curvedRightArrow">
            <a:avLst/>
          </a:prstGeom>
          <a:scene3d>
            <a:camera prst="orthographicFront">
              <a:rot lat="0" lon="10799999" rev="0"/>
            </a:camera>
            <a:lightRig rig="threePt" dir="t"/>
          </a:scene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08350" y="5164138"/>
            <a:ext cx="1111250" cy="174625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3188" y="5157788"/>
            <a:ext cx="1104900" cy="17621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98625" y="5153025"/>
            <a:ext cx="1120775" cy="185738"/>
          </a:xfrm>
          <a:prstGeom prst="rect">
            <a:avLst/>
          </a:prstGeom>
          <a:noFill/>
          <a:ln w="571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84582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</a:rPr>
              <a:t>Record Level Errors</a:t>
            </a:r>
            <a:endParaRPr lang="en-US" dirty="0"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84582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</a:rPr>
              <a:t>Record Level Errors</a:t>
            </a:r>
            <a:endParaRPr lang="en-US" dirty="0">
              <a:ea typeface="+mj-ea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9681275"/>
              </p:ext>
            </p:extLst>
          </p:nvPr>
        </p:nvGraphicFramePr>
        <p:xfrm>
          <a:off x="2057400" y="2307929"/>
          <a:ext cx="6019800" cy="38766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890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23079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2428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Error Code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Error Code Description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95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001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REQUIRED FIELD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48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002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INVALID NUMBER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48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003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INVALID DATE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48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004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PERMITTED VALUE VIOLATION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48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005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INVALID FORMAT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48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006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REQUIRED FIELD WHEN ANOTHER FIELD ON THE RECORD IS REPORTED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948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008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END/STOP DATE MUST BE GREATER THAN OR EQUAL TO BEGIN/START DATE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948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009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SSN CONFLICT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948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012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FUTURE DATE NOT ALLOWED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948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017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REQUIRED FIELD BASED ON THE VALUE OF ANOTHER FIELD ON THE RECORD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948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018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EXCLUDE FIELD BASED ON THE VALUE OF ANOTHER FIELD ON THE RECORD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948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800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INSTITUTION NOT AUTHORIZED FOR SUBMISSION MAILBOX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0860" marR="110860" marT="0" marB="0" anchor="ctr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F06E09-97B8-49F6-B2C3-00F85EEDB526}" type="slidenum">
              <a:rPr lang="en-US" smtClean="0"/>
              <a:pPr>
                <a:defRPr/>
              </a:pPr>
              <a:t>81</a:t>
            </a:fld>
            <a:endParaRPr lang="en-US" b="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28600" y="1143000"/>
            <a:ext cx="83058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defTabSz="914400">
              <a:defRPr/>
            </a:pPr>
            <a:r>
              <a:rPr lang="en-US" sz="2400" dirty="0">
                <a:solidFill>
                  <a:srgbClr val="53535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Gainful Employment Error Code List</a:t>
            </a:r>
          </a:p>
          <a:p>
            <a:pPr marL="342900" indent="-342900" defTabSz="914400" eaLnBrk="0" hangingPunct="0"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rgbClr val="53535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Refer to comments in descriptions for the field that is in error to determine appropriate response to the error listed with the student record</a:t>
            </a:r>
            <a:endParaRPr lang="en-US" sz="2000" dirty="0">
              <a:solidFill>
                <a:srgbClr val="53535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754563"/>
          </a:xfrm>
        </p:spPr>
        <p:txBody>
          <a:bodyPr/>
          <a:lstStyle/>
          <a:p>
            <a:pPr marL="0" indent="0">
              <a:buFont typeface="Times" pitchFamily="18" charset="0"/>
              <a:buNone/>
            </a:pPr>
            <a:r>
              <a:rPr lang="en-US" altLang="en-US" dirty="0" smtClean="0"/>
              <a:t>Example of the field description with error code from NSLDS GE User Guide: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48D567-8DAE-43A9-B58F-1CA560967BB6}" type="slidenum">
              <a:rPr lang="en-US" smtClean="0"/>
              <a:pPr>
                <a:defRPr/>
              </a:pPr>
              <a:t>82</a:t>
            </a:fld>
            <a:endParaRPr lang="en-US" b="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654822"/>
              </p:ext>
            </p:extLst>
          </p:nvPr>
        </p:nvGraphicFramePr>
        <p:xfrm>
          <a:off x="685800" y="2422528"/>
          <a:ext cx="7543800" cy="36734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17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274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4697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4300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274367"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GE Submittal File Detail Record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Student Date of Birth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727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Field Code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Mandatory/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Mandatory Conditional/</a:t>
                      </a:r>
                      <a:br>
                        <a:rPr lang="en-US" sz="1000" dirty="0">
                          <a:effectLst/>
                        </a:rPr>
                      </a:br>
                      <a:r>
                        <a:rPr lang="en-US" sz="1000" dirty="0">
                          <a:effectLst/>
                        </a:rPr>
                        <a:t>Optional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Type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Size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Position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485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006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M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Date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8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126-133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43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Description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5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>
                          <a:effectLst/>
                        </a:rPr>
                        <a:t>Date (year, month, and day) the student was born.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907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Comments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5">
                  <a:txBody>
                    <a:bodyPr/>
                    <a:lstStyle/>
                    <a:p>
                      <a:pPr marL="342900" marR="0" lvl="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US" sz="1000" dirty="0">
                          <a:effectLst/>
                        </a:rPr>
                        <a:t>Must provide DOB along with the identifiers SSN, First Name, and Last Name.</a:t>
                      </a:r>
                      <a:endParaRPr lang="en-US" sz="1200" dirty="0">
                        <a:effectLst/>
                      </a:endParaRPr>
                    </a:p>
                    <a:p>
                      <a:pPr marL="342900" marR="0" lvl="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US" sz="1000" dirty="0">
                          <a:effectLst/>
                        </a:rPr>
                        <a:t>CCYYMMDD format.</a:t>
                      </a:r>
                      <a:endParaRPr lang="en-US" sz="1200" dirty="0">
                        <a:effectLst/>
                      </a:endParaRPr>
                    </a:p>
                    <a:p>
                      <a:pPr marL="342900" marR="0" lvl="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US" sz="1000" dirty="0">
                          <a:effectLst/>
                        </a:rPr>
                        <a:t>If a student’s birth date is unknown, this field contains 19000101.</a:t>
                      </a:r>
                      <a:endParaRPr lang="en-US" sz="1200" dirty="0">
                        <a:effectLst/>
                      </a:endParaRPr>
                    </a:p>
                    <a:p>
                      <a:pPr marL="342900" marR="0" lvl="0" indent="-342900"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en-US" sz="1000" dirty="0">
                          <a:effectLst/>
                        </a:rPr>
                        <a:t>If an institution believes the NSLDS data are incorrect, contact the data provider and provide them with verifying documents.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743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Edit Level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Error Code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Error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743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Record Level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001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Required Field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743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Record Level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003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Invalid date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743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Record Level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012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Future date not allowed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743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Date Revised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5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July 30, 2011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066800" y="2803528"/>
            <a:ext cx="990600" cy="609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90800" y="5241928"/>
            <a:ext cx="4267200" cy="304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84582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</a:rPr>
              <a:t>Record Level Errors</a:t>
            </a:r>
            <a:endParaRPr lang="en-US" dirty="0"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 smtClean="0"/>
              <a:t>We submitted our records online. Where is our GE Response Error/Acknowledgement File?</a:t>
            </a:r>
          </a:p>
          <a:p>
            <a:pPr lvl="1"/>
            <a:r>
              <a:rPr lang="en-US" altLang="en-US" sz="2400" dirty="0" smtClean="0"/>
              <a:t>Online records do not receive a GE Response File. This is for batch only. Errors for online records are shown online at the time of submission.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B0E573-A3C3-4560-8F56-B196D299E3A3}" type="slidenum">
              <a:rPr lang="en-US" smtClean="0"/>
              <a:pPr>
                <a:defRPr/>
              </a:pPr>
              <a:t>83</a:t>
            </a:fld>
            <a:endParaRPr lang="en-US" b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84582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</a:rPr>
              <a:t>Record Level Errors</a:t>
            </a:r>
            <a:endParaRPr lang="en-US" dirty="0"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1" name="Content Placeholder 2"/>
          <p:cNvSpPr>
            <a:spLocks noGrp="1"/>
          </p:cNvSpPr>
          <p:nvPr>
            <p:ph idx="1"/>
          </p:nvPr>
        </p:nvSpPr>
        <p:spPr>
          <a:xfrm>
            <a:off x="228600" y="1295401"/>
            <a:ext cx="8785270" cy="914400"/>
          </a:xfrm>
        </p:spPr>
        <p:txBody>
          <a:bodyPr/>
          <a:lstStyle/>
          <a:p>
            <a:pPr marL="0" indent="0">
              <a:buFont typeface="Times" pitchFamily="18" charset="0"/>
              <a:buNone/>
            </a:pPr>
            <a:r>
              <a:rPr lang="en-US" altLang="en-US" dirty="0" smtClean="0"/>
              <a:t>During direct online entry, error appears after clicking “Submit”</a:t>
            </a:r>
            <a:endParaRPr lang="en-US" altLang="en-US" dirty="0" smtClean="0">
              <a:solidFill>
                <a:srgbClr val="FF0000"/>
              </a:solidFill>
            </a:endParaRPr>
          </a:p>
          <a:p>
            <a:pPr marL="0" indent="0">
              <a:buFont typeface="Times" pitchFamily="18" charset="0"/>
              <a:buNone/>
            </a:pPr>
            <a:endParaRPr lang="en-US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F1F8B6-D0AB-4711-852F-0A3402D2963B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84</a:t>
            </a:fld>
            <a:endParaRPr lang="en-US" b="0" dirty="0">
              <a:solidFill>
                <a:schemeClr val="tx1"/>
              </a:solidFill>
            </a:endParaRPr>
          </a:p>
        </p:txBody>
      </p:sp>
      <p:pic>
        <p:nvPicPr>
          <p:cNvPr id="13517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087562"/>
            <a:ext cx="7086600" cy="4084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42900" y="381000"/>
            <a:ext cx="84582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</a:rPr>
              <a:t>Record Errors Online</a:t>
            </a:r>
            <a:endParaRPr lang="en-US" dirty="0"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</a:rPr>
              <a:t>Corrections</a:t>
            </a:r>
            <a:endParaRPr lang="en-US" dirty="0"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dirty="0" smtClean="0"/>
              <a:t>Records can be updated ONLINE for the same award year.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dirty="0" smtClean="0"/>
              <a:t>If any of the following fields are updated, the original record is inactivated and a new active record with the changes is automatically created:</a:t>
            </a:r>
          </a:p>
          <a:p>
            <a:pPr lvl="1">
              <a:buFont typeface="Arial" charset="0"/>
              <a:buChar char="•"/>
            </a:pPr>
            <a:r>
              <a:rPr lang="en-US" altLang="en-US" dirty="0" smtClean="0"/>
              <a:t>Student </a:t>
            </a:r>
            <a:r>
              <a:rPr lang="en-US" altLang="en-US" dirty="0"/>
              <a:t>SSN</a:t>
            </a:r>
          </a:p>
          <a:p>
            <a:pPr lvl="1">
              <a:buFont typeface="Arial" charset="0"/>
              <a:buChar char="•"/>
            </a:pPr>
            <a:r>
              <a:rPr lang="en-US" altLang="en-US" dirty="0"/>
              <a:t>Institution OPEID</a:t>
            </a:r>
          </a:p>
          <a:p>
            <a:pPr lvl="1">
              <a:buFont typeface="Arial" charset="0"/>
              <a:buChar char="•"/>
            </a:pPr>
            <a:r>
              <a:rPr lang="en-US" altLang="en-US" dirty="0"/>
              <a:t>CIP Code</a:t>
            </a:r>
          </a:p>
          <a:p>
            <a:pPr lvl="1">
              <a:buFont typeface="Arial" charset="0"/>
              <a:buChar char="•"/>
            </a:pPr>
            <a:r>
              <a:rPr lang="en-US" altLang="en-US" dirty="0"/>
              <a:t>Credential </a:t>
            </a:r>
            <a:r>
              <a:rPr lang="en-US" altLang="en-US" dirty="0" smtClean="0"/>
              <a:t>Level</a:t>
            </a:r>
          </a:p>
          <a:p>
            <a:pPr marL="55563" indent="0">
              <a:buNone/>
            </a:pPr>
            <a:r>
              <a:rPr lang="en-US" dirty="0" smtClean="0"/>
              <a:t>If Award Year needs to be updated, the original record must be deactivated and a new record submitted.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4E9E87-ADA5-4E26-8E45-3C8DCF6BD5D9}" type="slidenum">
              <a:rPr lang="en-US" altLang="en-US" smtClean="0"/>
              <a:pPr>
                <a:defRPr/>
              </a:pPr>
              <a:t>85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2419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11" y="3009056"/>
            <a:ext cx="8802547" cy="292487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Corrections</a:t>
            </a:r>
            <a:endParaRPr lang="en-US" dirty="0">
              <a:ea typeface="+mj-ea"/>
            </a:endParaRPr>
          </a:p>
        </p:txBody>
      </p:sp>
      <p:sp>
        <p:nvSpPr>
          <p:cNvPr id="138243" name="Content Placeholder 2"/>
          <p:cNvSpPr>
            <a:spLocks noGrp="1"/>
          </p:cNvSpPr>
          <p:nvPr>
            <p:ph idx="1"/>
          </p:nvPr>
        </p:nvSpPr>
        <p:spPr>
          <a:xfrm>
            <a:off x="342900" y="1371600"/>
            <a:ext cx="8458200" cy="4800600"/>
          </a:xfrm>
        </p:spPr>
        <p:txBody>
          <a:bodyPr/>
          <a:lstStyle/>
          <a:p>
            <a:pPr marL="0" indent="0">
              <a:buFont typeface="Times" pitchFamily="18" charset="0"/>
              <a:buNone/>
            </a:pPr>
            <a:r>
              <a:rPr lang="en-US" altLang="en-US" sz="2800" dirty="0" smtClean="0"/>
              <a:t>These changes require that the record with the inaccurate data be deactivated and a new record loaded with the correct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C3C304-C0DE-40E6-9BB8-992F4D5E1DC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 rot="5400000">
            <a:off x="4610100" y="4443413"/>
            <a:ext cx="381000" cy="1066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 rot="19412208">
            <a:off x="3431323" y="4842074"/>
            <a:ext cx="837860" cy="269313"/>
            <a:chOff x="4840277" y="1035861"/>
            <a:chExt cx="837860" cy="457885"/>
          </a:xfrm>
          <a:scene3d>
            <a:camera prst="orthographicFront"/>
            <a:lightRig rig="flat" dir="t"/>
          </a:scene3d>
        </p:grpSpPr>
        <p:sp>
          <p:nvSpPr>
            <p:cNvPr id="8" name="Right Arrow 7"/>
            <p:cNvSpPr/>
            <p:nvPr/>
          </p:nvSpPr>
          <p:spPr>
            <a:xfrm rot="2160000">
              <a:off x="4840277" y="1035861"/>
              <a:ext cx="837860" cy="457885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accent2">
                <a:shade val="90000"/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shade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shade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ight Arrow 4"/>
            <p:cNvSpPr/>
            <p:nvPr/>
          </p:nvSpPr>
          <p:spPr>
            <a:xfrm rot="2160000">
              <a:off x="4853394" y="1087067"/>
              <a:ext cx="700495" cy="274731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71120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262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077200" cy="1981200"/>
          </a:xfrm>
        </p:spPr>
        <p:txBody>
          <a:bodyPr numCol="2"/>
          <a:lstStyle/>
          <a:p>
            <a:r>
              <a:rPr lang="en-US" sz="1800" dirty="0" smtClean="0"/>
              <a:t>Award Year</a:t>
            </a:r>
          </a:p>
          <a:p>
            <a:r>
              <a:rPr lang="en-US" sz="1800" dirty="0" smtClean="0"/>
              <a:t>Student SSN</a:t>
            </a:r>
          </a:p>
          <a:p>
            <a:r>
              <a:rPr lang="en-US" sz="1800" dirty="0" smtClean="0"/>
              <a:t>Institution (OPEID)</a:t>
            </a:r>
          </a:p>
          <a:p>
            <a:r>
              <a:rPr lang="en-US" sz="1800" dirty="0" smtClean="0"/>
              <a:t>CIP Code</a:t>
            </a:r>
          </a:p>
          <a:p>
            <a:r>
              <a:rPr lang="en-US" sz="1800" dirty="0" smtClean="0"/>
              <a:t>Credential Level</a:t>
            </a:r>
          </a:p>
          <a:p>
            <a:r>
              <a:rPr lang="en-US" sz="1800" dirty="0" smtClean="0"/>
              <a:t>Program Attendance Begin Date</a:t>
            </a:r>
          </a:p>
          <a:p>
            <a:r>
              <a:rPr lang="en-US" sz="1800" dirty="0" smtClean="0"/>
              <a:t>Program Attendance Begin Date for This Award Year</a:t>
            </a:r>
          </a:p>
          <a:p>
            <a:r>
              <a:rPr lang="en-US" sz="1800" dirty="0" smtClean="0"/>
              <a:t>Program Attendance Status Date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43A85-2293-4609-A5B8-19E06253EF73}" type="slidenum">
              <a:rPr lang="en-US" altLang="en-US" smtClean="0"/>
              <a:pPr>
                <a:defRPr/>
              </a:pPr>
              <a:t>87</a:t>
            </a:fld>
            <a:endParaRPr lang="en-US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pPr>
              <a:defRPr/>
            </a:pPr>
            <a:r>
              <a:rPr lang="en-US" dirty="0"/>
              <a:t>Corrections</a:t>
            </a:r>
            <a:endParaRPr lang="en-US" dirty="0">
              <a:ea typeface="+mj-ea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4800" y="1219201"/>
            <a:ext cx="8534400" cy="914399"/>
          </a:xfrm>
          <a:prstGeom prst="rect">
            <a:avLst/>
          </a:prstGeom>
        </p:spPr>
        <p:txBody>
          <a:bodyPr numCol="1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Arial" charset="0"/>
              <a:buChar char="•"/>
              <a:defRPr sz="2400" kern="1200">
                <a:solidFill>
                  <a:srgbClr val="535353"/>
                </a:solidFill>
                <a:latin typeface="Arial"/>
                <a:ea typeface="MS PGothic" pitchFamily="34" charset="-128"/>
                <a:cs typeface="Arial"/>
              </a:defRPr>
            </a:lvl1pPr>
            <a:lvl2pPr marL="404813" indent="-174625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75000"/>
              <a:buFont typeface="Arial"/>
              <a:buChar char="•"/>
              <a:defRPr sz="2000" kern="1200">
                <a:solidFill>
                  <a:srgbClr val="535353"/>
                </a:solidFill>
                <a:latin typeface="Arial"/>
                <a:ea typeface="MS PGothic" pitchFamily="34" charset="-128"/>
                <a:cs typeface="Arial"/>
              </a:defRPr>
            </a:lvl2pPr>
            <a:lvl3pPr marL="623888" indent="-163513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Arial" charset="0"/>
              <a:buChar char="•"/>
              <a:defRPr sz="1600" kern="1200">
                <a:solidFill>
                  <a:srgbClr val="535353"/>
                </a:solidFill>
                <a:latin typeface="Arial"/>
                <a:ea typeface="MS PGothic" pitchFamily="34" charset="-128"/>
                <a:cs typeface="Arial"/>
              </a:defRPr>
            </a:lvl3pPr>
            <a:lvl4pPr marL="8540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100" kern="1200">
                <a:solidFill>
                  <a:srgbClr val="535353"/>
                </a:solidFill>
                <a:latin typeface="Arial"/>
                <a:ea typeface="MS PGothic" pitchFamily="34" charset="-128"/>
                <a:cs typeface="Arial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535353"/>
                </a:solidFill>
                <a:latin typeface="Arial"/>
                <a:ea typeface="MS PGothic" pitchFamily="34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 smtClean="0"/>
              <a:t>Records can be updated in Batch for the same award year for all but the following fields: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6512" y="4114800"/>
            <a:ext cx="8534400" cy="914399"/>
          </a:xfrm>
          <a:prstGeom prst="rect">
            <a:avLst/>
          </a:prstGeom>
        </p:spPr>
        <p:txBody>
          <a:bodyPr numCol="1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Arial" charset="0"/>
              <a:buChar char="•"/>
              <a:defRPr sz="2400" kern="1200">
                <a:solidFill>
                  <a:srgbClr val="535353"/>
                </a:solidFill>
                <a:latin typeface="Arial"/>
                <a:ea typeface="MS PGothic" pitchFamily="34" charset="-128"/>
                <a:cs typeface="Arial"/>
              </a:defRPr>
            </a:lvl1pPr>
            <a:lvl2pPr marL="404813" indent="-174625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75000"/>
              <a:buFont typeface="Arial"/>
              <a:buChar char="•"/>
              <a:defRPr sz="2000" kern="1200">
                <a:solidFill>
                  <a:srgbClr val="535353"/>
                </a:solidFill>
                <a:latin typeface="Arial"/>
                <a:ea typeface="MS PGothic" pitchFamily="34" charset="-128"/>
                <a:cs typeface="Arial"/>
              </a:defRPr>
            </a:lvl2pPr>
            <a:lvl3pPr marL="623888" indent="-163513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Arial" charset="0"/>
              <a:buChar char="•"/>
              <a:defRPr sz="1600" kern="1200">
                <a:solidFill>
                  <a:srgbClr val="535353"/>
                </a:solidFill>
                <a:latin typeface="Arial"/>
                <a:ea typeface="MS PGothic" pitchFamily="34" charset="-128"/>
                <a:cs typeface="Arial"/>
              </a:defRPr>
            </a:lvl3pPr>
            <a:lvl4pPr marL="8540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100" kern="1200">
                <a:solidFill>
                  <a:srgbClr val="535353"/>
                </a:solidFill>
                <a:latin typeface="Arial"/>
                <a:ea typeface="MS PGothic" pitchFamily="34" charset="-128"/>
                <a:cs typeface="Arial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535353"/>
                </a:solidFill>
                <a:latin typeface="Arial"/>
                <a:ea typeface="MS PGothic" pitchFamily="34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Times" pitchFamily="18" charset="0"/>
              <a:buNone/>
            </a:pPr>
            <a:r>
              <a:rPr lang="en-US" altLang="en-US" b="1" i="1" dirty="0">
                <a:solidFill>
                  <a:srgbClr val="FF0000"/>
                </a:solidFill>
              </a:rPr>
              <a:t>CAUTION</a:t>
            </a:r>
            <a:r>
              <a:rPr lang="en-US" altLang="en-US" b="1" i="1" dirty="0"/>
              <a:t>:</a:t>
            </a:r>
            <a:r>
              <a:rPr lang="en-US" altLang="en-US" dirty="0"/>
              <a:t> If any of these fields </a:t>
            </a:r>
            <a:r>
              <a:rPr lang="en-US" altLang="en-US" i="1" dirty="0"/>
              <a:t>ARE</a:t>
            </a:r>
            <a:r>
              <a:rPr lang="en-US" altLang="en-US" dirty="0"/>
              <a:t> updated in batch, the </a:t>
            </a:r>
            <a:r>
              <a:rPr lang="en-US" altLang="en-US" dirty="0" smtClean="0"/>
              <a:t>existing GE </a:t>
            </a:r>
            <a:r>
              <a:rPr lang="en-US" altLang="en-US" dirty="0"/>
              <a:t>record is not updated. A NEW active record will be created</a:t>
            </a:r>
            <a:r>
              <a:rPr lang="en-US" altLang="en-US" dirty="0" smtClean="0"/>
              <a:t>. The original record would then need to be manually deactivated to prevent the existence of duplicate records for the student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2355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</a:rPr>
              <a:t>Correction Example #1</a:t>
            </a:r>
            <a:endParaRPr lang="en-US" sz="2800" dirty="0">
              <a:ea typeface="+mj-ea"/>
            </a:endParaRPr>
          </a:p>
        </p:txBody>
      </p:sp>
      <p:sp>
        <p:nvSpPr>
          <p:cNvPr id="1402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Times" pitchFamily="18" charset="0"/>
              <a:buNone/>
            </a:pPr>
            <a:r>
              <a:rPr lang="en-US" altLang="en-US" b="1" i="1" dirty="0" smtClean="0"/>
              <a:t>Q:</a:t>
            </a:r>
            <a:r>
              <a:rPr lang="en-US" altLang="en-US" dirty="0" smtClean="0"/>
              <a:t>	We submitted Sam’s Private Loans Amount as $600, but it was really $1,600. How do we correct that?</a:t>
            </a:r>
          </a:p>
          <a:p>
            <a:pPr marL="0" indent="0">
              <a:buFont typeface="Times" pitchFamily="18" charset="0"/>
              <a:buNone/>
            </a:pPr>
            <a:r>
              <a:rPr lang="en-US" altLang="en-US" b="1" i="1" dirty="0" smtClean="0"/>
              <a:t>A:	</a:t>
            </a:r>
            <a:r>
              <a:rPr lang="en-US" altLang="en-US" dirty="0" smtClean="0"/>
              <a:t>Update the record online.</a:t>
            </a:r>
          </a:p>
          <a:p>
            <a:pPr marL="0" indent="0">
              <a:buFont typeface="Times" pitchFamily="18" charset="0"/>
              <a:buNone/>
            </a:pPr>
            <a:endParaRPr lang="en-US" altLang="en-US" b="1" i="1" dirty="0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AD1B21-338C-4E1A-B45F-48F8E82A4FD6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88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09" y="2073797"/>
            <a:ext cx="8541873" cy="284051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43A85-2293-4609-A5B8-19E06253EF73}" type="slidenum">
              <a:rPr lang="en-US" altLang="en-US" smtClean="0"/>
              <a:pPr>
                <a:defRPr/>
              </a:pPr>
              <a:t>89</a:t>
            </a:fld>
            <a:endParaRPr lang="en-US" altLang="en-US" dirty="0"/>
          </a:p>
        </p:txBody>
      </p:sp>
      <p:sp>
        <p:nvSpPr>
          <p:cNvPr id="7" name="Oval 6"/>
          <p:cNvSpPr/>
          <p:nvPr/>
        </p:nvSpPr>
        <p:spPr>
          <a:xfrm rot="5400000">
            <a:off x="4065126" y="3130652"/>
            <a:ext cx="381000" cy="1066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 rot="19412208">
            <a:off x="2588611" y="3527706"/>
            <a:ext cx="837860" cy="269313"/>
            <a:chOff x="4840277" y="1035861"/>
            <a:chExt cx="837860" cy="457885"/>
          </a:xfrm>
          <a:scene3d>
            <a:camera prst="orthographicFront"/>
            <a:lightRig rig="flat" dir="t"/>
          </a:scene3d>
        </p:grpSpPr>
        <p:sp>
          <p:nvSpPr>
            <p:cNvPr id="9" name="Right Arrow 8"/>
            <p:cNvSpPr/>
            <p:nvPr/>
          </p:nvSpPr>
          <p:spPr>
            <a:xfrm rot="2160000">
              <a:off x="4840277" y="1035861"/>
              <a:ext cx="837860" cy="457885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accent2">
                <a:shade val="90000"/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shade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shade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ight Arrow 4"/>
            <p:cNvSpPr/>
            <p:nvPr/>
          </p:nvSpPr>
          <p:spPr>
            <a:xfrm rot="2160000">
              <a:off x="4853394" y="1087067"/>
              <a:ext cx="700495" cy="274731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600" dirty="0"/>
            </a:p>
          </p:txBody>
        </p:sp>
      </p:grp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</a:rPr>
              <a:t>Correction Example #1</a:t>
            </a:r>
            <a:endParaRPr lang="en-US" sz="2800" dirty="0"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9093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pitchFamily="-106" charset="-128"/>
              </a:rPr>
              <a:t>GE Data to Report</a:t>
            </a:r>
            <a:endParaRPr lang="en-US" dirty="0">
              <a:ea typeface="ＭＳ Ｐゴシック" pitchFamily="-106" charset="-128"/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Arial" charset="0"/>
                <a:cs typeface="Arial" charset="0"/>
              </a:rPr>
              <a:t>Institution Data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GE Program Information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Student Data</a:t>
            </a:r>
          </a:p>
          <a:p>
            <a:r>
              <a:rPr lang="en-US" altLang="en-US" dirty="0" smtClean="0">
                <a:latin typeface="Arial" charset="0"/>
                <a:cs typeface="Arial" charset="0"/>
              </a:rPr>
              <a:t>Financial Data for Students</a:t>
            </a:r>
          </a:p>
          <a:p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82A19FEC-10EC-42C1-8D49-1F6FE4DB2AE9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9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64" t="16636" r="17964" b="8379"/>
          <a:stretch/>
        </p:blipFill>
        <p:spPr>
          <a:xfrm>
            <a:off x="762000" y="1228987"/>
            <a:ext cx="4613944" cy="514245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43A85-2293-4609-A5B8-19E06253EF73}" type="slidenum">
              <a:rPr lang="en-US" altLang="en-US" smtClean="0"/>
              <a:pPr>
                <a:defRPr/>
              </a:pPr>
              <a:t>90</a:t>
            </a:fld>
            <a:endParaRPr lang="en-US" altLang="en-US" dirty="0"/>
          </a:p>
        </p:txBody>
      </p:sp>
      <p:sp>
        <p:nvSpPr>
          <p:cNvPr id="7" name="Oval 6"/>
          <p:cNvSpPr/>
          <p:nvPr/>
        </p:nvSpPr>
        <p:spPr>
          <a:xfrm rot="5400000">
            <a:off x="3237046" y="4914900"/>
            <a:ext cx="381000" cy="1066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 rot="8648871">
            <a:off x="4190494" y="5313644"/>
            <a:ext cx="837860" cy="269313"/>
            <a:chOff x="4840277" y="1035861"/>
            <a:chExt cx="837860" cy="457885"/>
          </a:xfrm>
          <a:scene3d>
            <a:camera prst="orthographicFront"/>
            <a:lightRig rig="flat" dir="t"/>
          </a:scene3d>
        </p:grpSpPr>
        <p:sp>
          <p:nvSpPr>
            <p:cNvPr id="9" name="Right Arrow 8"/>
            <p:cNvSpPr/>
            <p:nvPr/>
          </p:nvSpPr>
          <p:spPr>
            <a:xfrm rot="2160000">
              <a:off x="4840277" y="1035861"/>
              <a:ext cx="837860" cy="457885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accent2">
                <a:shade val="90000"/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shade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shade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ight Arrow 4"/>
            <p:cNvSpPr/>
            <p:nvPr/>
          </p:nvSpPr>
          <p:spPr>
            <a:xfrm rot="2160000">
              <a:off x="4853394" y="1087067"/>
              <a:ext cx="700495" cy="274731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600" dirty="0"/>
            </a:p>
          </p:txBody>
        </p:sp>
      </p:grp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</a:rPr>
              <a:t>Correction Example #1</a:t>
            </a:r>
            <a:endParaRPr lang="en-US" sz="2800" dirty="0">
              <a:ea typeface="+mj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7400" y="5017768"/>
            <a:ext cx="25146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 smtClean="0">
                <a:latin typeface="+mn-lt"/>
              </a:rPr>
              <a:t>Incorrect </a:t>
            </a:r>
            <a:r>
              <a:rPr lang="en-US" dirty="0">
                <a:latin typeface="+mn-lt"/>
              </a:rPr>
              <a:t>value </a:t>
            </a:r>
            <a:r>
              <a:rPr lang="en-US" dirty="0" smtClean="0">
                <a:latin typeface="+mn-lt"/>
              </a:rPr>
              <a:t>– Should be </a:t>
            </a:r>
            <a:r>
              <a:rPr lang="en-US" dirty="0">
                <a:latin typeface="+mn-lt"/>
              </a:rPr>
              <a:t>$1600</a:t>
            </a:r>
          </a:p>
        </p:txBody>
      </p:sp>
    </p:spTree>
    <p:extLst>
      <p:ext uri="{BB962C8B-B14F-4D97-AF65-F5344CB8AC3E}">
        <p14:creationId xmlns:p14="http://schemas.microsoft.com/office/powerpoint/2010/main" val="348047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14" t="17370" r="18197" b="8134"/>
          <a:stretch/>
        </p:blipFill>
        <p:spPr>
          <a:xfrm>
            <a:off x="488370" y="1191237"/>
            <a:ext cx="4572001" cy="510889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43A85-2293-4609-A5B8-19E06253EF73}" type="slidenum">
              <a:rPr lang="en-US" altLang="en-US" smtClean="0"/>
              <a:pPr>
                <a:defRPr/>
              </a:pPr>
              <a:t>91</a:t>
            </a:fld>
            <a:endParaRPr lang="en-US" altLang="en-US" dirty="0"/>
          </a:p>
        </p:txBody>
      </p:sp>
      <p:sp>
        <p:nvSpPr>
          <p:cNvPr id="7" name="Oval 6"/>
          <p:cNvSpPr/>
          <p:nvPr/>
        </p:nvSpPr>
        <p:spPr>
          <a:xfrm rot="5400000">
            <a:off x="2705100" y="4838700"/>
            <a:ext cx="381000" cy="1066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 rot="8648871">
            <a:off x="3831015" y="5237444"/>
            <a:ext cx="837860" cy="269313"/>
            <a:chOff x="4840277" y="1035861"/>
            <a:chExt cx="837860" cy="457885"/>
          </a:xfrm>
          <a:scene3d>
            <a:camera prst="orthographicFront"/>
            <a:lightRig rig="flat" dir="t"/>
          </a:scene3d>
        </p:grpSpPr>
        <p:sp>
          <p:nvSpPr>
            <p:cNvPr id="9" name="Right Arrow 8"/>
            <p:cNvSpPr/>
            <p:nvPr/>
          </p:nvSpPr>
          <p:spPr>
            <a:xfrm rot="2160000">
              <a:off x="4840277" y="1035861"/>
              <a:ext cx="837860" cy="457885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accent2">
                <a:shade val="90000"/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shade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shade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ight Arrow 4"/>
            <p:cNvSpPr/>
            <p:nvPr/>
          </p:nvSpPr>
          <p:spPr>
            <a:xfrm rot="2160000">
              <a:off x="4853394" y="1087067"/>
              <a:ext cx="700495" cy="274731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600" dirty="0"/>
            </a:p>
          </p:txBody>
        </p:sp>
      </p:grp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</a:rPr>
              <a:t>Correction Example #1</a:t>
            </a:r>
            <a:endParaRPr lang="en-US" sz="2800" dirty="0">
              <a:ea typeface="+mj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7400" y="5017768"/>
            <a:ext cx="25146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Enter corrected value - $1600</a:t>
            </a:r>
          </a:p>
        </p:txBody>
      </p:sp>
    </p:spTree>
    <p:extLst>
      <p:ext uri="{BB962C8B-B14F-4D97-AF65-F5344CB8AC3E}">
        <p14:creationId xmlns:p14="http://schemas.microsoft.com/office/powerpoint/2010/main" val="225430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7" t="21285" r="18479" b="10214"/>
          <a:stretch/>
        </p:blipFill>
        <p:spPr>
          <a:xfrm>
            <a:off x="426152" y="1280020"/>
            <a:ext cx="5715000" cy="503207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C43A85-2293-4609-A5B8-19E06253EF73}" type="slidenum">
              <a:rPr lang="en-US" altLang="en-US" smtClean="0"/>
              <a:pPr>
                <a:defRPr/>
              </a:pPr>
              <a:t>92</a:t>
            </a:fld>
            <a:endParaRPr lang="en-US" altLang="en-US" dirty="0"/>
          </a:p>
        </p:txBody>
      </p:sp>
      <p:sp>
        <p:nvSpPr>
          <p:cNvPr id="7" name="Oval 6"/>
          <p:cNvSpPr/>
          <p:nvPr/>
        </p:nvSpPr>
        <p:spPr>
          <a:xfrm rot="5400000">
            <a:off x="3009900" y="4838700"/>
            <a:ext cx="381000" cy="1066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 rot="8452050">
            <a:off x="4113613" y="5112258"/>
            <a:ext cx="907749" cy="320413"/>
            <a:chOff x="4840277" y="1035861"/>
            <a:chExt cx="837860" cy="457885"/>
          </a:xfrm>
          <a:scene3d>
            <a:camera prst="orthographicFront"/>
            <a:lightRig rig="flat" dir="t"/>
          </a:scene3d>
        </p:grpSpPr>
        <p:sp>
          <p:nvSpPr>
            <p:cNvPr id="9" name="Right Arrow 8"/>
            <p:cNvSpPr/>
            <p:nvPr/>
          </p:nvSpPr>
          <p:spPr>
            <a:xfrm rot="2160000">
              <a:off x="4840277" y="1035861"/>
              <a:ext cx="837860" cy="457885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accent2">
                <a:shade val="90000"/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shade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shade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ight Arrow 4"/>
            <p:cNvSpPr/>
            <p:nvPr/>
          </p:nvSpPr>
          <p:spPr>
            <a:xfrm rot="2160000">
              <a:off x="4853394" y="1087067"/>
              <a:ext cx="700495" cy="274731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600" dirty="0"/>
            </a:p>
          </p:txBody>
        </p:sp>
      </p:grp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9708" y="414325"/>
            <a:ext cx="8554162" cy="647698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</a:rPr>
              <a:t>Correction Example #1</a:t>
            </a:r>
            <a:endParaRPr lang="en-US" sz="2800" dirty="0">
              <a:ea typeface="+mj-ea"/>
            </a:endParaRPr>
          </a:p>
        </p:txBody>
      </p:sp>
      <p:grpSp>
        <p:nvGrpSpPr>
          <p:cNvPr id="12" name="Group 11"/>
          <p:cNvGrpSpPr/>
          <p:nvPr/>
        </p:nvGrpSpPr>
        <p:grpSpPr>
          <a:xfrm rot="8170463">
            <a:off x="3672590" y="5585192"/>
            <a:ext cx="973751" cy="617148"/>
            <a:chOff x="4853394" y="494636"/>
            <a:chExt cx="1071126" cy="867162"/>
          </a:xfrm>
          <a:scene3d>
            <a:camera prst="orthographicFront"/>
            <a:lightRig rig="flat" dir="t"/>
          </a:scene3d>
        </p:grpSpPr>
        <p:sp>
          <p:nvSpPr>
            <p:cNvPr id="14" name="Right Arrow 13"/>
            <p:cNvSpPr/>
            <p:nvPr/>
          </p:nvSpPr>
          <p:spPr>
            <a:xfrm rot="2160000">
              <a:off x="5086660" y="494636"/>
              <a:ext cx="837860" cy="457882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accent2">
                <a:shade val="90000"/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shade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shade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ight Arrow 4"/>
            <p:cNvSpPr/>
            <p:nvPr/>
          </p:nvSpPr>
          <p:spPr>
            <a:xfrm rot="2160000">
              <a:off x="4853394" y="1087067"/>
              <a:ext cx="700495" cy="274731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600" dirty="0"/>
            </a:p>
          </p:txBody>
        </p:sp>
      </p:grpSp>
      <p:sp>
        <p:nvSpPr>
          <p:cNvPr id="16" name="Oval 15"/>
          <p:cNvSpPr/>
          <p:nvPr/>
        </p:nvSpPr>
        <p:spPr>
          <a:xfrm rot="5400000">
            <a:off x="3080408" y="5582597"/>
            <a:ext cx="346364" cy="119862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56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Correction Example </a:t>
            </a:r>
            <a:r>
              <a:rPr lang="en-US" dirty="0" smtClean="0"/>
              <a:t>#2</a:t>
            </a:r>
            <a:endParaRPr lang="en-US" sz="2800" dirty="0">
              <a:ea typeface="+mj-ea"/>
            </a:endParaRPr>
          </a:p>
        </p:txBody>
      </p:sp>
      <p:sp>
        <p:nvSpPr>
          <p:cNvPr id="144386" name="Content Placeholder 2"/>
          <p:cNvSpPr>
            <a:spLocks noGrp="1"/>
          </p:cNvSpPr>
          <p:nvPr>
            <p:ph idx="1"/>
          </p:nvPr>
        </p:nvSpPr>
        <p:spPr>
          <a:xfrm>
            <a:off x="342900" y="1600200"/>
            <a:ext cx="8648700" cy="4495800"/>
          </a:xfrm>
        </p:spPr>
        <p:txBody>
          <a:bodyPr/>
          <a:lstStyle/>
          <a:p>
            <a:pPr marL="0" indent="0">
              <a:buFont typeface="Times" pitchFamily="18" charset="0"/>
              <a:buNone/>
            </a:pPr>
            <a:r>
              <a:rPr lang="en-US" altLang="en-US" b="1" i="1" dirty="0" smtClean="0"/>
              <a:t>Q:</a:t>
            </a:r>
            <a:r>
              <a:rPr lang="en-US" altLang="en-US" dirty="0" smtClean="0"/>
              <a:t>	We reported that Alex was enrolled in a GE program in award year 2008-2009 but he was actually only enrolled in a GE program in 2009-2010. What do we do?</a:t>
            </a:r>
          </a:p>
          <a:p>
            <a:pPr marL="0" indent="0">
              <a:buFont typeface="Times" pitchFamily="18" charset="0"/>
              <a:buNone/>
            </a:pPr>
            <a:r>
              <a:rPr lang="en-US" altLang="en-US" b="1" i="1" dirty="0" smtClean="0"/>
              <a:t>A:	</a:t>
            </a:r>
            <a:r>
              <a:rPr lang="en-US" altLang="en-US" dirty="0" smtClean="0"/>
              <a:t>Since Award Year is not updatable, Alex’s record for 2008-2009 needs to be deactivated online and the </a:t>
            </a:r>
            <a:r>
              <a:rPr lang="en-US" altLang="en-US" b="1" u="sng" dirty="0" smtClean="0"/>
              <a:t>correct information re-submitted to NSLDS either on-line or in batch.</a:t>
            </a:r>
            <a:endParaRPr lang="en-US" altLang="en-US" b="1" i="1" u="sng" dirty="0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29F4EE-61E6-4E22-9E5D-C4542955C475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93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51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0" t="21407" r="17868" b="8624"/>
          <a:stretch/>
        </p:blipFill>
        <p:spPr>
          <a:xfrm>
            <a:off x="1371600" y="1468073"/>
            <a:ext cx="5712903" cy="4798504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Correction Example #2</a:t>
            </a:r>
            <a:endParaRPr lang="en-US" sz="2800" dirty="0">
              <a:ea typeface="+mj-ea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5285C1-B06F-4B41-BF94-D7444FBE7956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94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 rot="5400000">
            <a:off x="4415150" y="1562011"/>
            <a:ext cx="381000" cy="1066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 rot="8607187">
            <a:off x="5184128" y="1946099"/>
            <a:ext cx="837860" cy="269313"/>
            <a:chOff x="4840277" y="1035861"/>
            <a:chExt cx="837860" cy="457885"/>
          </a:xfrm>
          <a:scene3d>
            <a:camera prst="orthographicFront"/>
            <a:lightRig rig="flat" dir="t"/>
          </a:scene3d>
        </p:grpSpPr>
        <p:sp>
          <p:nvSpPr>
            <p:cNvPr id="9" name="Right Arrow 8"/>
            <p:cNvSpPr/>
            <p:nvPr/>
          </p:nvSpPr>
          <p:spPr>
            <a:xfrm rot="2160000">
              <a:off x="4840277" y="1035861"/>
              <a:ext cx="837860" cy="457885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accent2">
                <a:shade val="90000"/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shade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shade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ight Arrow 4"/>
            <p:cNvSpPr/>
            <p:nvPr/>
          </p:nvSpPr>
          <p:spPr>
            <a:xfrm rot="2160000">
              <a:off x="4853394" y="1087067"/>
              <a:ext cx="700495" cy="274731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062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177" y="1128591"/>
            <a:ext cx="6870023" cy="505036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Correction Example #2</a:t>
            </a:r>
            <a:endParaRPr lang="en-US" sz="2800" dirty="0">
              <a:ea typeface="+mj-ea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0A9AF7-C7F0-4CB3-93FA-0BC879260EEC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95</a:t>
            </a:fld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 rot="8607187">
            <a:off x="4746305" y="5603699"/>
            <a:ext cx="837860" cy="269313"/>
            <a:chOff x="4840277" y="1035861"/>
            <a:chExt cx="837860" cy="457885"/>
          </a:xfrm>
          <a:scene3d>
            <a:camera prst="orthographicFront"/>
            <a:lightRig rig="flat" dir="t"/>
          </a:scene3d>
        </p:grpSpPr>
        <p:sp>
          <p:nvSpPr>
            <p:cNvPr id="9" name="Right Arrow 8"/>
            <p:cNvSpPr/>
            <p:nvPr/>
          </p:nvSpPr>
          <p:spPr>
            <a:xfrm rot="2160000">
              <a:off x="4840277" y="1035861"/>
              <a:ext cx="837860" cy="457885"/>
            </a:xfrm>
            <a:prstGeom prst="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accent2">
                <a:shade val="90000"/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shade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shade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ight Arrow 4"/>
            <p:cNvSpPr/>
            <p:nvPr/>
          </p:nvSpPr>
          <p:spPr>
            <a:xfrm rot="2160000">
              <a:off x="4853394" y="1087067"/>
              <a:ext cx="700495" cy="274731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600" dirty="0"/>
            </a:p>
          </p:txBody>
        </p:sp>
      </p:grpSp>
      <p:sp>
        <p:nvSpPr>
          <p:cNvPr id="12" name="Oval 11"/>
          <p:cNvSpPr/>
          <p:nvPr/>
        </p:nvSpPr>
        <p:spPr>
          <a:xfrm rot="5400000">
            <a:off x="4043363" y="5222875"/>
            <a:ext cx="392112" cy="101123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2133600"/>
            <a:ext cx="8751888" cy="731838"/>
          </a:xfrm>
          <a:prstGeom prst="rect">
            <a:avLst/>
          </a:prstGeom>
          <a:noFill/>
          <a:ln>
            <a:noFill/>
          </a:ln>
          <a:effectLst>
            <a:outerShdw blurRad="876300" dist="190500" dir="3120000" algn="ctr" rotWithShape="0">
              <a:schemeClr val="tx1">
                <a:lumMod val="75000"/>
                <a:lumOff val="2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 flipV="1">
            <a:off x="5943600" y="2865438"/>
            <a:ext cx="3113088" cy="1825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304800" y="2865438"/>
            <a:ext cx="2209800" cy="1825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299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Correction Example #2</a:t>
            </a:r>
            <a:endParaRPr lang="en-US" sz="2800" dirty="0">
              <a:ea typeface="+mj-ea"/>
            </a:endParaRPr>
          </a:p>
        </p:txBody>
      </p:sp>
      <p:sp>
        <p:nvSpPr>
          <p:cNvPr id="147458" name="Content Placeholder 2"/>
          <p:cNvSpPr>
            <a:spLocks noGrp="1"/>
          </p:cNvSpPr>
          <p:nvPr>
            <p:ph idx="1"/>
          </p:nvPr>
        </p:nvSpPr>
        <p:spPr>
          <a:xfrm>
            <a:off x="5835148" y="2590800"/>
            <a:ext cx="2965952" cy="3505200"/>
          </a:xfrm>
        </p:spPr>
        <p:txBody>
          <a:bodyPr/>
          <a:lstStyle/>
          <a:p>
            <a:r>
              <a:rPr lang="en-US" altLang="en-US" dirty="0" smtClean="0"/>
              <a:t>When record is deactivated, </a:t>
            </a:r>
            <a:r>
              <a:rPr lang="en-US" altLang="en-US" i="1" u="sng" dirty="0" smtClean="0"/>
              <a:t>all</a:t>
            </a:r>
            <a:r>
              <a:rPr lang="en-US" altLang="en-US" dirty="0" smtClean="0"/>
              <a:t> of the data must be re-entered into NSLDS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6AEEA4-6860-4186-91F6-DCB3408BDD23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96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8" t="18960" r="15511" b="8624"/>
          <a:stretch/>
        </p:blipFill>
        <p:spPr>
          <a:xfrm>
            <a:off x="304800" y="1143000"/>
            <a:ext cx="5530348" cy="512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99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QUESTIONS?</a:t>
            </a:r>
          </a:p>
        </p:txBody>
      </p:sp>
      <p:sp>
        <p:nvSpPr>
          <p:cNvPr id="115715" name="Content Placeholder 2"/>
          <p:cNvSpPr>
            <a:spLocks noGrp="1"/>
          </p:cNvSpPr>
          <p:nvPr>
            <p:ph idx="1"/>
          </p:nvPr>
        </p:nvSpPr>
        <p:spPr bwMode="auto">
          <a:xfrm>
            <a:off x="533400" y="1524000"/>
            <a:ext cx="8229600" cy="4419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buFont typeface="Arial" charset="0"/>
              <a:buNone/>
            </a:pPr>
            <a:endParaRPr lang="en-US" altLang="en-US" dirty="0" smtClean="0">
              <a:latin typeface="Arial" charset="0"/>
              <a:cs typeface="Arial" charset="0"/>
            </a:endParaRPr>
          </a:p>
          <a:p>
            <a:pPr marL="230188" lvl="1" indent="0" eaLnBrk="1" hangingPunct="1">
              <a:buFont typeface="Arial" charset="0"/>
              <a:buNone/>
            </a:pPr>
            <a:endParaRPr lang="en-US" altLang="en-US" dirty="0" smtClean="0">
              <a:latin typeface="Arial" charset="0"/>
              <a:cs typeface="Arial" charset="0"/>
            </a:endParaRPr>
          </a:p>
          <a:p>
            <a:pPr marL="230188" lvl="1" indent="0" eaLnBrk="1" hangingPunct="1">
              <a:buFont typeface="Arial" charset="0"/>
              <a:buNone/>
            </a:pPr>
            <a:endParaRPr lang="en-US" altLang="en-US" dirty="0" smtClean="0">
              <a:latin typeface="Arial" charset="0"/>
              <a:cs typeface="Arial" charset="0"/>
            </a:endParaRPr>
          </a:p>
          <a:p>
            <a:pPr marL="230188" lvl="1" indent="0" eaLnBrk="1" hangingPunct="1">
              <a:buFont typeface="Arial" charset="0"/>
              <a:buNone/>
            </a:pPr>
            <a:endParaRPr lang="en-US" altLang="en-US" dirty="0" smtClean="0">
              <a:latin typeface="Arial" charset="0"/>
              <a:cs typeface="Arial" charset="0"/>
            </a:endParaRPr>
          </a:p>
          <a:p>
            <a:pPr marL="230188" lvl="1" indent="0" eaLnBrk="1" hangingPunct="1">
              <a:buFont typeface="Arial" charset="0"/>
              <a:buNone/>
            </a:pPr>
            <a:endParaRPr lang="en-US" altLang="en-US" dirty="0" smtClean="0">
              <a:latin typeface="Arial" charset="0"/>
              <a:cs typeface="Arial" charset="0"/>
            </a:endParaRPr>
          </a:p>
          <a:p>
            <a:pPr marL="230188" lvl="1" indent="0" eaLnBrk="1" hangingPunct="1">
              <a:buFont typeface="Arial" charset="0"/>
              <a:buNone/>
            </a:pPr>
            <a:endParaRPr lang="en-US" altLang="en-US" dirty="0" smtClean="0">
              <a:latin typeface="Arial" charset="0"/>
              <a:cs typeface="Arial" charset="0"/>
            </a:endParaRPr>
          </a:p>
          <a:p>
            <a:pPr marL="230188" lvl="1" indent="0" eaLnBrk="1" hangingPunct="1">
              <a:buFont typeface="Arial" charset="0"/>
              <a:buNone/>
            </a:pPr>
            <a:endParaRPr lang="en-US" altLang="en-US" dirty="0" smtClean="0">
              <a:latin typeface="Arial" charset="0"/>
              <a:cs typeface="Arial" charset="0"/>
            </a:endParaRPr>
          </a:p>
          <a:p>
            <a:pPr marL="230188" lvl="1" indent="0" eaLnBrk="1" hangingPunct="1">
              <a:buFont typeface="Arial" charset="0"/>
              <a:buNone/>
            </a:pPr>
            <a:endParaRPr lang="en-US" altLang="en-US" dirty="0" smtClean="0">
              <a:latin typeface="Arial" charset="0"/>
              <a:cs typeface="Arial" charset="0"/>
            </a:endParaRPr>
          </a:p>
          <a:p>
            <a:pPr marL="230188" lvl="1" indent="0" eaLnBrk="1" hangingPunct="1">
              <a:buFont typeface="Arial" charset="0"/>
              <a:buNone/>
            </a:pPr>
            <a:endParaRPr lang="en-US" altLang="en-US" dirty="0" smtClean="0">
              <a:latin typeface="Arial" charset="0"/>
              <a:cs typeface="Arial" charset="0"/>
            </a:endParaRPr>
          </a:p>
          <a:p>
            <a:pPr marL="230188" lvl="1" indent="0" eaLnBrk="1" hangingPunct="1">
              <a:buFont typeface="Arial" charset="0"/>
              <a:buNone/>
            </a:pPr>
            <a:endParaRPr lang="en-US" altLang="en-US" dirty="0" smtClean="0">
              <a:latin typeface="Arial" charset="0"/>
              <a:cs typeface="Arial" charset="0"/>
            </a:endParaRPr>
          </a:p>
          <a:p>
            <a:pPr marL="230188" lvl="1" indent="0" eaLnBrk="1" hangingPunct="1">
              <a:buFont typeface="Arial" charset="0"/>
              <a:buNone/>
            </a:pPr>
            <a:r>
              <a:rPr lang="en-US" altLang="en-US" dirty="0" smtClean="0">
                <a:latin typeface="Arial" charset="0"/>
                <a:cs typeface="Arial" charset="0"/>
              </a:rPr>
              <a:t>Gainful Employment Information Page:  </a:t>
            </a:r>
            <a:r>
              <a:rPr lang="en-US" altLang="en-US" dirty="0" smtClean="0">
                <a:latin typeface="Arial" charset="0"/>
                <a:cs typeface="Arial" charset="0"/>
                <a:hlinkClick r:id="rId3"/>
              </a:rPr>
              <a:t>http://www.ifap.ed.gov/GainfulEmploymentInfo/indexV2.html</a:t>
            </a:r>
            <a:r>
              <a:rPr lang="en-US" altLang="en-US" dirty="0" smtClean="0">
                <a:latin typeface="Arial" charset="0"/>
                <a:cs typeface="Arial" charset="0"/>
              </a:rPr>
              <a:t> </a:t>
            </a:r>
          </a:p>
          <a:p>
            <a:pPr marL="230188" lvl="1" indent="0" eaLnBrk="1" hangingPunct="1">
              <a:buFont typeface="Arial" charset="0"/>
              <a:buNone/>
            </a:pPr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115717" name="Slide Number Placeholder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2DBE03F1-83BB-4702-BB87-3188FA4EF7E7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97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pic>
        <p:nvPicPr>
          <p:cNvPr id="115716" name="Picture 2" descr="C:\Users\Joe.Aiello\Desktop\Question-and-Answ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952625"/>
            <a:ext cx="285750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73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Data to NSLDS</a:t>
            </a:r>
            <a:endParaRPr lang="en-US" dirty="0"/>
          </a:p>
        </p:txBody>
      </p:sp>
      <p:sp>
        <p:nvSpPr>
          <p:cNvPr id="70659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722438"/>
            <a:ext cx="8229600" cy="45259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  <a:defRPr/>
            </a:pPr>
            <a:r>
              <a:rPr lang="en-US" altLang="en-US" sz="3200"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Customer Support Center:</a:t>
            </a:r>
          </a:p>
          <a:p>
            <a:pPr>
              <a:defRPr/>
            </a:pPr>
            <a:r>
              <a:rPr lang="en-US" altLang="en-US" sz="2800"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 Phone:	1-800-999-8219</a:t>
            </a:r>
          </a:p>
          <a:p>
            <a:pPr>
              <a:defRPr/>
            </a:pPr>
            <a:r>
              <a:rPr lang="en-US" altLang="en-US" sz="2800"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 Toll: 		785-838-2141 </a:t>
            </a:r>
          </a:p>
          <a:p>
            <a:pPr>
              <a:defRPr/>
            </a:pPr>
            <a:r>
              <a:rPr lang="en-US" altLang="en-US" sz="2800"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 Fax:		785-838-2154</a:t>
            </a:r>
          </a:p>
          <a:p>
            <a:pPr>
              <a:defRPr/>
            </a:pPr>
            <a:r>
              <a:rPr lang="en-US" altLang="en-US" sz="2800"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 Web:		</a:t>
            </a:r>
            <a:r>
              <a:rPr lang="en-US" altLang="en-US" sz="2800" dirty="0" smtClean="0">
                <a:solidFill>
                  <a:srgbClr val="595959"/>
                </a:solidFill>
                <a:latin typeface="Arial" charset="0"/>
                <a:cs typeface="Arial" charset="0"/>
                <a:hlinkClick r:id="rId3"/>
              </a:rPr>
              <a:t>www.nsldsfap.ed.gov</a:t>
            </a:r>
            <a:r>
              <a:rPr lang="en-US" altLang="en-US" sz="2800"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en-US" altLang="en-US" sz="2800"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 E-mail:	</a:t>
            </a:r>
            <a:r>
              <a:rPr lang="en-US" altLang="en-US" sz="2800" dirty="0" smtClean="0">
                <a:solidFill>
                  <a:srgbClr val="595959"/>
                </a:solidFill>
                <a:latin typeface="Arial" charset="0"/>
                <a:cs typeface="Arial" charset="0"/>
                <a:hlinkClick r:id="rId4"/>
              </a:rPr>
              <a:t>nslds@ed.gov</a:t>
            </a:r>
            <a:r>
              <a:rPr lang="en-US" altLang="en-US" sz="2800"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en-US" altLang="en-US" sz="2800" dirty="0" smtClean="0"/>
              <a:t> Policy Questions</a:t>
            </a:r>
            <a:r>
              <a:rPr lang="en-US" altLang="en-US" sz="2800" dirty="0"/>
              <a:t>:  </a:t>
            </a:r>
            <a:r>
              <a:rPr lang="en-US" altLang="en-US" sz="2800" dirty="0" smtClean="0">
                <a:hlinkClick r:id="rId5"/>
              </a:rPr>
              <a:t>ge-questions@ed.gov</a:t>
            </a:r>
            <a:endParaRPr lang="en-US" altLang="en-US" sz="2800" dirty="0"/>
          </a:p>
          <a:p>
            <a:pPr marL="0" indent="0">
              <a:buFont typeface="Arial" charset="0"/>
              <a:buNone/>
              <a:defRPr/>
            </a:pPr>
            <a:endParaRPr lang="en-US" altLang="en-US" sz="2800" dirty="0" smtClean="0">
              <a:solidFill>
                <a:srgbClr val="595959"/>
              </a:solidFill>
              <a:latin typeface="Arial" charset="0"/>
              <a:cs typeface="Arial" charset="0"/>
            </a:endParaRPr>
          </a:p>
          <a:p>
            <a:pPr>
              <a:buFontTx/>
              <a:buNone/>
              <a:defRPr/>
            </a:pPr>
            <a:endParaRPr lang="en-US" altLang="en-US" dirty="0" smtClean="0">
              <a:solidFill>
                <a:srgbClr val="595959"/>
              </a:solidFill>
              <a:latin typeface="Arial" charset="0"/>
              <a:cs typeface="Arial" charset="0"/>
            </a:endParaRPr>
          </a:p>
        </p:txBody>
      </p:sp>
      <p:sp>
        <p:nvSpPr>
          <p:cNvPr id="116740" name="Slide Number Placeholder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3FE2ADCF-8F5C-47AC-943A-C94E8C9259B9}" type="slidenum">
              <a:rPr lang="en-US" altLang="en-US" smtClean="0">
                <a:solidFill>
                  <a:srgbClr val="F2F2F2"/>
                </a:solidFill>
                <a:latin typeface="Arial" charset="0"/>
              </a:rPr>
              <a:pPr eaLnBrk="1" hangingPunct="1"/>
              <a:t>98</a:t>
            </a:fld>
            <a:endParaRPr lang="en-US" altLang="en-US" dirty="0" smtClean="0">
              <a:solidFill>
                <a:srgbClr val="F2F2F2"/>
              </a:solidFill>
              <a:latin typeface="Arial" charset="0"/>
            </a:endParaRPr>
          </a:p>
        </p:txBody>
      </p:sp>
      <p:sp>
        <p:nvSpPr>
          <p:cNvPr id="116739" name="Slide Number Placeholder 1"/>
          <p:cNvSpPr txBox="1">
            <a:spLocks/>
          </p:cNvSpPr>
          <p:nvPr/>
        </p:nvSpPr>
        <p:spPr bwMode="auto">
          <a:xfrm>
            <a:off x="2286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37931725" indent="-37474525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defTabSz="914400" eaLnBrk="1" hangingPunct="1"/>
            <a:endParaRPr lang="en-US" altLang="en-US" sz="900" dirty="0">
              <a:solidFill>
                <a:srgbClr val="F2F2F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36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SA Conference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37D63EE5034904FBE124CE4C93FC8B0" ma:contentTypeVersion="0" ma:contentTypeDescription="Create a new document." ma:contentTypeScope="" ma:versionID="3f4cfbe723a6cbfb77b4f5b96168ebe0">
  <xsd:schema xmlns:xsd="http://www.w3.org/2001/XMLSchema" xmlns:xs="http://www.w3.org/2001/XMLSchema" xmlns:p="http://schemas.microsoft.com/office/2006/metadata/properties" xmlns:ns2="8f29d4d0-5528-4115-a002-02e36f812ef4" targetNamespace="http://schemas.microsoft.com/office/2006/metadata/properties" ma:root="true" ma:fieldsID="e77b9b358753b7aa374985d1d03930aa" ns2:_="">
    <xsd:import namespace="8f29d4d0-5528-4115-a002-02e36f812ef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29d4d0-5528-4115-a002-02e36f812ef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7FA2237-5B85-489A-9B25-C4B8DF2B589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2AFA7C-E1CC-414D-8201-3B960818003A}">
  <ds:schemaRefs>
    <ds:schemaRef ds:uri="http://purl.org/dc/terms/"/>
    <ds:schemaRef ds:uri="http://www.w3.org/XML/1998/namespace"/>
    <ds:schemaRef ds:uri="8f29d4d0-5528-4115-a002-02e36f812ef4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19BA5B24-600F-41EC-B646-0A85BFECDA4E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04B797C5-6472-47A1-A4BC-E000D76D9B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f29d4d0-5528-4115-a002-02e36f812e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FSA ConferenceTheme1</Template>
  <TotalTime>13185</TotalTime>
  <Words>3044</Words>
  <Application>Microsoft Office PowerPoint</Application>
  <PresentationFormat>On-screen Show (4:3)</PresentationFormat>
  <Paragraphs>718</Paragraphs>
  <Slides>98</Slides>
  <Notes>98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98</vt:i4>
      </vt:variant>
    </vt:vector>
  </HeadingPairs>
  <TitlesOfParts>
    <vt:vector size="99" baseType="lpstr">
      <vt:lpstr>FSA ConferenceTheme1</vt:lpstr>
      <vt:lpstr>Correcting Reported  Gainful Employment Data in NSLDS </vt:lpstr>
      <vt:lpstr>Agenda </vt:lpstr>
      <vt:lpstr>Agenda cont. </vt:lpstr>
      <vt:lpstr>Gainful Employment Overview</vt:lpstr>
      <vt:lpstr>Debt- to-Earnings Rate Calculation Process</vt:lpstr>
      <vt:lpstr>Gainful Employment Reporting</vt:lpstr>
      <vt:lpstr>GE Reporting </vt:lpstr>
      <vt:lpstr>GE Data - Students to Include </vt:lpstr>
      <vt:lpstr>GE Data to Report</vt:lpstr>
      <vt:lpstr>GE Data to Report cont.</vt:lpstr>
      <vt:lpstr>GE Data to Report cont.</vt:lpstr>
      <vt:lpstr>GE Data to Report cont.</vt:lpstr>
      <vt:lpstr>GE Data to Report cont.</vt:lpstr>
      <vt:lpstr>GE Data to Report cont.</vt:lpstr>
      <vt:lpstr>NSLDS GE Reporting Details</vt:lpstr>
      <vt:lpstr>NSLDS GE Reporting Details cont.</vt:lpstr>
      <vt:lpstr>NSLDS GE Reporting Details cont.</vt:lpstr>
      <vt:lpstr>NSLDS GE Reporting Details cont.</vt:lpstr>
      <vt:lpstr>Reporting Accuracy</vt:lpstr>
      <vt:lpstr>GE Reporting to NSLDS</vt:lpstr>
      <vt:lpstr>Reporting Methods</vt:lpstr>
      <vt:lpstr>Basics of NSLDS Reporting – Online Add </vt:lpstr>
      <vt:lpstr>Basics of Reporting – Online Add </vt:lpstr>
      <vt:lpstr>How and Why – Online Add </vt:lpstr>
      <vt:lpstr>Adding Records Online</vt:lpstr>
      <vt:lpstr>Adding Records Online cont.</vt:lpstr>
      <vt:lpstr>Adding Records Online cont.</vt:lpstr>
      <vt:lpstr>Adding Records Online cont.</vt:lpstr>
      <vt:lpstr>Basics of Reporting – Submittal Spreadsheet </vt:lpstr>
      <vt:lpstr>Basics of Reporting – Submittal Spreadsheet </vt:lpstr>
      <vt:lpstr>How and Why – Submittal Spreadsheet </vt:lpstr>
      <vt:lpstr>GE Submittal Spreadsheet </vt:lpstr>
      <vt:lpstr>GE Submittal Spreadsheet cont.</vt:lpstr>
      <vt:lpstr>GE Submittal Spreadsheet cont.</vt:lpstr>
      <vt:lpstr>GE Submittal Spreadsheet cont.</vt:lpstr>
      <vt:lpstr>Basics of Reporting – Batch Reporting </vt:lpstr>
      <vt:lpstr>Batch Reporting</vt:lpstr>
      <vt:lpstr>Batch Reporting cont.</vt:lpstr>
      <vt:lpstr>How and Why – Fixed Width </vt:lpstr>
      <vt:lpstr>Fixed-Width</vt:lpstr>
      <vt:lpstr>Contents of a File – Fixed Width </vt:lpstr>
      <vt:lpstr>How and Why CSV</vt:lpstr>
      <vt:lpstr>Comma Separated Values (CSV)</vt:lpstr>
      <vt:lpstr>Contents of a File - CSV</vt:lpstr>
      <vt:lpstr>CSV Explained</vt:lpstr>
      <vt:lpstr>CSV Explained</vt:lpstr>
      <vt:lpstr>Reviewing GE Data</vt:lpstr>
      <vt:lpstr>Review GE Data   </vt:lpstr>
      <vt:lpstr>Review GE Data for Single Records</vt:lpstr>
      <vt:lpstr>Review GE Data for Multiple Records</vt:lpstr>
      <vt:lpstr>GE Report </vt:lpstr>
      <vt:lpstr>Extract to Review Data</vt:lpstr>
      <vt:lpstr>Extract to Review Data cont.</vt:lpstr>
      <vt:lpstr>Extract to Review Data cont.</vt:lpstr>
      <vt:lpstr>Updating Data</vt:lpstr>
      <vt:lpstr>Updating GE Data</vt:lpstr>
      <vt:lpstr>Single Record Update</vt:lpstr>
      <vt:lpstr>Single Record Update cont.</vt:lpstr>
      <vt:lpstr>Single Record Update cont.</vt:lpstr>
      <vt:lpstr>Single Record Update cont.</vt:lpstr>
      <vt:lpstr>Single Record Deactivate </vt:lpstr>
      <vt:lpstr>Single Record Deactivate cont. </vt:lpstr>
      <vt:lpstr>Single Record Deactivate cont.</vt:lpstr>
      <vt:lpstr>Online Mass Update/Deactivate</vt:lpstr>
      <vt:lpstr>Online Mass Update/Deactivate cont.</vt:lpstr>
      <vt:lpstr>Online Mass Update</vt:lpstr>
      <vt:lpstr>Online Mass Update cont.</vt:lpstr>
      <vt:lpstr>Online Mass Deactivate</vt:lpstr>
      <vt:lpstr>Online Mass Deactivate cont.</vt:lpstr>
      <vt:lpstr>Submission Issues / Resolutions</vt:lpstr>
      <vt:lpstr>Common NSLDS Submission Issues</vt:lpstr>
      <vt:lpstr>Check GE List on NSLDS</vt:lpstr>
      <vt:lpstr>Common NSLDS Submission Issues</vt:lpstr>
      <vt:lpstr>Common NSLDS Submission Issues cont.</vt:lpstr>
      <vt:lpstr>Common NSLDS Submission Issues cont.</vt:lpstr>
      <vt:lpstr>Common NSLDS Submission Issues cont.</vt:lpstr>
      <vt:lpstr>Common NSLDS Submission Issues cont.</vt:lpstr>
      <vt:lpstr>Errors vs. Corrections</vt:lpstr>
      <vt:lpstr>Record Level Errors</vt:lpstr>
      <vt:lpstr>Record Level Errors</vt:lpstr>
      <vt:lpstr>Record Level Errors</vt:lpstr>
      <vt:lpstr>Record Level Errors</vt:lpstr>
      <vt:lpstr>Record Level Errors</vt:lpstr>
      <vt:lpstr>Record Errors Online</vt:lpstr>
      <vt:lpstr>Corrections</vt:lpstr>
      <vt:lpstr>Corrections</vt:lpstr>
      <vt:lpstr>Corrections</vt:lpstr>
      <vt:lpstr>Correction Example #1</vt:lpstr>
      <vt:lpstr>Correction Example #1</vt:lpstr>
      <vt:lpstr>Correction Example #1</vt:lpstr>
      <vt:lpstr>Correction Example #1</vt:lpstr>
      <vt:lpstr>Correction Example #1</vt:lpstr>
      <vt:lpstr>Correction Example #2</vt:lpstr>
      <vt:lpstr>Correction Example #2</vt:lpstr>
      <vt:lpstr>Correction Example #2</vt:lpstr>
      <vt:lpstr>Correction Example #2</vt:lpstr>
      <vt:lpstr>QUESTIONS?</vt:lpstr>
      <vt:lpstr>Data to NSLDS</vt:lpstr>
    </vt:vector>
  </TitlesOfParts>
  <Company>C-E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 ce</dc:creator>
  <cp:lastModifiedBy>Brothers, Carla</cp:lastModifiedBy>
  <cp:revision>558</cp:revision>
  <cp:lastPrinted>2018-02-21T14:50:36Z</cp:lastPrinted>
  <dcterms:created xsi:type="dcterms:W3CDTF">2012-06-11T19:08:42Z</dcterms:created>
  <dcterms:modified xsi:type="dcterms:W3CDTF">2018-03-13T16:12:54Z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0x010100337D63EE5034904FBE124CE4C93FC8B0</vt:lpwstr>
  </property>
  <property fmtid="{D5CDD505-2E9C-101B-9397-08002B2CF9AE}" pid="3" name="_dlc_DocIdItemGuid">
    <vt:lpwstr>8f810f7d-8a11-484d-ad7f-0aeb8d6ca03d</vt:lpwstr>
  </property>
  <property fmtid="{D5CDD505-2E9C-101B-9397-08002B2CF9AE}" pid="4" name="_dlc_DocId">
    <vt:lpwstr>ZQHRFS737ZVJ-391-3</vt:lpwstr>
  </property>
  <property fmtid="{D5CDD505-2E9C-101B-9397-08002B2CF9AE}" pid="5" name="_dlc_DocIdUrl">
    <vt:lpwstr>https://fsa.share.ed.gov/as/comm/_layouts/DocIdRedir.aspx?ID=ZQHRFS737ZVJ-391-3, ZQHRFS737ZVJ-391-3</vt:lpwstr>
  </property>
</Properties>
</file>