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97"/>
  </p:notesMasterIdLst>
  <p:handoutMasterIdLst>
    <p:handoutMasterId r:id="rId98"/>
  </p:handoutMasterIdLst>
  <p:sldIdLst>
    <p:sldId id="468" r:id="rId2"/>
    <p:sldId id="612" r:id="rId3"/>
    <p:sldId id="627" r:id="rId4"/>
    <p:sldId id="642" r:id="rId5"/>
    <p:sldId id="643" r:id="rId6"/>
    <p:sldId id="644" r:id="rId7"/>
    <p:sldId id="711" r:id="rId8"/>
    <p:sldId id="710" r:id="rId9"/>
    <p:sldId id="713" r:id="rId10"/>
    <p:sldId id="691" r:id="rId11"/>
    <p:sldId id="632" r:id="rId12"/>
    <p:sldId id="621" r:id="rId13"/>
    <p:sldId id="715" r:id="rId14"/>
    <p:sldId id="692" r:id="rId15"/>
    <p:sldId id="622" r:id="rId16"/>
    <p:sldId id="653" r:id="rId17"/>
    <p:sldId id="633" r:id="rId18"/>
    <p:sldId id="721" r:id="rId19"/>
    <p:sldId id="652" r:id="rId20"/>
    <p:sldId id="635" r:id="rId21"/>
    <p:sldId id="696" r:id="rId22"/>
    <p:sldId id="737" r:id="rId23"/>
    <p:sldId id="723" r:id="rId24"/>
    <p:sldId id="736" r:id="rId25"/>
    <p:sldId id="735" r:id="rId26"/>
    <p:sldId id="738" r:id="rId27"/>
    <p:sldId id="741" r:id="rId28"/>
    <p:sldId id="663" r:id="rId29"/>
    <p:sldId id="747" r:id="rId30"/>
    <p:sldId id="727" r:id="rId31"/>
    <p:sldId id="746" r:id="rId32"/>
    <p:sldId id="704" r:id="rId33"/>
    <p:sldId id="693" r:id="rId34"/>
    <p:sldId id="697" r:id="rId35"/>
    <p:sldId id="724" r:id="rId36"/>
    <p:sldId id="725" r:id="rId37"/>
    <p:sldId id="694" r:id="rId38"/>
    <p:sldId id="698" r:id="rId39"/>
    <p:sldId id="726" r:id="rId40"/>
    <p:sldId id="739" r:id="rId41"/>
    <p:sldId id="707" r:id="rId42"/>
    <p:sldId id="743" r:id="rId43"/>
    <p:sldId id="695" r:id="rId44"/>
    <p:sldId id="699" r:id="rId45"/>
    <p:sldId id="728" r:id="rId46"/>
    <p:sldId id="709" r:id="rId47"/>
    <p:sldId id="749" r:id="rId48"/>
    <p:sldId id="729" r:id="rId49"/>
    <p:sldId id="708" r:id="rId50"/>
    <p:sldId id="636" r:id="rId51"/>
    <p:sldId id="651" r:id="rId52"/>
    <p:sldId id="637" r:id="rId53"/>
    <p:sldId id="751" r:id="rId54"/>
    <p:sldId id="646" r:id="rId55"/>
    <p:sldId id="752" r:id="rId56"/>
    <p:sldId id="647" r:id="rId57"/>
    <p:sldId id="753" r:id="rId58"/>
    <p:sldId id="716" r:id="rId59"/>
    <p:sldId id="754" r:id="rId60"/>
    <p:sldId id="719" r:id="rId61"/>
    <p:sldId id="720" r:id="rId62"/>
    <p:sldId id="626" r:id="rId63"/>
    <p:sldId id="718" r:id="rId64"/>
    <p:sldId id="659" r:id="rId65"/>
    <p:sldId id="662" r:id="rId66"/>
    <p:sldId id="660" r:id="rId67"/>
    <p:sldId id="661" r:id="rId68"/>
    <p:sldId id="750" r:id="rId69"/>
    <p:sldId id="639" r:id="rId70"/>
    <p:sldId id="638" r:id="rId71"/>
    <p:sldId id="641" r:id="rId72"/>
    <p:sldId id="671" r:id="rId73"/>
    <p:sldId id="670" r:id="rId74"/>
    <p:sldId id="640" r:id="rId75"/>
    <p:sldId id="673" r:id="rId76"/>
    <p:sldId id="672" r:id="rId77"/>
    <p:sldId id="678" r:id="rId78"/>
    <p:sldId id="680" r:id="rId79"/>
    <p:sldId id="682" r:id="rId80"/>
    <p:sldId id="687" r:id="rId81"/>
    <p:sldId id="690" r:id="rId82"/>
    <p:sldId id="688" r:id="rId83"/>
    <p:sldId id="689" r:id="rId84"/>
    <p:sldId id="732" r:id="rId85"/>
    <p:sldId id="675" r:id="rId86"/>
    <p:sldId id="674" r:id="rId87"/>
    <p:sldId id="676" r:id="rId88"/>
    <p:sldId id="677" r:id="rId89"/>
    <p:sldId id="684" r:id="rId90"/>
    <p:sldId id="685" r:id="rId91"/>
    <p:sldId id="686" r:id="rId92"/>
    <p:sldId id="681" r:id="rId93"/>
    <p:sldId id="679" r:id="rId94"/>
    <p:sldId id="683" r:id="rId95"/>
    <p:sldId id="755" r:id="rId96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m Yoder" initials="JA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996633"/>
    <a:srgbClr val="FF00FF"/>
    <a:srgbClr val="FFFF00"/>
    <a:srgbClr val="FFFFCC"/>
    <a:srgbClr val="BDCAFF"/>
    <a:srgbClr val="FFFF99"/>
    <a:srgbClr val="B7C5FF"/>
    <a:srgbClr val="D1E4FF"/>
    <a:srgbClr val="AB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63930" autoAdjust="0"/>
  </p:normalViewPr>
  <p:slideViewPr>
    <p:cSldViewPr showGuides="1">
      <p:cViewPr>
        <p:scale>
          <a:sx n="70" d="100"/>
          <a:sy n="70" d="100"/>
        </p:scale>
        <p:origin x="-1266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howGuides="1">
      <p:cViewPr>
        <p:scale>
          <a:sx n="60" d="100"/>
          <a:sy n="60" d="100"/>
        </p:scale>
        <p:origin x="-2634" y="-36"/>
      </p:cViewPr>
      <p:guideLst>
        <p:guide orient="horz" pos="2909"/>
        <p:guide pos="21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commentAuthors" Target="commentAuthors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t" anchorCtr="0" compatLnSpc="1">
            <a:prstTxWarp prst="textNoShape">
              <a:avLst/>
            </a:prstTxWarp>
          </a:bodyPr>
          <a:lstStyle>
            <a:lvl1pPr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9321" y="0"/>
            <a:ext cx="3010754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t" anchorCtr="0" compatLnSpc="1">
            <a:prstTxWarp prst="textNoShape">
              <a:avLst/>
            </a:prstTxWarp>
          </a:bodyPr>
          <a:lstStyle>
            <a:lvl1pPr algn="r"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3957"/>
            <a:ext cx="3012329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b" anchorCtr="0" compatLnSpc="1">
            <a:prstTxWarp prst="textNoShape">
              <a:avLst/>
            </a:prstTxWarp>
          </a:bodyPr>
          <a:lstStyle>
            <a:lvl1pPr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9321" y="8773957"/>
            <a:ext cx="3010754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b" anchorCtr="0" compatLnSpc="1">
            <a:prstTxWarp prst="textNoShape">
              <a:avLst/>
            </a:prstTxWarp>
          </a:bodyPr>
          <a:lstStyle>
            <a:lvl1pPr algn="r"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5DACF0D-F664-4DD8-93DB-EB39A2A30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71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t" anchorCtr="0" compatLnSpc="1">
            <a:prstTxWarp prst="textNoShape">
              <a:avLst/>
            </a:prstTxWarp>
          </a:bodyPr>
          <a:lstStyle>
            <a:lvl1pPr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9321" y="0"/>
            <a:ext cx="3010754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t" anchorCtr="0" compatLnSpc="1">
            <a:prstTxWarp prst="textNoShape">
              <a:avLst/>
            </a:prstTxWarp>
          </a:bodyPr>
          <a:lstStyle>
            <a:lvl1pPr algn="r"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92" y="4387767"/>
            <a:ext cx="5096092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3957"/>
            <a:ext cx="3012329" cy="46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62" tIns="45881" rIns="91762" bIns="45881" numCol="1" anchor="b" anchorCtr="0" compatLnSpc="1">
            <a:prstTxWarp prst="textNoShape">
              <a:avLst/>
            </a:prstTxWarp>
          </a:bodyPr>
          <a:lstStyle>
            <a:lvl1pPr defTabSz="917088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936173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>
                <a:latin typeface="Times New Roman" pitchFamily="18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C63BB19-9FB5-4DA3-9DE7-C6CF8E84FD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6016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022AC23-3074-4D3C-890E-4236B5D5EDF2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57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90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57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67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98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98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984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27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396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85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697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497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7462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331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653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511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874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005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87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8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0835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938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938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938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938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1230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938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0980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1317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8C1C57D-96B9-42C5-9196-630330F91553}" type="slidenum">
              <a:rPr lang="en-US" sz="1200" smtClean="0"/>
              <a:pPr eaLnBrk="1" hangingPunct="1"/>
              <a:t>9</a:t>
            </a:fld>
            <a:endParaRPr lang="en-US" sz="1200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3234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9551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915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308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2027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451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90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908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530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923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52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947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8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nside_tem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1981200"/>
            <a:ext cx="8458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657600"/>
            <a:ext cx="8458200" cy="1752600"/>
          </a:xfrm>
        </p:spPr>
        <p:txBody>
          <a:bodyPr/>
          <a:lstStyle>
            <a:lvl1pPr marL="0" indent="0" algn="r">
              <a:buFont typeface="Times" pitchFamily="18" charset="0"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56FF1-9689-4247-AF7A-A53C8AADBF89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685800"/>
            <a:ext cx="21145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685800"/>
            <a:ext cx="61912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1303E-962F-4354-864D-A70E90ABA8E7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E745F-2218-4247-8B2D-068C0EB9BB2D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0"/>
            <a:ext cx="4152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529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2B2DB-C2E8-49ED-AC26-893A6D0E054A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C24B-A5FF-40BE-A888-A559060A104F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3ADB7-D163-4F7F-92E3-535978CF3D3D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3EC9B-943C-4832-AC2A-43E529E2FE91}" type="slidenum">
              <a:rPr lang="en-US"/>
              <a:pPr>
                <a:defRPr/>
              </a:pPr>
              <a:t>‹#›</a:t>
            </a:fld>
            <a:endParaRPr lang="en-US" b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side_templat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1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324C195-4E7B-4B9A-86B8-62344E5E0A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68580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600200"/>
            <a:ext cx="8458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500" b="1">
          <a:solidFill>
            <a:srgbClr val="007FA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ts val="1438"/>
        </a:spcBef>
        <a:spcAft>
          <a:spcPct val="0"/>
        </a:spcAft>
        <a:buFont typeface="Times" pitchFamily="18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-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fap.ed.gov/eannouncements/032112GEEA33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524000" y="381000"/>
          <a:ext cx="6019800" cy="601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7" name="Clip" r:id="rId4" imgW="1795320" imgH="1800000" progId="">
                  <p:embed/>
                </p:oleObj>
              </mc:Choice>
              <mc:Fallback>
                <p:oleObj name="Clip" r:id="rId4" imgW="1795320" imgH="1800000" progId="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lum bright="70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81000"/>
                        <a:ext cx="6019800" cy="601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8458200" cy="23622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800" dirty="0" smtClean="0"/>
              <a:t>Gainful Employment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3200" dirty="0" smtClean="0"/>
          </a:p>
        </p:txBody>
      </p:sp>
      <p:sp>
        <p:nvSpPr>
          <p:cNvPr id="1028" name="Subtitle 4"/>
          <p:cNvSpPr>
            <a:spLocks noGrp="1"/>
          </p:cNvSpPr>
          <p:nvPr>
            <p:ph type="subTitle" idx="1"/>
          </p:nvPr>
        </p:nvSpPr>
        <p:spPr>
          <a:xfrm>
            <a:off x="304800" y="3048000"/>
            <a:ext cx="8458200" cy="2819400"/>
          </a:xfrm>
        </p:spPr>
        <p:txBody>
          <a:bodyPr/>
          <a:lstStyle/>
          <a:p>
            <a:pPr algn="ctr"/>
            <a:r>
              <a:rPr lang="en-US" dirty="0" smtClean="0"/>
              <a:t>Webinar #7</a:t>
            </a:r>
          </a:p>
          <a:p>
            <a:pPr algn="ctr"/>
            <a:r>
              <a:rPr lang="en-US" dirty="0" smtClean="0"/>
              <a:t>Gainful Employment: </a:t>
            </a:r>
          </a:p>
          <a:p>
            <a:pPr algn="ctr"/>
            <a:r>
              <a:rPr lang="en-US" dirty="0" smtClean="0"/>
              <a:t>How to Read Your GE Backup Detail Report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May 16,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Rate Package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458200" cy="6096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/>
              <a:t>Rate Package consists of: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Letters for each program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Debt Measures Letter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Loan Medians for Disclosures Letter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Backup file for each program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Loan Medians for Disclosures file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Repayment Rate file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Debt Measures file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Rate Package distributed through </a:t>
            </a:r>
            <a:r>
              <a:rPr lang="en-US" sz="2800" dirty="0" smtClean="0"/>
              <a:t>SAIG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Must sign up for Rate Package </a:t>
            </a:r>
            <a:r>
              <a:rPr lang="en-US" sz="2800" dirty="0"/>
              <a:t>via </a:t>
            </a:r>
            <a:r>
              <a:rPr lang="en-US" sz="2800" dirty="0" smtClean="0"/>
              <a:t>Participation Management Website (FSAWebenroll.ed.gov)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See Electronic </a:t>
            </a:r>
            <a:r>
              <a:rPr lang="en-US" sz="2800" dirty="0"/>
              <a:t>Announcement #33 </a:t>
            </a:r>
            <a:r>
              <a:rPr lang="en-US" sz="2800" dirty="0" smtClean="0"/>
              <a:t>– </a:t>
            </a:r>
            <a:r>
              <a:rPr lang="en-US" sz="2800" dirty="0"/>
              <a:t>(</a:t>
            </a:r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ifap.ed.gov/eannouncements/032112GEEA33.html</a:t>
            </a:r>
            <a:r>
              <a:rPr lang="en-US" sz="2800" dirty="0" smtClean="0"/>
              <a:t>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91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800600"/>
          </a:xfrm>
        </p:spPr>
        <p:txBody>
          <a:bodyPr/>
          <a:lstStyle/>
          <a:p>
            <a:r>
              <a:rPr lang="en-US" dirty="0" smtClean="0"/>
              <a:t>Rate Letter is the formal notification of the calculated Gainful Employment </a:t>
            </a:r>
            <a:r>
              <a:rPr lang="en-US" dirty="0"/>
              <a:t>D</a:t>
            </a:r>
            <a:r>
              <a:rPr lang="en-US" dirty="0" smtClean="0"/>
              <a:t>ebt </a:t>
            </a:r>
            <a:r>
              <a:rPr lang="en-US" dirty="0"/>
              <a:t>M</a:t>
            </a:r>
            <a:r>
              <a:rPr lang="en-US" dirty="0" smtClean="0"/>
              <a:t>easures from the Department</a:t>
            </a:r>
          </a:p>
          <a:p>
            <a:pPr lvl="1"/>
            <a:r>
              <a:rPr lang="en-US" dirty="0" smtClean="0"/>
              <a:t>Electronic, easy to read summary</a:t>
            </a:r>
          </a:p>
          <a:p>
            <a:pPr lvl="1"/>
            <a:r>
              <a:rPr lang="en-US" dirty="0"/>
              <a:t>One </a:t>
            </a:r>
            <a:r>
              <a:rPr lang="en-US" dirty="0" smtClean="0"/>
              <a:t>rate letter </a:t>
            </a:r>
            <a:r>
              <a:rPr lang="en-US" dirty="0"/>
              <a:t>per </a:t>
            </a:r>
            <a:r>
              <a:rPr lang="en-US" dirty="0" smtClean="0"/>
              <a:t>program</a:t>
            </a:r>
          </a:p>
          <a:p>
            <a:pPr lvl="1"/>
            <a:r>
              <a:rPr lang="en-US" dirty="0" smtClean="0"/>
              <a:t>Delivered to the designated SAIG mailbox</a:t>
            </a:r>
          </a:p>
          <a:p>
            <a:pPr lvl="1"/>
            <a:r>
              <a:rPr lang="en-US" dirty="0" smtClean="0"/>
              <a:t>Cannot be regenerated if not received via SAIG due to lack of sign up.</a:t>
            </a:r>
          </a:p>
          <a:p>
            <a:r>
              <a:rPr lang="en-US" dirty="0" smtClean="0"/>
              <a:t>Loan Medians for Disclosure Letter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/>
              <a:t>L</a:t>
            </a:r>
            <a:r>
              <a:rPr lang="en-US" dirty="0" smtClean="0"/>
              <a:t>etter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00200"/>
            <a:ext cx="7391400" cy="446891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275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letter addresses a specific program</a:t>
            </a:r>
          </a:p>
          <a:p>
            <a:pPr lvl="1"/>
            <a:r>
              <a:rPr lang="en-US" dirty="0" smtClean="0"/>
              <a:t>One Loan Median Letter and One Rate Letter</a:t>
            </a:r>
          </a:p>
          <a:p>
            <a:pPr lvl="2"/>
            <a:r>
              <a:rPr lang="en-US" sz="2800" dirty="0"/>
              <a:t>One program equals </a:t>
            </a:r>
            <a:r>
              <a:rPr lang="en-US" sz="2800" dirty="0" smtClean="0"/>
              <a:t>two letters</a:t>
            </a:r>
          </a:p>
          <a:p>
            <a:pPr lvl="2"/>
            <a:r>
              <a:rPr lang="en-US" sz="2800" dirty="0" smtClean="0"/>
              <a:t>20 </a:t>
            </a:r>
            <a:r>
              <a:rPr lang="en-US" sz="2800" dirty="0"/>
              <a:t>programs equals </a:t>
            </a:r>
            <a:r>
              <a:rPr lang="en-US" sz="2800" dirty="0" smtClean="0"/>
              <a:t>40 letters</a:t>
            </a:r>
          </a:p>
          <a:p>
            <a:r>
              <a:rPr lang="en-US" dirty="0" smtClean="0"/>
              <a:t>Program Name is the CIP Program Name</a:t>
            </a:r>
          </a:p>
          <a:p>
            <a:r>
              <a:rPr lang="en-US" dirty="0" smtClean="0"/>
              <a:t>CIP Code / Credential Level</a:t>
            </a:r>
          </a:p>
          <a:p>
            <a:r>
              <a:rPr lang="en-US" dirty="0" smtClean="0"/>
              <a:t>If no rate was calculated, no rate letter will be created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00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71600"/>
            <a:ext cx="8458200" cy="4495800"/>
          </a:xfrm>
        </p:spPr>
        <p:txBody>
          <a:bodyPr/>
          <a:lstStyle/>
          <a:p>
            <a:r>
              <a:rPr lang="en-US" dirty="0" smtClean="0"/>
              <a:t>Due to the amount of data considered for each calculation, one file per rate type for each program:</a:t>
            </a:r>
          </a:p>
          <a:p>
            <a:pPr lvl="1"/>
            <a:r>
              <a:rPr lang="en-US" dirty="0" smtClean="0"/>
              <a:t>Assist in ease of data review</a:t>
            </a:r>
          </a:p>
          <a:p>
            <a:pPr lvl="1"/>
            <a:r>
              <a:rPr lang="en-US" dirty="0" smtClean="0"/>
              <a:t>Allows the user to review the data for a specific program without having to separate the information for multiple programs</a:t>
            </a:r>
          </a:p>
          <a:p>
            <a:r>
              <a:rPr lang="en-US" dirty="0" smtClean="0"/>
              <a:t>If all data in a single file is preferred, this can be requested online.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1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648200"/>
          </a:xfrm>
        </p:spPr>
        <p:txBody>
          <a:bodyPr/>
          <a:lstStyle/>
          <a:p>
            <a:r>
              <a:rPr lang="en-US" dirty="0" smtClean="0"/>
              <a:t>Each backup file contains data utilized by the Department in the calculation of a specific type of metric</a:t>
            </a:r>
          </a:p>
          <a:p>
            <a:r>
              <a:rPr lang="en-US" dirty="0" smtClean="0"/>
              <a:t>Backup data for each metric will be contained in its own file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program equals 3 backup </a:t>
            </a:r>
            <a:r>
              <a:rPr lang="en-US" dirty="0" smtClean="0"/>
              <a:t>files</a:t>
            </a:r>
          </a:p>
          <a:p>
            <a:pPr lvl="2"/>
            <a:r>
              <a:rPr lang="en-US" sz="2800" dirty="0" smtClean="0"/>
              <a:t>Loan Medians for Disclosures, Debt-to-Earnings Ratios, Repayment Rate</a:t>
            </a:r>
            <a:endParaRPr lang="en-US" sz="2800" dirty="0"/>
          </a:p>
          <a:p>
            <a:pPr lvl="1"/>
            <a:r>
              <a:rPr lang="en-US" dirty="0"/>
              <a:t>20 programs equals 60 backup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0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Missed Sign Up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haven’t signed up before rates were distributed:</a:t>
            </a:r>
          </a:p>
          <a:p>
            <a:pPr lvl="1"/>
            <a:r>
              <a:rPr lang="en-US" sz="3200" dirty="0" smtClean="0"/>
              <a:t>Didn’t receive Rate Package</a:t>
            </a:r>
          </a:p>
          <a:p>
            <a:pPr lvl="1"/>
            <a:r>
              <a:rPr lang="en-US" sz="3200" dirty="0" smtClean="0"/>
              <a:t>Get rates online</a:t>
            </a:r>
          </a:p>
          <a:p>
            <a:pPr lvl="1"/>
            <a:r>
              <a:rPr lang="en-US" sz="3200" dirty="0" smtClean="0"/>
              <a:t>Request back up files online</a:t>
            </a:r>
          </a:p>
          <a:p>
            <a:pPr lvl="1"/>
            <a:r>
              <a:rPr lang="en-US" sz="3200" dirty="0" smtClean="0"/>
              <a:t>Letters can’t be recreated after the initial distribution via SAIG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96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For 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495800"/>
          </a:xfrm>
        </p:spPr>
        <p:txBody>
          <a:bodyPr/>
          <a:lstStyle/>
          <a:p>
            <a:r>
              <a:rPr lang="en-US" dirty="0" smtClean="0"/>
              <a:t>New data from NSLDS</a:t>
            </a:r>
          </a:p>
          <a:p>
            <a:r>
              <a:rPr lang="en-US" dirty="0" smtClean="0"/>
              <a:t>New process</a:t>
            </a:r>
          </a:p>
          <a:p>
            <a:r>
              <a:rPr lang="en-US" dirty="0" smtClean="0"/>
              <a:t>New file format</a:t>
            </a:r>
          </a:p>
          <a:p>
            <a:r>
              <a:rPr lang="en-US" dirty="0" smtClean="0"/>
              <a:t>All metrics use the same file layout</a:t>
            </a:r>
          </a:p>
          <a:p>
            <a:r>
              <a:rPr lang="en-US" dirty="0" smtClean="0"/>
              <a:t>All of the records in any portion of the calculation are included</a:t>
            </a:r>
          </a:p>
          <a:p>
            <a:r>
              <a:rPr lang="en-US" dirty="0" smtClean="0"/>
              <a:t>Nothing like you’ve ever seen before</a:t>
            </a:r>
          </a:p>
          <a:p>
            <a:r>
              <a:rPr lang="en-US" dirty="0" smtClean="0"/>
              <a:t>Lots of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1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" y="2819400"/>
            <a:ext cx="8229600" cy="11430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4800" dirty="0" smtClean="0"/>
              <a:t>Backup File Organization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9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90600"/>
            <a:ext cx="8458200" cy="4495800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Rate Package</a:t>
            </a:r>
          </a:p>
          <a:p>
            <a:r>
              <a:rPr lang="en-US" dirty="0" smtClean="0"/>
              <a:t>GE Backup Detail Report - file layout and calculation information</a:t>
            </a:r>
          </a:p>
          <a:p>
            <a:r>
              <a:rPr lang="en-US" dirty="0" smtClean="0"/>
              <a:t>Viewing rates online</a:t>
            </a:r>
          </a:p>
          <a:p>
            <a:r>
              <a:rPr lang="en-US" dirty="0" smtClean="0"/>
              <a:t>Requesting back up data online </a:t>
            </a:r>
          </a:p>
          <a:p>
            <a:r>
              <a:rPr lang="en-US" dirty="0" smtClean="0"/>
              <a:t>Resource: Gainful </a:t>
            </a:r>
            <a:r>
              <a:rPr lang="en-US" dirty="0"/>
              <a:t>Employment Operations Manual released on May </a:t>
            </a:r>
            <a:r>
              <a:rPr lang="en-US" dirty="0" smtClean="0"/>
              <a:t>11, 2012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Q &amp; A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3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47800"/>
            <a:ext cx="8458200" cy="4495800"/>
          </a:xfrm>
        </p:spPr>
        <p:txBody>
          <a:bodyPr/>
          <a:lstStyle/>
          <a:p>
            <a:r>
              <a:rPr lang="en-US" dirty="0" smtClean="0"/>
              <a:t>All data considered at any step in the calculation has been grouped together into common groups or types within the file.</a:t>
            </a:r>
          </a:p>
          <a:p>
            <a:pPr lvl="1"/>
            <a:r>
              <a:rPr lang="en-US" dirty="0" smtClean="0"/>
              <a:t>All student records are together, all loan records are together, etc.</a:t>
            </a:r>
          </a:p>
          <a:p>
            <a:r>
              <a:rPr lang="en-US" dirty="0" smtClean="0"/>
              <a:t>These groups are called Record Types</a:t>
            </a:r>
          </a:p>
          <a:p>
            <a:r>
              <a:rPr lang="en-US" dirty="0"/>
              <a:t>Regulations call for specifically outlined conditions to be considered for the inclusion or the exclusion of data for each metric.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478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Each backup file is for a single program</a:t>
            </a:r>
          </a:p>
          <a:p>
            <a:r>
              <a:rPr lang="en-US" dirty="0" smtClean="0"/>
              <a:t>Fixed width file</a:t>
            </a:r>
          </a:p>
          <a:p>
            <a:r>
              <a:rPr lang="en-US" dirty="0" smtClean="0"/>
              <a:t>Record types are organized the same for:</a:t>
            </a:r>
          </a:p>
          <a:p>
            <a:pPr lvl="1"/>
            <a:r>
              <a:rPr lang="en-US" dirty="0" smtClean="0"/>
              <a:t>Loan Medians</a:t>
            </a:r>
          </a:p>
          <a:p>
            <a:pPr lvl="1"/>
            <a:r>
              <a:rPr lang="en-US" dirty="0" smtClean="0"/>
              <a:t>Repayment Rate</a:t>
            </a:r>
          </a:p>
          <a:p>
            <a:pPr lvl="1"/>
            <a:r>
              <a:rPr lang="en-US" dirty="0" smtClean="0"/>
              <a:t>Debt-to-Earnings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While the number of records present in the file may vary, the record types will always appear in the same order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62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Enrollment File Layout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One File Header Record</a:t>
            </a:r>
          </a:p>
          <a:p>
            <a:r>
              <a:rPr lang="en-US" dirty="0" smtClean="0"/>
              <a:t>One Detail Record per Student</a:t>
            </a:r>
          </a:p>
          <a:p>
            <a:r>
              <a:rPr lang="en-US" dirty="0" smtClean="0"/>
              <a:t>One File Trailer Record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GE File Layout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File Header Record</a:t>
            </a:r>
          </a:p>
          <a:p>
            <a:r>
              <a:rPr lang="en-US" dirty="0" smtClean="0"/>
              <a:t>One Program Header Record</a:t>
            </a:r>
          </a:p>
          <a:p>
            <a:r>
              <a:rPr lang="en-US" dirty="0" smtClean="0"/>
              <a:t>One or More Detail Records per Student</a:t>
            </a:r>
          </a:p>
          <a:p>
            <a:r>
              <a:rPr lang="en-US" dirty="0" smtClean="0"/>
              <a:t>One File Trailer Record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048500" cy="685800"/>
          </a:xfrm>
        </p:spPr>
        <p:txBody>
          <a:bodyPr/>
          <a:lstStyle/>
          <a:p>
            <a:pPr algn="ctr"/>
            <a:r>
              <a:rPr lang="en-US" dirty="0" smtClean="0"/>
              <a:t>Other Files </a:t>
            </a:r>
            <a:r>
              <a:rPr lang="en-US" dirty="0"/>
              <a:t> </a:t>
            </a:r>
            <a:r>
              <a:rPr lang="en-US" dirty="0" smtClean="0"/>
              <a:t> vs.   GE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23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048500" cy="685800"/>
          </a:xfrm>
        </p:spPr>
        <p:txBody>
          <a:bodyPr/>
          <a:lstStyle/>
          <a:p>
            <a:pPr algn="ctr"/>
            <a:r>
              <a:rPr lang="en-US" dirty="0" smtClean="0"/>
              <a:t>Other Files </a:t>
            </a:r>
            <a:r>
              <a:rPr lang="en-US" dirty="0"/>
              <a:t> </a:t>
            </a:r>
            <a:r>
              <a:rPr lang="en-US" dirty="0" smtClean="0"/>
              <a:t> vs.   GE File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1447800"/>
            <a:ext cx="2286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Header Record</a:t>
            </a:r>
            <a:endParaRPr lang="en-US" dirty="0">
              <a:latin typeface="+mn-lt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352800" y="1608160"/>
            <a:ext cx="1524000" cy="228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5400000">
            <a:off x="1508078" y="2393476"/>
            <a:ext cx="1205552" cy="228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6200000">
            <a:off x="1583708" y="4914900"/>
            <a:ext cx="1066800" cy="228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5658136"/>
            <a:ext cx="2286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Trailer Record</a:t>
            </a:r>
            <a:endParaRPr lang="en-US" dirty="0">
              <a:latin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368720" y="5791200"/>
            <a:ext cx="1524000" cy="228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99" y="1600200"/>
            <a:ext cx="4059601" cy="44923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"/>
          <a:stretch/>
        </p:blipFill>
        <p:spPr>
          <a:xfrm>
            <a:off x="304800" y="3320479"/>
            <a:ext cx="4198144" cy="1022921"/>
          </a:xfrm>
          <a:prstGeom prst="rect">
            <a:avLst/>
          </a:prstGeom>
        </p:spPr>
      </p:pic>
      <p:sp>
        <p:nvSpPr>
          <p:cNvPr id="2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05400" y="1600200"/>
            <a:ext cx="4038600" cy="236560"/>
          </a:xfrm>
          <a:prstGeom prst="rect">
            <a:avLst/>
          </a:prstGeom>
          <a:solidFill>
            <a:srgbClr val="FFC0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105400" y="5773818"/>
            <a:ext cx="4038600" cy="236560"/>
          </a:xfrm>
          <a:prstGeom prst="rect">
            <a:avLst/>
          </a:prstGeom>
          <a:solidFill>
            <a:srgbClr val="FFC0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14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99" y="1591105"/>
            <a:ext cx="4059601" cy="44923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1676400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dirty="0" smtClean="0">
                <a:latin typeface="+mn-lt"/>
              </a:rPr>
              <a:t>New Header Type – Program Header – Shows GE Program Data for this specific file</a:t>
            </a:r>
            <a:endParaRPr lang="en-US" dirty="0">
              <a:latin typeface="+mn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577911" y="1967552"/>
            <a:ext cx="1524000" cy="228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"/>
          <a:stretch/>
        </p:blipFill>
        <p:spPr>
          <a:xfrm>
            <a:off x="304800" y="3305176"/>
            <a:ext cx="4198144" cy="1022921"/>
          </a:xfrm>
          <a:prstGeom prst="rect">
            <a:avLst/>
          </a:prstGeom>
        </p:spPr>
      </p:pic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85800" y="533400"/>
            <a:ext cx="7048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 smtClean="0"/>
              <a:t>Other Files   vs.   GE File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05400" y="1952630"/>
            <a:ext cx="4038600" cy="236560"/>
          </a:xfrm>
          <a:prstGeom prst="rect">
            <a:avLst/>
          </a:prstGeom>
          <a:solidFill>
            <a:srgbClr val="FFC0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65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"/>
          <a:stretch/>
        </p:blipFill>
        <p:spPr>
          <a:xfrm>
            <a:off x="228600" y="3320479"/>
            <a:ext cx="4198144" cy="10229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" y="1619071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dirty="0" smtClean="0">
                <a:latin typeface="+mn-lt"/>
              </a:rPr>
              <a:t>Enrollment File – </a:t>
            </a:r>
          </a:p>
          <a:p>
            <a:pPr>
              <a:tabLst>
                <a:tab pos="231775" algn="l"/>
              </a:tabLst>
            </a:pPr>
            <a:r>
              <a:rPr lang="en-US" dirty="0" smtClean="0">
                <a:latin typeface="+mn-lt"/>
              </a:rPr>
              <a:t>1 Detail Record per student</a:t>
            </a:r>
            <a:endParaRPr lang="en-US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99" y="1600200"/>
            <a:ext cx="4059601" cy="4492381"/>
          </a:xfrm>
          <a:prstGeom prst="rect">
            <a:avLst/>
          </a:prstGeom>
        </p:spPr>
      </p:pic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Files </a:t>
            </a:r>
            <a:r>
              <a:rPr lang="en-US" dirty="0"/>
              <a:t> </a:t>
            </a:r>
            <a:r>
              <a:rPr lang="en-US" dirty="0" smtClean="0"/>
              <a:t> vs.   GE File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3709985"/>
            <a:ext cx="4038600" cy="236560"/>
          </a:xfrm>
          <a:prstGeom prst="rect">
            <a:avLst/>
          </a:prstGeom>
          <a:solidFill>
            <a:srgbClr val="FFC0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urved Left Arrow 2"/>
          <p:cNvSpPr/>
          <p:nvPr/>
        </p:nvSpPr>
        <p:spPr>
          <a:xfrm>
            <a:off x="3200400" y="1831032"/>
            <a:ext cx="1143000" cy="2283768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399" y="1591105"/>
            <a:ext cx="4059601" cy="44923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1771471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1775" algn="l"/>
              </a:tabLst>
            </a:pPr>
            <a:r>
              <a:rPr lang="en-US" dirty="0" smtClean="0">
                <a:latin typeface="+mn-lt"/>
              </a:rPr>
              <a:t>GE Backup File – </a:t>
            </a:r>
          </a:p>
          <a:p>
            <a:pPr>
              <a:tabLst>
                <a:tab pos="231775" algn="l"/>
              </a:tabLst>
            </a:pPr>
            <a:r>
              <a:rPr lang="en-US" dirty="0" smtClean="0">
                <a:latin typeface="+mn-lt"/>
              </a:rPr>
              <a:t>Many Detail Records per student</a:t>
            </a:r>
            <a:endParaRPr lang="en-US" dirty="0">
              <a:latin typeface="+mn-lt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4267200" y="2209800"/>
            <a:ext cx="838200" cy="3505200"/>
          </a:xfrm>
          <a:prstGeom prst="leftBrace">
            <a:avLst>
              <a:gd name="adj1" fmla="val 31128"/>
              <a:gd name="adj2" fmla="val 10613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05400" y="2209800"/>
            <a:ext cx="4038600" cy="3505200"/>
          </a:xfrm>
          <a:prstGeom prst="rect">
            <a:avLst/>
          </a:prstGeom>
          <a:solidFill>
            <a:srgbClr val="FFC0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"/>
          <a:stretch/>
        </p:blipFill>
        <p:spPr>
          <a:xfrm>
            <a:off x="304800" y="3319464"/>
            <a:ext cx="4198144" cy="1022921"/>
          </a:xfrm>
          <a:prstGeom prst="rect">
            <a:avLst/>
          </a:prstGeom>
        </p:spPr>
      </p:pic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00100" y="685800"/>
            <a:ext cx="7048500" cy="685800"/>
          </a:xfrm>
        </p:spPr>
        <p:txBody>
          <a:bodyPr/>
          <a:lstStyle/>
          <a:p>
            <a:pPr algn="ctr"/>
            <a:r>
              <a:rPr lang="en-US" dirty="0" smtClean="0"/>
              <a:t>Other Files </a:t>
            </a:r>
            <a:r>
              <a:rPr lang="en-US" dirty="0"/>
              <a:t> </a:t>
            </a:r>
            <a:r>
              <a:rPr lang="en-US" dirty="0" smtClean="0"/>
              <a:t> vs.   GE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1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" y="2819400"/>
            <a:ext cx="8229600" cy="11430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007FA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4800" dirty="0" smtClean="0"/>
              <a:t>Backup File Record Types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 – File Header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Backup file consists of:</a:t>
            </a:r>
          </a:p>
          <a:p>
            <a:pPr marL="457200" lvl="1" indent="0">
              <a:buNone/>
            </a:pPr>
            <a:r>
              <a:rPr lang="en-US" sz="2400" b="1" i="1" dirty="0" smtClean="0"/>
              <a:t>Header Record</a:t>
            </a:r>
          </a:p>
          <a:p>
            <a:pPr marL="914400" lvl="2" indent="0">
              <a:buNone/>
            </a:pPr>
            <a:r>
              <a:rPr lang="en-US" sz="2000" dirty="0" smtClean="0"/>
              <a:t>Program Header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Other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Consolidation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Enrollment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Enrollment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Deferment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GE Attendance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Holders Record</a:t>
            </a:r>
          </a:p>
          <a:p>
            <a:pPr marL="457200" lvl="1" indent="0">
              <a:buNone/>
            </a:pPr>
            <a:r>
              <a:rPr lang="en-US" sz="2400" b="1" i="1" dirty="0" smtClean="0"/>
              <a:t>Trailer Record</a:t>
            </a:r>
          </a:p>
        </p:txBody>
      </p:sp>
      <p:cxnSp>
        <p:nvCxnSpPr>
          <p:cNvPr id="6" name="Straight Arrow Connector 5"/>
          <p:cNvCxnSpPr>
            <a:stCxn id="13" idx="6"/>
            <a:endCxn id="8" idx="1"/>
          </p:cNvCxnSpPr>
          <p:nvPr/>
        </p:nvCxnSpPr>
        <p:spPr>
          <a:xfrm flipV="1">
            <a:off x="3124200" y="2095590"/>
            <a:ext cx="2438400" cy="4111535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1495425"/>
            <a:ext cx="2971800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Identifies the rate type for this backup data file, and other information about the file itself.</a:t>
            </a:r>
            <a:endParaRPr lang="en-US" sz="1800" dirty="0">
              <a:latin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85800" y="5861050"/>
            <a:ext cx="24384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62000" y="1752600"/>
            <a:ext cx="24384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>
            <a:stCxn id="9" idx="6"/>
            <a:endCxn id="8" idx="1"/>
          </p:cNvCxnSpPr>
          <p:nvPr/>
        </p:nvCxnSpPr>
        <p:spPr>
          <a:xfrm flipV="1">
            <a:off x="3200400" y="2095590"/>
            <a:ext cx="2362200" cy="3085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44867"/>
            <a:ext cx="8458200" cy="767666"/>
          </a:xfrm>
        </p:spPr>
        <p:txBody>
          <a:bodyPr/>
          <a:lstStyle/>
          <a:p>
            <a:r>
              <a:rPr lang="en-US" dirty="0"/>
              <a:t>File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9144000" cy="43434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File Header Record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320135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File Trailer Record</a:t>
            </a:r>
            <a:endParaRPr lang="en-US" dirty="0">
              <a:latin typeface="+mn-lt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17070" y="1444625"/>
            <a:ext cx="9144000" cy="3048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Times" pitchFamily="18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067899  9999         000000000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00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NORTH SOUTH UNIVERSITY        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532313" y="5977235"/>
            <a:ext cx="9144000" cy="3429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Times" pitchFamily="18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067899      999999   000000000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99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NORTH SOUTH 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5309890" y="-2359367"/>
            <a:ext cx="353022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845050" y="1377608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5400000">
            <a:off x="5295900" y="2184399"/>
            <a:ext cx="381002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860925" y="5929015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048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Record</a:t>
            </a:r>
          </a:p>
          <a:p>
            <a:r>
              <a:rPr lang="en-US" dirty="0" smtClean="0">
                <a:latin typeface="+mn-lt"/>
              </a:rPr>
              <a:t>Type</a:t>
            </a:r>
          </a:p>
          <a:p>
            <a:r>
              <a:rPr lang="en-US" dirty="0" smtClean="0">
                <a:latin typeface="+mn-lt"/>
              </a:rPr>
              <a:t>Indicator</a:t>
            </a:r>
            <a:endParaRPr lang="en-US" dirty="0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90600" y="1752600"/>
            <a:ext cx="3873500" cy="1895566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90600" y="3648164"/>
            <a:ext cx="3905437" cy="2324383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48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956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Background</a:t>
            </a:r>
            <a:endParaRPr lang="en-US" sz="4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4EBA292-FF04-4349-B176-9CD848D90E51}" type="slidenum">
              <a:rPr lang="en-US" sz="1400" smtClean="0">
                <a:latin typeface="Verdana" pitchFamily="34" charset="0"/>
              </a:rPr>
              <a:pPr eaLnBrk="1" hangingPunct="1"/>
              <a:t>3</a:t>
            </a:fld>
            <a:endParaRPr lang="en-US" sz="1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8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- Header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85" y="1962628"/>
            <a:ext cx="8771429" cy="382857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352800" y="2895600"/>
            <a:ext cx="51816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515224" y="3520777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1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44867"/>
            <a:ext cx="8458200" cy="767666"/>
          </a:xfrm>
        </p:spPr>
        <p:txBody>
          <a:bodyPr/>
          <a:lstStyle/>
          <a:p>
            <a:r>
              <a:rPr lang="en-US" dirty="0"/>
              <a:t>File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9144000" cy="434340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File Header Record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6320135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File Trailer Record</a:t>
            </a:r>
            <a:endParaRPr lang="en-US" dirty="0">
              <a:latin typeface="+mn-lt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17070" y="1444625"/>
            <a:ext cx="9144000" cy="3048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Times" pitchFamily="18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067899  9999         000000000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00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NORTH SOUTH UNIVERSITY        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532313" y="5977235"/>
            <a:ext cx="9144000" cy="3429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Times" pitchFamily="18" charset="0"/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067899      999999   000000000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99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NORTH SOUTH 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5309890" y="-2359367"/>
            <a:ext cx="353022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845050" y="1377608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5400000">
            <a:off x="5295900" y="2184399"/>
            <a:ext cx="381002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860925" y="5929015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3048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Record</a:t>
            </a:r>
          </a:p>
          <a:p>
            <a:r>
              <a:rPr lang="en-US" dirty="0" smtClean="0">
                <a:latin typeface="+mn-lt"/>
              </a:rPr>
              <a:t>Type</a:t>
            </a:r>
          </a:p>
          <a:p>
            <a:r>
              <a:rPr lang="en-US" dirty="0" smtClean="0">
                <a:latin typeface="+mn-lt"/>
              </a:rPr>
              <a:t>Indicator</a:t>
            </a:r>
            <a:endParaRPr lang="en-US" dirty="0">
              <a:latin typeface="+mn-l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990600" y="1752600"/>
            <a:ext cx="3873500" cy="1895566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90600" y="3648164"/>
            <a:ext cx="3905437" cy="2324383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42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</a:t>
            </a:r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029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902153" y="1253698"/>
            <a:ext cx="245998" cy="50709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048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Record</a:t>
            </a:r>
          </a:p>
          <a:p>
            <a:r>
              <a:rPr lang="en-US" dirty="0" smtClean="0">
                <a:latin typeface="+mn-lt"/>
              </a:rPr>
              <a:t>Type</a:t>
            </a:r>
          </a:p>
          <a:p>
            <a:r>
              <a:rPr lang="en-US" dirty="0" smtClean="0">
                <a:latin typeface="+mn-lt"/>
              </a:rPr>
              <a:t>Indicator</a:t>
            </a:r>
            <a:endParaRPr lang="en-US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990600" y="1583953"/>
            <a:ext cx="3918137" cy="2064211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90600" y="3648164"/>
            <a:ext cx="3905437" cy="2324383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3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648700" cy="685800"/>
          </a:xfrm>
        </p:spPr>
        <p:txBody>
          <a:bodyPr/>
          <a:lstStyle/>
          <a:p>
            <a:r>
              <a:rPr lang="en-US" dirty="0" smtClean="0"/>
              <a:t>Backup File – Program Header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Backup file consists of:</a:t>
            </a:r>
          </a:p>
          <a:p>
            <a:pPr marL="457200" lvl="1" indent="0">
              <a:buNone/>
            </a:pPr>
            <a:r>
              <a:rPr lang="en-US" sz="2400" dirty="0" smtClean="0"/>
              <a:t>Header Record</a:t>
            </a:r>
          </a:p>
          <a:p>
            <a:pPr marL="914400" lvl="2" indent="0">
              <a:buNone/>
            </a:pPr>
            <a:r>
              <a:rPr lang="en-US" sz="2000" b="1" i="1" dirty="0" smtClean="0"/>
              <a:t>Program Header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Other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Consolidation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Enrollment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Enrollment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Deferment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GE Attendance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Holders Record</a:t>
            </a:r>
          </a:p>
          <a:p>
            <a:pPr marL="457200" lvl="1" indent="0">
              <a:buNone/>
            </a:pPr>
            <a:r>
              <a:rPr lang="en-US" sz="2400" dirty="0" smtClean="0"/>
              <a:t>Trailer Record</a:t>
            </a:r>
          </a:p>
        </p:txBody>
      </p:sp>
      <p:cxnSp>
        <p:nvCxnSpPr>
          <p:cNvPr id="6" name="Straight Arrow Connector 5"/>
          <p:cNvCxnSpPr>
            <a:endCxn id="8" idx="1"/>
          </p:cNvCxnSpPr>
          <p:nvPr/>
        </p:nvCxnSpPr>
        <p:spPr>
          <a:xfrm flipV="1">
            <a:off x="4343400" y="2267635"/>
            <a:ext cx="1219200" cy="205690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1944469"/>
            <a:ext cx="29718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Summary level information regarding the rate</a:t>
            </a:r>
            <a:endParaRPr lang="en-US" sz="1800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219200" y="2127250"/>
            <a:ext cx="31242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648700" cy="685800"/>
          </a:xfrm>
        </p:spPr>
        <p:txBody>
          <a:bodyPr/>
          <a:lstStyle/>
          <a:p>
            <a:r>
              <a:rPr lang="en-US" dirty="0"/>
              <a:t>Backup File – Program Header 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458200" cy="1752600"/>
          </a:xfrm>
        </p:spPr>
        <p:txBody>
          <a:bodyPr/>
          <a:lstStyle/>
          <a:p>
            <a:r>
              <a:rPr lang="en-US" dirty="0" smtClean="0"/>
              <a:t>Contains Program specific summary data about a specific calculation</a:t>
            </a:r>
          </a:p>
          <a:p>
            <a:r>
              <a:rPr lang="en-US" dirty="0" smtClean="0"/>
              <a:t>Data includes but is not limited to: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2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CIP Code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Calculation Type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CIP Program Name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Calculation Date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Rate Type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3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Evaluation Period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Rate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Numerator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Denominator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Pass/Fail Indicator</a:t>
            </a:r>
          </a:p>
          <a:p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60198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For complete layout see GE Operations Manual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Program Header Record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4"/>
          <a:stretch/>
        </p:blipFill>
        <p:spPr>
          <a:xfrm>
            <a:off x="236560" y="1751764"/>
            <a:ext cx="8686800" cy="411677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667000" y="2362200"/>
            <a:ext cx="2057400" cy="3352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7400" y="6107668"/>
            <a:ext cx="3200400" cy="3693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Program Specific Information</a:t>
            </a:r>
            <a:endParaRPr lang="en-US" sz="1800" dirty="0">
              <a:latin typeface="+mn-lt"/>
            </a:endParaRPr>
          </a:p>
        </p:txBody>
      </p:sp>
      <p:cxnSp>
        <p:nvCxnSpPr>
          <p:cNvPr id="11" name="Straight Arrow Connector 10"/>
          <p:cNvCxnSpPr>
            <a:stCxn id="10" idx="0"/>
            <a:endCxn id="9" idx="4"/>
          </p:cNvCxnSpPr>
          <p:nvPr/>
        </p:nvCxnSpPr>
        <p:spPr>
          <a:xfrm flipV="1">
            <a:off x="3657600" y="5715000"/>
            <a:ext cx="38100" cy="392668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3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991600" cy="685800"/>
          </a:xfrm>
        </p:spPr>
        <p:txBody>
          <a:bodyPr/>
          <a:lstStyle/>
          <a:p>
            <a:r>
              <a:rPr lang="en-US" dirty="0"/>
              <a:t>File </a:t>
            </a:r>
            <a:r>
              <a:rPr lang="en-US" dirty="0" smtClean="0"/>
              <a:t>Contents – Program Header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0292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16002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Program </a:t>
            </a:r>
          </a:p>
          <a:p>
            <a:r>
              <a:rPr lang="en-US" dirty="0" smtClean="0">
                <a:latin typeface="+mn-lt"/>
              </a:rPr>
              <a:t>Header</a:t>
            </a:r>
          </a:p>
          <a:p>
            <a:r>
              <a:rPr lang="en-US" dirty="0" smtClean="0">
                <a:latin typeface="+mn-lt"/>
              </a:rPr>
              <a:t>Record</a:t>
            </a:r>
            <a:endParaRPr lang="en-US" dirty="0">
              <a:latin typeface="+mn-lt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524000" y="1676400"/>
            <a:ext cx="9144000" cy="3048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2008010903011000072828A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05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             Animal Health.         </a:t>
            </a:r>
          </a:p>
        </p:txBody>
      </p:sp>
      <p:sp>
        <p:nvSpPr>
          <p:cNvPr id="8" name="Oval 7"/>
          <p:cNvSpPr/>
          <p:nvPr/>
        </p:nvSpPr>
        <p:spPr>
          <a:xfrm>
            <a:off x="4864100" y="1600200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 rot="5400000">
            <a:off x="5219701" y="-2146300"/>
            <a:ext cx="381000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724900" cy="685800"/>
          </a:xfrm>
        </p:spPr>
        <p:txBody>
          <a:bodyPr/>
          <a:lstStyle/>
          <a:p>
            <a:r>
              <a:rPr lang="en-US" dirty="0" smtClean="0"/>
              <a:t>Backup File – Program Student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Backup file consists of:</a:t>
            </a:r>
          </a:p>
          <a:p>
            <a:pPr marL="457200" lvl="1" indent="0">
              <a:buNone/>
            </a:pPr>
            <a:r>
              <a:rPr lang="en-US" sz="2400" dirty="0" smtClean="0"/>
              <a:t>Header Record</a:t>
            </a:r>
          </a:p>
          <a:p>
            <a:pPr marL="914400" lvl="2" indent="0">
              <a:buNone/>
            </a:pPr>
            <a:r>
              <a:rPr lang="en-US" sz="2000" dirty="0" smtClean="0"/>
              <a:t>Program Header Record</a:t>
            </a:r>
          </a:p>
          <a:p>
            <a:pPr marL="1371600" lvl="3" indent="0">
              <a:buNone/>
            </a:pPr>
            <a:r>
              <a:rPr lang="en-US" sz="1800" b="1" i="1" dirty="0" smtClean="0"/>
              <a:t>Program Student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Other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Consolidation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Enrollment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Enrollment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Deferment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GE Attendance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Holders Record</a:t>
            </a:r>
          </a:p>
          <a:p>
            <a:pPr marL="457200" lvl="1" indent="0">
              <a:buNone/>
            </a:pPr>
            <a:r>
              <a:rPr lang="en-US" sz="2400" dirty="0" smtClean="0"/>
              <a:t>Trailer Record</a:t>
            </a:r>
          </a:p>
        </p:txBody>
      </p:sp>
      <p:cxnSp>
        <p:nvCxnSpPr>
          <p:cNvPr id="6" name="Straight Arrow Connector 5"/>
          <p:cNvCxnSpPr>
            <a:stCxn id="10" idx="6"/>
            <a:endCxn id="8" idx="1"/>
          </p:cNvCxnSpPr>
          <p:nvPr/>
        </p:nvCxnSpPr>
        <p:spPr>
          <a:xfrm flipV="1">
            <a:off x="4597400" y="2544634"/>
            <a:ext cx="965200" cy="309691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1944469"/>
            <a:ext cx="2971800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All students found within the backup file will be grouped together in this set of records.</a:t>
            </a:r>
            <a:endParaRPr lang="en-US" sz="1800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473200" y="2508250"/>
            <a:ext cx="31242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685800"/>
            <a:ext cx="8801100" cy="685800"/>
          </a:xfrm>
        </p:spPr>
        <p:txBody>
          <a:bodyPr/>
          <a:lstStyle/>
          <a:p>
            <a:r>
              <a:rPr lang="en-US" dirty="0"/>
              <a:t>Backup File – Program </a:t>
            </a:r>
            <a:r>
              <a:rPr lang="en-US" dirty="0" smtClean="0"/>
              <a:t>Student </a:t>
            </a:r>
            <a:r>
              <a:rPr lang="en-US" dirty="0"/>
              <a:t>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458200" cy="1752600"/>
          </a:xfrm>
        </p:spPr>
        <p:txBody>
          <a:bodyPr/>
          <a:lstStyle/>
          <a:p>
            <a:r>
              <a:rPr lang="en-US" dirty="0" smtClean="0"/>
              <a:t>Contains student data utilized in a specific calculation</a:t>
            </a:r>
          </a:p>
          <a:p>
            <a:r>
              <a:rPr lang="en-US" dirty="0" smtClean="0"/>
              <a:t>Data includes but is not limited to: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2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CIP Code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Credential Level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SSN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First Name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Last Name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3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Various Exclusion Indicators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Default Flag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Private Loan Amount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Title IV Loan Amount</a:t>
            </a:r>
          </a:p>
          <a:p>
            <a:pPr>
              <a:spcBef>
                <a:spcPts val="600"/>
              </a:spcBef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59436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For complete layout see GE Operations Manual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29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85800"/>
            <a:ext cx="8572500" cy="685800"/>
          </a:xfrm>
        </p:spPr>
        <p:txBody>
          <a:bodyPr/>
          <a:lstStyle/>
          <a:p>
            <a:r>
              <a:rPr lang="en-US" dirty="0" smtClean="0"/>
              <a:t>File Layout – Program Student Record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5382"/>
            <a:ext cx="9144000" cy="5027818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59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0" y="838200"/>
            <a:ext cx="9144000" cy="914400"/>
          </a:xfrm>
        </p:spPr>
        <p:txBody>
          <a:bodyPr/>
          <a:lstStyle/>
          <a:p>
            <a:pPr marL="342900" indent="-342900" eaLnBrk="1" hangingPunct="1"/>
            <a:r>
              <a:rPr lang="en-US" sz="3600" dirty="0"/>
              <a:t>GE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/>
              <a:t>Debt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/>
              <a:t>Measures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0"/>
            <a:ext cx="8458200" cy="5029200"/>
          </a:xfrm>
        </p:spPr>
        <p:txBody>
          <a:bodyPr/>
          <a:lstStyle/>
          <a:p>
            <a:pPr marL="231775" lvl="1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Final Rule published on June 13, 2011 –</a:t>
            </a:r>
          </a:p>
          <a:p>
            <a:pPr marL="631825" lvl="2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Defines a gainful employment program to be one where a substantial number of the program</a:t>
            </a:r>
            <a:r>
              <a:rPr lang="ja-JP" altLang="en-US" sz="3200" dirty="0" smtClean="0"/>
              <a:t>’</a:t>
            </a:r>
            <a:r>
              <a:rPr lang="en-US" altLang="ja-JP" sz="3200" dirty="0" smtClean="0"/>
              <a:t>s students –</a:t>
            </a:r>
          </a:p>
          <a:p>
            <a:pPr marL="1089025" lvl="3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 Are repaying their Title IV loans –</a:t>
            </a:r>
          </a:p>
          <a:p>
            <a:pPr marL="1546225" lvl="4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 Repayment Rate</a:t>
            </a:r>
          </a:p>
          <a:p>
            <a:pPr marL="1089025" lvl="3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Meet minimum debt burden standard–</a:t>
            </a:r>
          </a:p>
          <a:p>
            <a:pPr marL="1546225" lvl="4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Debt to Earnings Ratio</a:t>
            </a:r>
          </a:p>
          <a:p>
            <a:pPr marL="631825" lvl="2" indent="-231775" eaLnBrk="1" hangingPunct="1">
              <a:buFontTx/>
              <a:buNone/>
            </a:pPr>
            <a:endParaRPr lang="en-US" sz="2800" dirty="0" smtClean="0"/>
          </a:p>
          <a:p>
            <a:pPr marL="631825" lvl="2" indent="-231775" eaLnBrk="1" hangingPunct="1">
              <a:buFont typeface="Wingdings" pitchFamily="2" charset="2"/>
              <a:buChar char="§"/>
            </a:pPr>
            <a:endParaRPr lang="en-US" sz="2800" dirty="0" smtClean="0"/>
          </a:p>
          <a:p>
            <a:pPr marL="231775" lvl="1" indent="-231775" eaLnBrk="1" hangingPunct="1">
              <a:buFontTx/>
              <a:buNone/>
            </a:pPr>
            <a:r>
              <a:rPr lang="en-US" dirty="0" smtClean="0"/>
              <a:t> </a:t>
            </a:r>
          </a:p>
          <a:p>
            <a:pPr marL="520700" indent="-520700"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C8AF6086-B842-4A02-B832-256F9D328FEF}" type="slidenum">
              <a:rPr lang="en-US" sz="1400" smtClean="0">
                <a:latin typeface="Verdana" pitchFamily="34" charset="0"/>
              </a:rPr>
              <a:pPr eaLnBrk="1" hangingPunct="1"/>
              <a:t>4</a:t>
            </a:fld>
            <a:endParaRPr lang="en-US" sz="1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78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85800"/>
            <a:ext cx="8572500" cy="685800"/>
          </a:xfrm>
        </p:spPr>
        <p:txBody>
          <a:bodyPr/>
          <a:lstStyle/>
          <a:p>
            <a:r>
              <a:rPr lang="en-US" dirty="0" smtClean="0"/>
              <a:t>File Layout – Program Student Record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4799"/>
            <a:ext cx="9144000" cy="3701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9311"/>
            <a:ext cx="9144000" cy="227448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514600" y="3505200"/>
            <a:ext cx="5181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2514600" y="5562600"/>
            <a:ext cx="51816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685800"/>
          </a:xfrm>
        </p:spPr>
        <p:txBody>
          <a:bodyPr/>
          <a:lstStyle/>
          <a:p>
            <a:r>
              <a:rPr lang="en-US" dirty="0"/>
              <a:t>File </a:t>
            </a:r>
            <a:r>
              <a:rPr lang="en-US" dirty="0" smtClean="0"/>
              <a:t>Contents – Program Student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0292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2838271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Program</a:t>
            </a:r>
          </a:p>
          <a:p>
            <a:r>
              <a:rPr lang="en-US" dirty="0" smtClean="0">
                <a:latin typeface="+mn-lt"/>
              </a:rPr>
              <a:t>Student</a:t>
            </a:r>
          </a:p>
          <a:p>
            <a:r>
              <a:rPr lang="en-US" dirty="0" smtClean="0">
                <a:latin typeface="+mn-lt"/>
              </a:rPr>
              <a:t>Record</a:t>
            </a:r>
            <a:endParaRPr lang="en-US" dirty="0">
              <a:latin typeface="+mn-lt"/>
            </a:endParaRPr>
          </a:p>
        </p:txBody>
      </p:sp>
      <p:cxnSp>
        <p:nvCxnSpPr>
          <p:cNvPr id="7" name="Straight Arrow Connector 6"/>
          <p:cNvCxnSpPr>
            <a:stCxn id="6" idx="2"/>
            <a:endCxn id="12" idx="0"/>
          </p:cNvCxnSpPr>
          <p:nvPr/>
        </p:nvCxnSpPr>
        <p:spPr>
          <a:xfrm flipH="1">
            <a:off x="876300" y="2222500"/>
            <a:ext cx="571501" cy="61577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24000" y="2076450"/>
            <a:ext cx="9144000" cy="3048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00011            Y555110105LESLIE    </a:t>
            </a: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45050" y="2011065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 rot="5400000">
            <a:off x="5219701" y="-1739901"/>
            <a:ext cx="381000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366650" y="1857500"/>
            <a:ext cx="9144000" cy="43147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Y555110105LESLIE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2008010903011000000019A1000012            Y666110105SAMUEL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2008010903011000000019A1000013            Y777110105CATHERINE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2008010903011330050003A150001120095       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2008010903011330050003A150001220099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2008010903011330050003A150001320091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2008010903011440050401A20000112009520095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2008010903011440050401A20000122009920099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2008010903011440050401A20000132009120091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Contents – Multiple Students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912" y="24384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3 Student Records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371600" y="2590800"/>
            <a:ext cx="9144000" cy="108966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00012            Y666110105SAMUEL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00013            Y777110105CATHERINE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 rot="10800000">
            <a:off x="4752969" y="1850733"/>
            <a:ext cx="228600" cy="43449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5400000">
            <a:off x="4704714" y="-755012"/>
            <a:ext cx="1093472" cy="77850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0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File – Program GE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Backup file consists of:</a:t>
            </a:r>
          </a:p>
          <a:p>
            <a:pPr marL="457200" lvl="1" indent="0">
              <a:buNone/>
            </a:pPr>
            <a:r>
              <a:rPr lang="en-US" sz="2400" dirty="0" smtClean="0"/>
              <a:t>Header Record</a:t>
            </a:r>
          </a:p>
          <a:p>
            <a:pPr marL="914400" lvl="2" indent="0">
              <a:buNone/>
            </a:pPr>
            <a:r>
              <a:rPr lang="en-US" sz="2000" b="1" dirty="0" smtClean="0"/>
              <a:t>Program Header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Record</a:t>
            </a:r>
          </a:p>
          <a:p>
            <a:pPr marL="1371600" lvl="3" indent="0">
              <a:buNone/>
            </a:pPr>
            <a:r>
              <a:rPr lang="en-US" sz="1800" b="1" i="1" dirty="0" smtClean="0"/>
              <a:t>Program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Other GE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Consolidation Loan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– Enrollment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Enrollment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Deferment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Student GE Attendance in Earnings Year Record</a:t>
            </a:r>
          </a:p>
          <a:p>
            <a:pPr marL="1371600" lvl="3" indent="0">
              <a:buNone/>
            </a:pPr>
            <a:r>
              <a:rPr lang="en-US" sz="1800" dirty="0" smtClean="0"/>
              <a:t>Program Loan Holders Record</a:t>
            </a:r>
          </a:p>
          <a:p>
            <a:pPr marL="457200" lvl="1" indent="0">
              <a:buNone/>
            </a:pPr>
            <a:r>
              <a:rPr lang="en-US" sz="2400" dirty="0" smtClean="0"/>
              <a:t>Trailer Record</a:t>
            </a:r>
          </a:p>
        </p:txBody>
      </p:sp>
      <p:cxnSp>
        <p:nvCxnSpPr>
          <p:cNvPr id="6" name="Straight Arrow Connector 5"/>
          <p:cNvCxnSpPr>
            <a:stCxn id="10" idx="6"/>
            <a:endCxn id="8" idx="1"/>
          </p:cNvCxnSpPr>
          <p:nvPr/>
        </p:nvCxnSpPr>
        <p:spPr>
          <a:xfrm flipV="1">
            <a:off x="4191000" y="2544634"/>
            <a:ext cx="1371600" cy="614491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1944469"/>
            <a:ext cx="2971800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All school reported GE records utilized in the calculation will be included in this grouping of records.</a:t>
            </a:r>
            <a:endParaRPr lang="en-US" sz="1800" dirty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600200" y="2813050"/>
            <a:ext cx="2590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685800"/>
            <a:ext cx="8801100" cy="685800"/>
          </a:xfrm>
        </p:spPr>
        <p:txBody>
          <a:bodyPr/>
          <a:lstStyle/>
          <a:p>
            <a:r>
              <a:rPr lang="en-US" dirty="0"/>
              <a:t>Backup File – Program </a:t>
            </a:r>
            <a:r>
              <a:rPr lang="en-US" dirty="0" smtClean="0"/>
              <a:t>GE </a:t>
            </a:r>
            <a:r>
              <a:rPr lang="en-US" dirty="0"/>
              <a:t>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458200" cy="1752600"/>
          </a:xfrm>
        </p:spPr>
        <p:txBody>
          <a:bodyPr/>
          <a:lstStyle/>
          <a:p>
            <a:r>
              <a:rPr lang="en-US" dirty="0" smtClean="0"/>
              <a:t>Contains school reported GE data utilized in a specific calculation</a:t>
            </a:r>
          </a:p>
          <a:p>
            <a:r>
              <a:rPr lang="en-US" dirty="0" smtClean="0"/>
              <a:t>Data includes but is not limited to: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2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CIP Code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Credential Level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Award Year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Program Attendance Begin Date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33900" y="3429000"/>
            <a:ext cx="4229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dirty="0" smtClean="0"/>
              <a:t>Program Attendance End Date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Program Attendance Status</a:t>
            </a:r>
          </a:p>
          <a:p>
            <a:pPr>
              <a:spcBef>
                <a:spcPts val="600"/>
              </a:spcBef>
            </a:pPr>
            <a:r>
              <a:rPr lang="en-US" sz="2800" dirty="0" smtClean="0"/>
              <a:t>Tuition and Fees Amount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990600" y="63246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For complete layout see GE Operations Manual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2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Program GE Record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9311"/>
            <a:ext cx="9144000" cy="22744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800"/>
            <a:ext cx="9144000" cy="341754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14600" y="3505200"/>
            <a:ext cx="5181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590800" y="5257800"/>
            <a:ext cx="5181600" cy="1371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262688" y="3735089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0292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Program </a:t>
            </a:r>
          </a:p>
          <a:p>
            <a:r>
              <a:rPr lang="en-US" dirty="0" smtClean="0">
                <a:latin typeface="+mn-lt"/>
              </a:rPr>
              <a:t>GE </a:t>
            </a:r>
          </a:p>
          <a:p>
            <a:r>
              <a:rPr lang="en-US" dirty="0" smtClean="0">
                <a:latin typeface="+mn-lt"/>
              </a:rPr>
              <a:t>Record</a:t>
            </a:r>
            <a:endParaRPr lang="en-US" dirty="0">
              <a:latin typeface="+mn-lt"/>
            </a:endParaRP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 flipH="1" flipV="1">
            <a:off x="762001" y="2082801"/>
            <a:ext cx="685800" cy="5460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24000" y="2476500"/>
            <a:ext cx="9144000" cy="30480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0001120095       0678992088    200903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5400000">
            <a:off x="5219701" y="-1333501"/>
            <a:ext cx="381000" cy="79248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864100" y="2392065"/>
            <a:ext cx="304800" cy="427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66650" y="1857500"/>
            <a:ext cx="9144000" cy="43147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Y555110105LESLIE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2008010903011000000019A1000012            Y666110105SAMUEL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2008010903011000000019A1000013            Y777110105CATHERINE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2008010903011330050003A150001120095       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2008010903011330050003A150001220099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2008010903011330050003A150001320091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2008010903011440050401A20000112009520095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2008010903011440050401A20000122009920099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2008010903011440050401A20000132009120091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Contents – Multiple Students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912" y="3896578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3 GE Records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371600" y="3844924"/>
            <a:ext cx="9144000" cy="1000129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0001120095       0678992088    20090315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0001220099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0678992088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0001320091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0678992088    20090315</a:t>
            </a: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10800000">
            <a:off x="4749794" y="1850733"/>
            <a:ext cx="228600" cy="43449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5400000">
            <a:off x="4727573" y="450851"/>
            <a:ext cx="1047754" cy="77850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366650" y="1857500"/>
            <a:ext cx="9144000" cy="43147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Y555110105LESLIE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2008010903011000000019A1000012            Y666110105SAMUEL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2008010903011000000019A1000013            Y777110105CATHERINE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2008010903011330050003A150001120095       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2008010903011330050003A150001220099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2008010903011330050003A150001320091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2008010903011440050401A20000112009520095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2008010903011440050401A20000122009920099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2008010903011440050401A20000132009120091  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Contents – Multiple Students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912" y="2438400"/>
            <a:ext cx="1371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3 Student Records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3 GE Records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3 Loan Records</a:t>
            </a:r>
            <a:endParaRPr lang="en-US" dirty="0">
              <a:latin typeface="+mn-lt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371600" y="3844924"/>
            <a:ext cx="9144000" cy="1000129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0001120095       0678992088    20090315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0001220099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0678992088  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20090315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0001320091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0678992088    20090315</a:t>
            </a: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371600" y="2590800"/>
            <a:ext cx="9144000" cy="1089660"/>
          </a:xfrm>
          <a:prstGeom prst="rect">
            <a:avLst/>
          </a:prstGeom>
          <a:solidFill>
            <a:srgbClr val="D5E8B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00012            Y666110105SAMUEL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2008010903011000000019A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00013            Y777110105CATHERINE  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 rot="5400000">
            <a:off x="4727573" y="453232"/>
            <a:ext cx="1047754" cy="77850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5400000">
            <a:off x="4553905" y="-604837"/>
            <a:ext cx="1102992" cy="74676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1371600" y="4961259"/>
            <a:ext cx="9144000" cy="1066161"/>
          </a:xfrm>
          <a:prstGeom prst="rect">
            <a:avLst/>
          </a:prstGeom>
          <a:solidFill>
            <a:srgbClr val="BDCA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20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000112009520095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0678990020080401SFA2009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000122009920099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0678990020080401SFA2009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2008010903011440050401A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20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000132009120091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0678990020080401SFA2009</a:t>
            </a:r>
          </a:p>
          <a:p>
            <a:pPr marL="0" indent="0"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25033" y="1596232"/>
            <a:ext cx="1047754" cy="77850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10800000">
            <a:off x="4752969" y="1850733"/>
            <a:ext cx="228600" cy="43449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9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029200"/>
          </a:xfrm>
          <a:solidFill>
            <a:srgbClr val="FFFFCC"/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2008010903011000072828A05                 Animal Health.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2008010903011000000019A1000011            Y555110105LESLIE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2008010903011330050003A150001120095       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UNIVERSITY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762000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Various Supporting Record Types</a:t>
            </a:r>
            <a:endParaRPr lang="en-US" dirty="0">
              <a:latin typeface="+mn-lt"/>
            </a:endParaRPr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 flipV="1">
            <a:off x="762001" y="1676401"/>
            <a:ext cx="609600" cy="27432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24000" y="2866399"/>
            <a:ext cx="9144000" cy="3124826"/>
          </a:xfrm>
          <a:prstGeom prst="rect">
            <a:avLst/>
          </a:prstGeom>
          <a:solidFill>
            <a:srgbClr val="FFDEC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2008010903011440050401A20000112009520095  0678990020080401SFA2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2008010903011440050401A25000112009520095AA01090401200905022009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2008010903011440050401A30000112009520095B220090601CD005001E004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2008010903011440050401A35000112009520095CADE2009070120090901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2008010903011000050001A4000011            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2008010903011000000019A4500011            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2008010903011100050001A5000011            01090201200910012009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2008010903011000000101A55L800022BIRMINGHAM TRUST NATIONAL BANK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5400000">
            <a:off x="4219575" y="0"/>
            <a:ext cx="3143252" cy="8839201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0" y="914400"/>
            <a:ext cx="9144000" cy="838200"/>
          </a:xfrm>
        </p:spPr>
        <p:txBody>
          <a:bodyPr/>
          <a:lstStyle/>
          <a:p>
            <a:pPr marL="342900" indent="-342900" eaLnBrk="1" hangingPunct="1"/>
            <a:r>
              <a:rPr lang="en-US" sz="3600" dirty="0"/>
              <a:t>Two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/>
              <a:t>Debt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/>
              <a:t>Measures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0"/>
            <a:ext cx="8610600" cy="5181600"/>
          </a:xfrm>
        </p:spPr>
        <p:txBody>
          <a:bodyPr/>
          <a:lstStyle/>
          <a:p>
            <a:pPr marL="231775" lvl="1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 Repayment Rate –</a:t>
            </a:r>
          </a:p>
          <a:p>
            <a:pPr marL="631825" lvl="2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A percentage of the Title IV loan amounts that a GE Program</a:t>
            </a:r>
            <a:r>
              <a:rPr lang="ja-JP" altLang="en-US" sz="3200" dirty="0" smtClean="0"/>
              <a:t>’</a:t>
            </a:r>
            <a:r>
              <a:rPr lang="en-US" altLang="ja-JP" sz="3200" dirty="0" smtClean="0"/>
              <a:t>s former students are repaying (weighted for loan balance)</a:t>
            </a:r>
          </a:p>
          <a:p>
            <a:pPr marL="231775" lvl="1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Debt-to-Earnings Ratios –</a:t>
            </a:r>
          </a:p>
          <a:p>
            <a:pPr marL="631825" lvl="2" indent="-231775" eaLnBrk="1" hangingPunct="1">
              <a:buFont typeface="Wingdings" pitchFamily="2" charset="2"/>
              <a:buChar char="§"/>
            </a:pPr>
            <a:r>
              <a:rPr lang="en-US" sz="3200" dirty="0" smtClean="0"/>
              <a:t>For the GE Program</a:t>
            </a:r>
            <a:r>
              <a:rPr lang="ja-JP" altLang="en-US" sz="3200" dirty="0" smtClean="0"/>
              <a:t>’</a:t>
            </a:r>
            <a:r>
              <a:rPr lang="en-US" altLang="ja-JP" sz="3200" dirty="0" smtClean="0"/>
              <a:t>s completers, the educational loan annual repayment amount as a percentage of their earnings</a:t>
            </a:r>
          </a:p>
          <a:p>
            <a:pPr marL="631825" lvl="2" indent="-231775" eaLnBrk="1" hangingPunct="1">
              <a:buFont typeface="Wingdings" pitchFamily="2" charset="2"/>
              <a:buChar char="§"/>
            </a:pPr>
            <a:endParaRPr lang="en-US" sz="2800" dirty="0" smtClean="0"/>
          </a:p>
          <a:p>
            <a:pPr marL="231775" lvl="1" indent="-231775" eaLnBrk="1" hangingPunct="1">
              <a:buFontTx/>
              <a:buNone/>
            </a:pPr>
            <a:r>
              <a:rPr lang="en-US" dirty="0" smtClean="0"/>
              <a:t> </a:t>
            </a:r>
          </a:p>
          <a:p>
            <a:pPr marL="520700" indent="-520700"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5465E655-4461-43E5-B15A-ED0954A9C0B4}" type="slidenum">
              <a:rPr lang="en-US" sz="1400" smtClean="0">
                <a:latin typeface="Verdana" pitchFamily="34" charset="0"/>
              </a:rPr>
              <a:pPr eaLnBrk="1" hangingPunct="1"/>
              <a:t>5</a:t>
            </a:fld>
            <a:endParaRPr lang="en-US" sz="1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82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Metrics are calculated using the following:</a:t>
            </a:r>
          </a:p>
          <a:p>
            <a:pPr lvl="1"/>
            <a:r>
              <a:rPr lang="en-US" dirty="0" smtClean="0"/>
              <a:t>GE Program record(s)</a:t>
            </a:r>
          </a:p>
          <a:p>
            <a:pPr lvl="1"/>
            <a:r>
              <a:rPr lang="en-US" dirty="0" smtClean="0"/>
              <a:t>NSLDS Enrollment Reporting record(s)</a:t>
            </a:r>
          </a:p>
          <a:p>
            <a:pPr lvl="1"/>
            <a:r>
              <a:rPr lang="en-US" dirty="0" smtClean="0"/>
              <a:t>Title IV Loan record(s)</a:t>
            </a:r>
          </a:p>
          <a:p>
            <a:r>
              <a:rPr lang="en-US" dirty="0" smtClean="0"/>
              <a:t>A student may have any combination of these records present in the back up file.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25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" y="609600"/>
            <a:ext cx="5988499" cy="6018134"/>
          </a:xfrm>
        </p:spPr>
      </p:pic>
      <p:sp>
        <p:nvSpPr>
          <p:cNvPr id="14" name="Rectangle 13"/>
          <p:cNvSpPr/>
          <p:nvPr/>
        </p:nvSpPr>
        <p:spPr>
          <a:xfrm>
            <a:off x="3962400" y="685800"/>
            <a:ext cx="2667000" cy="140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3650675" y="806525"/>
            <a:ext cx="1295400" cy="99298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48000" y="685800"/>
            <a:ext cx="2438400" cy="13779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5486400" y="1633239"/>
            <a:ext cx="609600" cy="18226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6058689" y="1271650"/>
            <a:ext cx="2932911" cy="2248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</a:t>
            </a:r>
            <a:r>
              <a:rPr lang="en-US" dirty="0" smtClean="0"/>
              <a:t>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5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with No Loan Debt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478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student that did not borrow any funds to meet the cost of education for this GE program will have the following present in the back up file:</a:t>
            </a:r>
          </a:p>
          <a:p>
            <a:pPr lvl="1"/>
            <a:r>
              <a:rPr lang="en-US" dirty="0" smtClean="0"/>
              <a:t>Student Record</a:t>
            </a:r>
          </a:p>
          <a:p>
            <a:pPr lvl="1"/>
            <a:r>
              <a:rPr lang="en-US" dirty="0" smtClean="0"/>
              <a:t>GE Program Record(s)</a:t>
            </a:r>
          </a:p>
          <a:p>
            <a:pPr marL="0" indent="0">
              <a:buNone/>
            </a:pPr>
            <a:r>
              <a:rPr lang="en-US" dirty="0" smtClean="0"/>
              <a:t>Will </a:t>
            </a:r>
            <a:r>
              <a:rPr lang="en-US" b="1" i="1" dirty="0" smtClean="0"/>
              <a:t>NOT</a:t>
            </a:r>
            <a:r>
              <a:rPr lang="en-US" dirty="0" smtClean="0"/>
              <a:t> have</a:t>
            </a:r>
          </a:p>
          <a:p>
            <a:pPr lvl="1"/>
            <a:r>
              <a:rPr lang="en-US" dirty="0" smtClean="0"/>
              <a:t>Title IV Loan Record(s)</a:t>
            </a:r>
          </a:p>
          <a:p>
            <a:pPr lvl="1"/>
            <a:r>
              <a:rPr lang="en-US" dirty="0" smtClean="0"/>
              <a:t>NSLDS Enrollment Reporting Record(s)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5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" y="609600"/>
            <a:ext cx="5988499" cy="6018134"/>
          </a:xfrm>
        </p:spPr>
      </p:pic>
      <p:sp>
        <p:nvSpPr>
          <p:cNvPr id="14" name="Rectangle 13"/>
          <p:cNvSpPr/>
          <p:nvPr/>
        </p:nvSpPr>
        <p:spPr>
          <a:xfrm>
            <a:off x="3962400" y="685800"/>
            <a:ext cx="2667000" cy="140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6375400" y="1537798"/>
            <a:ext cx="2533430" cy="1942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with No Loan Debt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040296" y="1812236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621156" y="2292902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2504644" y="5208104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45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with </a:t>
            </a:r>
            <a:r>
              <a:rPr lang="en-US" dirty="0" smtClean="0"/>
              <a:t>Title IV Loan Debt from Previous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47800"/>
            <a:ext cx="84582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student that did not borrow any funds to meet the cost of education for </a:t>
            </a:r>
            <a:r>
              <a:rPr lang="en-US" dirty="0" smtClean="0"/>
              <a:t>this </a:t>
            </a:r>
            <a:r>
              <a:rPr lang="en-US" dirty="0"/>
              <a:t>GE </a:t>
            </a:r>
            <a:r>
              <a:rPr lang="en-US" dirty="0" smtClean="0"/>
              <a:t>program, but had borrowed previously for a different program </a:t>
            </a:r>
            <a:r>
              <a:rPr lang="en-US" dirty="0"/>
              <a:t>will </a:t>
            </a:r>
            <a:r>
              <a:rPr lang="en-US" dirty="0" smtClean="0"/>
              <a:t>have</a:t>
            </a:r>
            <a:r>
              <a:rPr lang="en-US" dirty="0"/>
              <a:t> the following present in the back up file 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Student Record</a:t>
            </a:r>
          </a:p>
          <a:p>
            <a:pPr lvl="1"/>
            <a:r>
              <a:rPr lang="en-US" dirty="0" smtClean="0"/>
              <a:t>GE Program </a:t>
            </a:r>
            <a:r>
              <a:rPr lang="en-US" dirty="0"/>
              <a:t>Record(s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NSLDS Enrollment Reporting Record(s</a:t>
            </a:r>
            <a:r>
              <a:rPr lang="en-US" dirty="0" smtClean="0"/>
              <a:t>)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May </a:t>
            </a:r>
            <a:r>
              <a:rPr lang="en-US" b="1" i="1" dirty="0"/>
              <a:t>NOT</a:t>
            </a:r>
            <a:r>
              <a:rPr lang="en-US" dirty="0"/>
              <a:t> have</a:t>
            </a:r>
          </a:p>
          <a:p>
            <a:pPr lvl="1"/>
            <a:r>
              <a:rPr lang="en-US" dirty="0"/>
              <a:t>Title IV Loan Record(s)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02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" y="609600"/>
            <a:ext cx="5988499" cy="6018134"/>
          </a:xfrm>
        </p:spPr>
      </p:pic>
      <p:sp>
        <p:nvSpPr>
          <p:cNvPr id="14" name="Rectangle 13"/>
          <p:cNvSpPr/>
          <p:nvPr/>
        </p:nvSpPr>
        <p:spPr>
          <a:xfrm>
            <a:off x="3962400" y="685800"/>
            <a:ext cx="2590800" cy="140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040296" y="1812236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621156" y="2292902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2504644" y="5208104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38400" y="685800"/>
            <a:ext cx="6362700" cy="685800"/>
          </a:xfrm>
        </p:spPr>
        <p:txBody>
          <a:bodyPr/>
          <a:lstStyle/>
          <a:p>
            <a:r>
              <a:rPr lang="en-US" sz="3200" dirty="0" smtClean="0"/>
              <a:t>Student with Title IV Loan Debt from Previous Program</a:t>
            </a:r>
            <a:endParaRPr lang="en-US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6369270" y="1536700"/>
            <a:ext cx="2533430" cy="1942002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2514600" y="43878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501900" y="36131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with </a:t>
            </a:r>
            <a:r>
              <a:rPr lang="en-US" dirty="0" smtClean="0"/>
              <a:t>Title IV </a:t>
            </a:r>
            <a:r>
              <a:rPr lang="en-US" dirty="0"/>
              <a:t>Loan </a:t>
            </a:r>
            <a:r>
              <a:rPr lang="en-US" dirty="0" smtClean="0"/>
              <a:t>Debt for This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student that </a:t>
            </a:r>
            <a:r>
              <a:rPr lang="en-US" dirty="0" smtClean="0"/>
              <a:t>borrowed funds </a:t>
            </a:r>
            <a:r>
              <a:rPr lang="en-US" dirty="0"/>
              <a:t>to meet the cost of education for </a:t>
            </a:r>
            <a:r>
              <a:rPr lang="en-US" dirty="0" smtClean="0"/>
              <a:t>this </a:t>
            </a:r>
            <a:r>
              <a:rPr lang="en-US" dirty="0"/>
              <a:t>GE </a:t>
            </a:r>
            <a:r>
              <a:rPr lang="en-US" dirty="0" smtClean="0"/>
              <a:t>program will have</a:t>
            </a:r>
            <a:r>
              <a:rPr lang="en-US" dirty="0"/>
              <a:t> the following present in the back up </a:t>
            </a:r>
            <a:r>
              <a:rPr lang="en-US" dirty="0" smtClean="0"/>
              <a:t>file:</a:t>
            </a:r>
            <a:endParaRPr lang="en-US" dirty="0"/>
          </a:p>
          <a:p>
            <a:pPr lvl="1"/>
            <a:r>
              <a:rPr lang="en-US" dirty="0"/>
              <a:t>GE </a:t>
            </a:r>
            <a:r>
              <a:rPr lang="en-US" dirty="0" smtClean="0"/>
              <a:t>Program </a:t>
            </a:r>
            <a:r>
              <a:rPr lang="en-US" dirty="0"/>
              <a:t>Record(s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NSLDS Enrollment Reporting Record(s</a:t>
            </a:r>
            <a:r>
              <a:rPr lang="en-US" dirty="0" smtClean="0"/>
              <a:t>)</a:t>
            </a:r>
            <a:endParaRPr lang="en-US" b="1" dirty="0"/>
          </a:p>
          <a:p>
            <a:pPr lvl="1"/>
            <a:r>
              <a:rPr lang="en-US" dirty="0" smtClean="0"/>
              <a:t>Title </a:t>
            </a:r>
            <a:r>
              <a:rPr lang="en-US" dirty="0"/>
              <a:t>IV Loan Record(s)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1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" y="609600"/>
            <a:ext cx="5988499" cy="6018134"/>
          </a:xfrm>
        </p:spPr>
      </p:pic>
      <p:sp>
        <p:nvSpPr>
          <p:cNvPr id="14" name="Rectangle 13"/>
          <p:cNvSpPr/>
          <p:nvPr/>
        </p:nvSpPr>
        <p:spPr>
          <a:xfrm>
            <a:off x="3962400" y="685800"/>
            <a:ext cx="2667000" cy="140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040296" y="1812236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621156" y="2292902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38400" y="685800"/>
            <a:ext cx="6362700" cy="685800"/>
          </a:xfrm>
        </p:spPr>
        <p:txBody>
          <a:bodyPr/>
          <a:lstStyle/>
          <a:p>
            <a:r>
              <a:rPr lang="en-US" sz="3200" dirty="0" smtClean="0"/>
              <a:t>Student with Title IV Loan Debt from Previous Program</a:t>
            </a:r>
            <a:endParaRPr lang="en-US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6369270" y="1536700"/>
            <a:ext cx="2533430" cy="1942002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2501900" y="36131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041900" y="3733800"/>
            <a:ext cx="1828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029200" y="4368800"/>
            <a:ext cx="1828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029200" y="5029200"/>
            <a:ext cx="1828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029200" y="5626100"/>
            <a:ext cx="1828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3619500" y="29654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1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Contents - Exclusions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Regulation stipulates that certain data be considered and then excluded from the calculation</a:t>
            </a:r>
          </a:p>
          <a:p>
            <a:r>
              <a:rPr lang="en-US" dirty="0" smtClean="0"/>
              <a:t>Data considered for the calculation and determined to be an exclusion is also present in the backup file and available for review</a:t>
            </a:r>
          </a:p>
          <a:p>
            <a:r>
              <a:rPr lang="en-US" dirty="0" smtClean="0"/>
              <a:t>The reason a record was excluded is identified on that particular record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4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01" y="609600"/>
            <a:ext cx="5988499" cy="6018134"/>
          </a:xfrm>
          <a:solidFill>
            <a:schemeClr val="bg1"/>
          </a:solidFill>
        </p:spPr>
      </p:pic>
      <p:sp>
        <p:nvSpPr>
          <p:cNvPr id="14" name="Rectangle 13"/>
          <p:cNvSpPr/>
          <p:nvPr/>
        </p:nvSpPr>
        <p:spPr>
          <a:xfrm>
            <a:off x="3962400" y="685800"/>
            <a:ext cx="2590800" cy="140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040296" y="1812236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621156" y="2292902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38400" y="685800"/>
            <a:ext cx="6362700" cy="685800"/>
          </a:xfrm>
        </p:spPr>
        <p:txBody>
          <a:bodyPr/>
          <a:lstStyle/>
          <a:p>
            <a:r>
              <a:rPr lang="en-US" sz="3200" dirty="0" smtClean="0"/>
              <a:t>Exclusions</a:t>
            </a:r>
            <a:endParaRPr lang="en-US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r="6117" b="6989"/>
          <a:stretch/>
        </p:blipFill>
        <p:spPr>
          <a:xfrm>
            <a:off x="6369270" y="1536700"/>
            <a:ext cx="2533430" cy="1942002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2501900" y="36131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029200" y="4368800"/>
            <a:ext cx="1828800" cy="6921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3619500" y="29654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501900" y="43878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2501900" y="5213350"/>
            <a:ext cx="1828800" cy="920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4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219200"/>
          </a:xfrm>
        </p:spPr>
        <p:txBody>
          <a:bodyPr/>
          <a:lstStyle/>
          <a:p>
            <a:pPr eaLnBrk="1" hangingPunct="1"/>
            <a:r>
              <a:rPr lang="en-US" dirty="0"/>
              <a:t>Performance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dirty="0"/>
              <a:t>Requirement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419600"/>
          </a:xfrm>
        </p:spPr>
        <p:txBody>
          <a:bodyPr/>
          <a:lstStyle/>
          <a:p>
            <a:pPr eaLnBrk="1" hangingPunct="1">
              <a:buFont typeface="Wingdings" charset="2"/>
              <a:buChar char="§"/>
              <a:defRPr/>
            </a:pPr>
            <a:r>
              <a:rPr lang="en-US" sz="3200" dirty="0" smtClean="0">
                <a:ea typeface="+mn-ea"/>
                <a:cs typeface="Arial" charset="0"/>
              </a:rPr>
              <a:t>A program must meet at least one of the three GE Debt </a:t>
            </a:r>
            <a:r>
              <a:rPr lang="en-US" dirty="0">
                <a:cs typeface="Arial" charset="0"/>
              </a:rPr>
              <a:t>M</a:t>
            </a:r>
            <a:r>
              <a:rPr lang="en-US" sz="3200" dirty="0" smtClean="0">
                <a:ea typeface="+mn-ea"/>
                <a:cs typeface="Arial" charset="0"/>
              </a:rPr>
              <a:t>easures threshold to be eligible for Title IV participation</a:t>
            </a:r>
          </a:p>
          <a:p>
            <a:pPr lvl="1" eaLnBrk="1" hangingPunct="1">
              <a:buFont typeface="Wingdings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charset="0"/>
              </a:rPr>
              <a:t> Repayment rate of at least 35%</a:t>
            </a:r>
          </a:p>
          <a:p>
            <a:pPr marL="806450" lvl="1" indent="-349250" eaLnBrk="1" hangingPunct="1">
              <a:buFont typeface="Wingdings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charset="0"/>
              </a:rPr>
              <a:t>Debt-to-Earnings rate of less than or equal to</a:t>
            </a:r>
          </a:p>
          <a:p>
            <a:pPr lvl="2" eaLnBrk="1" hangingPunct="1">
              <a:buFont typeface="Wingdings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charset="0"/>
              </a:rPr>
              <a:t>12% of total earnings, or</a:t>
            </a:r>
          </a:p>
          <a:p>
            <a:pPr lvl="2" eaLnBrk="1" hangingPunct="1">
              <a:buFont typeface="Wingdings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charset="0"/>
              </a:rPr>
              <a:t>30% of discretionary income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4EBA292-FF04-4349-B176-9CD848D90E51}" type="slidenum">
              <a:rPr lang="en-US" sz="1400" smtClean="0">
                <a:latin typeface="Verdana" pitchFamily="34" charset="0"/>
              </a:rPr>
              <a:pPr eaLnBrk="1" hangingPunct="1"/>
              <a:t>6</a:t>
            </a:fld>
            <a:endParaRPr lang="en-US" sz="1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72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76400"/>
            <a:ext cx="8086306" cy="5028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- Exclusions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971800" y="1857375"/>
            <a:ext cx="4419600" cy="2790825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22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Exclusions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earnings year he was in the military and had a military deferment for his loans.</a:t>
            </a:r>
          </a:p>
          <a:p>
            <a:r>
              <a:rPr lang="en-US" dirty="0" smtClean="0"/>
              <a:t>During the earnings year he was still in school and had an in-school determent for his loans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1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File Layout Explained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8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rates use the same File Layout</a:t>
            </a:r>
          </a:p>
          <a:p>
            <a:pPr lvl="1"/>
            <a:r>
              <a:rPr lang="en-US" sz="3200" dirty="0" smtClean="0"/>
              <a:t>All fields present in all backup files</a:t>
            </a:r>
          </a:p>
          <a:p>
            <a:pPr lvl="1"/>
            <a:r>
              <a:rPr lang="en-US" sz="3200" dirty="0" smtClean="0"/>
              <a:t>Fields are only populated with data considered in that particular calculation type</a:t>
            </a:r>
          </a:p>
          <a:p>
            <a:r>
              <a:rPr lang="en-US" dirty="0"/>
              <a:t>Gainful Employment Operations Manual contains the complete file layout for the backup files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1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Explained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403907"/>
              </p:ext>
            </p:extLst>
          </p:nvPr>
        </p:nvGraphicFramePr>
        <p:xfrm>
          <a:off x="342900" y="2485988"/>
          <a:ext cx="8458200" cy="2390812"/>
        </p:xfrm>
        <a:graphic>
          <a:graphicData uri="http://schemas.openxmlformats.org/drawingml/2006/table">
            <a:tbl>
              <a:tblPr firstRow="1" firstCol="1" bandRow="1"/>
              <a:tblGrid>
                <a:gridCol w="628441"/>
                <a:gridCol w="618139"/>
                <a:gridCol w="669650"/>
                <a:gridCol w="721162"/>
                <a:gridCol w="1699882"/>
                <a:gridCol w="2775329"/>
                <a:gridCol w="1345597"/>
              </a:tblGrid>
              <a:tr h="596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From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To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Length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Format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Attribute Name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Description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Repayment Rate (R)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Debt to Earnings (D)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Loan Medians (L) **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191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Numerator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Numerator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Denominator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Denominator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987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Debt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total debt amount used in the Debt to Earnings calculation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533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Private Loan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Private Loan amount as reported by the institution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" y="6172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*See GE Operations Manual for complete layout</a:t>
            </a:r>
            <a:endParaRPr lang="en-US" sz="2000" dirty="0">
              <a:latin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04800" y="2362200"/>
            <a:ext cx="2667000" cy="3048000"/>
            <a:chOff x="7391400" y="2362200"/>
            <a:chExt cx="1447800" cy="3048000"/>
          </a:xfrm>
        </p:grpSpPr>
        <p:sp>
          <p:nvSpPr>
            <p:cNvPr id="8" name="Rounded Rectangle 7"/>
            <p:cNvSpPr/>
            <p:nvPr/>
          </p:nvSpPr>
          <p:spPr>
            <a:xfrm>
              <a:off x="7391400" y="2362200"/>
              <a:ext cx="1447800" cy="2133600"/>
            </a:xfrm>
            <a:prstGeom prst="roundRect">
              <a:avLst/>
            </a:prstGeom>
            <a:noFill/>
            <a:ln w="603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 w="38100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1" name="Elbow Connector 10"/>
            <p:cNvCxnSpPr/>
            <p:nvPr/>
          </p:nvCxnSpPr>
          <p:spPr>
            <a:xfrm rot="16200000" flipH="1">
              <a:off x="7797312" y="4813788"/>
              <a:ext cx="914400" cy="278423"/>
            </a:xfrm>
            <a:prstGeom prst="bentConnector3">
              <a:avLst>
                <a:gd name="adj1" fmla="val 100000"/>
              </a:avLst>
            </a:prstGeom>
            <a:ln w="603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133600" y="5000625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Gives guidance on location length and format of each record</a:t>
            </a:r>
            <a:endParaRPr lang="en-US" dirty="0">
              <a:latin typeface="+mn-l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019425" y="2438400"/>
            <a:ext cx="5943600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7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Explained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621551"/>
              </p:ext>
            </p:extLst>
          </p:nvPr>
        </p:nvGraphicFramePr>
        <p:xfrm>
          <a:off x="342900" y="2485988"/>
          <a:ext cx="8458200" cy="2390812"/>
        </p:xfrm>
        <a:graphic>
          <a:graphicData uri="http://schemas.openxmlformats.org/drawingml/2006/table">
            <a:tbl>
              <a:tblPr firstRow="1" firstCol="1" bandRow="1"/>
              <a:tblGrid>
                <a:gridCol w="628441"/>
                <a:gridCol w="618139"/>
                <a:gridCol w="669650"/>
                <a:gridCol w="721162"/>
                <a:gridCol w="1699882"/>
                <a:gridCol w="2775329"/>
                <a:gridCol w="1345597"/>
              </a:tblGrid>
              <a:tr h="596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From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To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Length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Format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Attribute Name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Description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Repayment Rate (R)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Debt to Earnings (D)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Loan Medians (L) **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191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Numerator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Numerator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Denominator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Denominator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987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Debt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total debt amount used in the Debt to Earnings calculation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533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Private Loan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Private Loan amount as reported by the institution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" y="6172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*See GE Operations Manual for complete layout</a:t>
            </a:r>
            <a:endParaRPr lang="en-US" sz="2000" dirty="0">
              <a:latin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971800" y="2362200"/>
            <a:ext cx="1676400" cy="3048000"/>
            <a:chOff x="7391400" y="2362200"/>
            <a:chExt cx="1447800" cy="3048000"/>
          </a:xfrm>
        </p:grpSpPr>
        <p:sp>
          <p:nvSpPr>
            <p:cNvPr id="8" name="Rounded Rectangle 7"/>
            <p:cNvSpPr/>
            <p:nvPr/>
          </p:nvSpPr>
          <p:spPr>
            <a:xfrm>
              <a:off x="7391400" y="2362200"/>
              <a:ext cx="1447800" cy="2133600"/>
            </a:xfrm>
            <a:prstGeom prst="roundRect">
              <a:avLst/>
            </a:prstGeom>
            <a:noFill/>
            <a:ln w="603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Elbow Connector 10"/>
            <p:cNvCxnSpPr/>
            <p:nvPr/>
          </p:nvCxnSpPr>
          <p:spPr>
            <a:xfrm rot="16200000" flipH="1">
              <a:off x="7797312" y="4813788"/>
              <a:ext cx="914400" cy="278423"/>
            </a:xfrm>
            <a:prstGeom prst="bentConnector3">
              <a:avLst>
                <a:gd name="adj1" fmla="val 100000"/>
              </a:avLst>
            </a:prstGeom>
            <a:ln w="603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114800" y="5000625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Gives guidance on attribute name for each record</a:t>
            </a:r>
            <a:endParaRPr lang="en-US" dirty="0">
              <a:latin typeface="+mn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24400" y="2438400"/>
            <a:ext cx="4238624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180976" y="2428875"/>
            <a:ext cx="2714624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92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Explained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488080"/>
              </p:ext>
            </p:extLst>
          </p:nvPr>
        </p:nvGraphicFramePr>
        <p:xfrm>
          <a:off x="342900" y="2485988"/>
          <a:ext cx="8458200" cy="2390812"/>
        </p:xfrm>
        <a:graphic>
          <a:graphicData uri="http://schemas.openxmlformats.org/drawingml/2006/table">
            <a:tbl>
              <a:tblPr firstRow="1" firstCol="1" bandRow="1"/>
              <a:tblGrid>
                <a:gridCol w="628441"/>
                <a:gridCol w="618139"/>
                <a:gridCol w="669650"/>
                <a:gridCol w="721162"/>
                <a:gridCol w="1699882"/>
                <a:gridCol w="2775329"/>
                <a:gridCol w="1345597"/>
              </a:tblGrid>
              <a:tr h="596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From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To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Length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Format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Attribute Name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Description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Repayment Rate (R)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Debt to Earnings (D)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Loan Medians (L) **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191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Numerator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Numerator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Denominator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Denominator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987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Debt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total debt amount used in the Debt to Earnings calculation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533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Private Loan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Private Loan amount as reported by the institution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619625" y="2390774"/>
            <a:ext cx="2809875" cy="2133600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6172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*See GE Operations Manual for complete layout</a:t>
            </a:r>
            <a:endParaRPr lang="en-US" sz="2000" dirty="0">
              <a:latin typeface="+mn-lt"/>
            </a:endParaRPr>
          </a:p>
        </p:txBody>
      </p:sp>
      <p:cxnSp>
        <p:nvCxnSpPr>
          <p:cNvPr id="11" name="Elbow Connector 10"/>
          <p:cNvCxnSpPr>
            <a:endCxn id="14" idx="3"/>
          </p:cNvCxnSpPr>
          <p:nvPr/>
        </p:nvCxnSpPr>
        <p:spPr>
          <a:xfrm rot="5400000">
            <a:off x="5353632" y="4933369"/>
            <a:ext cx="1108501" cy="233364"/>
          </a:xfrm>
          <a:prstGeom prst="bentConnector2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5188803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n-lt"/>
              </a:rPr>
              <a:t>Gives guidance on the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description of the associated attribute</a:t>
            </a:r>
            <a:endParaRPr lang="en-US" dirty="0">
              <a:latin typeface="+mn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0976" y="2428875"/>
            <a:ext cx="4391024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7467598" y="2428875"/>
            <a:ext cx="1524001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2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Layout – Explained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953180"/>
              </p:ext>
            </p:extLst>
          </p:nvPr>
        </p:nvGraphicFramePr>
        <p:xfrm>
          <a:off x="342900" y="2485988"/>
          <a:ext cx="8458200" cy="2390812"/>
        </p:xfrm>
        <a:graphic>
          <a:graphicData uri="http://schemas.openxmlformats.org/drawingml/2006/table">
            <a:tbl>
              <a:tblPr firstRow="1" firstCol="1" bandRow="1"/>
              <a:tblGrid>
                <a:gridCol w="628441"/>
                <a:gridCol w="618139"/>
                <a:gridCol w="669650"/>
                <a:gridCol w="721162"/>
                <a:gridCol w="1699882"/>
                <a:gridCol w="2775329"/>
                <a:gridCol w="1345597"/>
              </a:tblGrid>
              <a:tr h="596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From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Position To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Length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Format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Attribute Name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Field Description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Repayment Rate (R) 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Debt to Earnings (D)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Loan Medians (L) **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14" marR="61814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191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Numerator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Numerator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3022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Repayment  Denominator OOPB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Original Outstanding Principal Balance (OOPB) for the student’s loans used in the Repayment Rate Denominator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987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209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Debt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total debt amount used in the Debt to Earnings calculation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533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218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Private Loan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student’s Private Loan amount as reported by the institution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" y="6172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*See GE Operations Manual for complete layout</a:t>
            </a:r>
            <a:endParaRPr lang="en-US" sz="2000" dirty="0">
              <a:latin typeface="+mn-lt"/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5400000">
            <a:off x="7410450" y="4857750"/>
            <a:ext cx="1066800" cy="342900"/>
          </a:xfrm>
          <a:prstGeom prst="bentConnector3">
            <a:avLst>
              <a:gd name="adj1" fmla="val 100893"/>
            </a:avLst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43200" y="5124450"/>
            <a:ext cx="518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n-lt"/>
              </a:rPr>
              <a:t>Gives guidance on which fields are used in which metric</a:t>
            </a:r>
            <a:endParaRPr lang="en-US" dirty="0">
              <a:latin typeface="+mn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0975" y="2428875"/>
            <a:ext cx="7219949" cy="2486025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shade val="30000"/>
                  <a:satMod val="115000"/>
                  <a:lumMod val="0"/>
                  <a:alpha val="33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400925" y="2362200"/>
            <a:ext cx="1447800" cy="2133600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3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33400"/>
            <a:ext cx="8458200" cy="685800"/>
          </a:xfrm>
        </p:spPr>
        <p:txBody>
          <a:bodyPr/>
          <a:lstStyle/>
          <a:p>
            <a:r>
              <a:rPr lang="en-US" dirty="0" smtClean="0"/>
              <a:t>Program Header Record Example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16704"/>
              </p:ext>
            </p:extLst>
          </p:nvPr>
        </p:nvGraphicFramePr>
        <p:xfrm>
          <a:off x="380999" y="1295400"/>
          <a:ext cx="8458200" cy="4131041"/>
        </p:xfrm>
        <a:graphic>
          <a:graphicData uri="http://schemas.openxmlformats.org/drawingml/2006/table">
            <a:tbl>
              <a:tblPr firstRow="1" firstCol="1" bandRow="1"/>
              <a:tblGrid>
                <a:gridCol w="381001"/>
                <a:gridCol w="381000"/>
                <a:gridCol w="609600"/>
                <a:gridCol w="762000"/>
                <a:gridCol w="2057400"/>
                <a:gridCol w="4267199"/>
              </a:tblGrid>
              <a:tr h="2228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Pos FR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Pos TO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Length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Field Format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Attribute Name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Field Description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2892"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</a:t>
                      </a:r>
                      <a:endParaRPr lang="en-US" sz="1100" dirty="0">
                        <a:solidFill>
                          <a:srgbClr val="0066FF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Institution Code (OPEID)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The six-digit OPEID code used to identify the institution 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Filler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Filler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785"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9</a:t>
                      </a:r>
                      <a:endParaRPr lang="en-US" sz="1100" dirty="0">
                        <a:solidFill>
                          <a:srgbClr val="FFC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4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Debt Measure Year (DMYR)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The Debt Measure Year is the current Federal fiscal year minus one (For Example, if the current fiscal year is 2011, the DMYR is 2010)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785"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13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18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CIP Code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Classification of Instructional Program (CIP) Code for the educational program for which the Debt Measures (or Loan Medians for Disclosures) were calculated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124"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19</a:t>
                      </a:r>
                      <a:endParaRPr lang="en-US" sz="1100" dirty="0"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20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Credential Level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Level of degree/certificate/credential for the GE Program </a:t>
                      </a:r>
                    </a:p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Valid Values: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01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Undergraduate Certificate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02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Associate’s Degree </a:t>
                      </a:r>
                      <a:endParaRPr lang="en-US" sz="1100" dirty="0" smtClean="0"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55563" marR="0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03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Bachelor’s Degree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04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Post Baccalaureate Certificate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05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Master’s Degree 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06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 Doctoral Degree  </a:t>
                      </a:r>
                      <a:r>
                        <a:rPr lang="en-US" sz="110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07 </a:t>
                      </a:r>
                      <a:r>
                        <a:rPr lang="en-US" sz="1100" dirty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-  First-Professional Degree          </a:t>
                      </a:r>
                    </a:p>
                  </a:txBody>
                  <a:tcPr marL="16796" marR="1679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3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21</a:t>
                      </a:r>
                      <a:endParaRPr lang="en-US" sz="11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Calculation Type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The type of calculation performed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Valid Values:   1 - Repayment Rate  2 - Debt to Earnings Ratio  3 - Loan Medians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22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Numeric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Calculation Line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Future Use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31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Line Revision Indicator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Future Use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Record Type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Indicator used to identify the Program Header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FF00FF"/>
                          </a:solidFill>
                          <a:latin typeface="Calibri" pitchFamily="34" charset="0"/>
                          <a:ea typeface="ＭＳ Ｐゴシック" pitchFamily="34" charset="-128"/>
                          <a:cs typeface="Calibri" pitchFamily="34" charset="0"/>
                        </a:rPr>
                        <a:t>Field will be populated with ‘05’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34</a:t>
                      </a:r>
                      <a:endParaRPr lang="en-US" sz="11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Filler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Filler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4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51</a:t>
                      </a:r>
                      <a:endParaRPr lang="en-US" sz="1100" dirty="0">
                        <a:solidFill>
                          <a:srgbClr val="996633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Character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Program </a:t>
                      </a:r>
                      <a:r>
                        <a:rPr lang="en-US" sz="1100" dirty="0" smtClean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Name</a:t>
                      </a:r>
                      <a:endParaRPr lang="en-US" sz="1100" dirty="0">
                        <a:solidFill>
                          <a:srgbClr val="996633"/>
                        </a:solidFill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996633"/>
                          </a:solidFill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Name of the program designated by the CIP Code.  The National Center for Education Statistics assigns the names to CIP Codes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228600" y="6128922"/>
            <a:ext cx="8763000" cy="781942"/>
            <a:chOff x="228600" y="6128922"/>
            <a:chExt cx="8763000" cy="781942"/>
          </a:xfrm>
        </p:grpSpPr>
        <p:sp>
          <p:nvSpPr>
            <p:cNvPr id="4" name="Rectangle 3"/>
            <p:cNvSpPr/>
            <p:nvPr/>
          </p:nvSpPr>
          <p:spPr>
            <a:xfrm>
              <a:off x="228600" y="6172200"/>
              <a:ext cx="876300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Courier New" pitchFamily="49" charset="0"/>
                  <a:cs typeface="Courier New" pitchFamily="49" charset="0"/>
                </a:rPr>
                <a:t>----+----1----+----2----+----3----+----4----+----5----+----6----+----7----+----</a:t>
              </a:r>
              <a:r>
                <a:rPr lang="en-US" sz="1400" dirty="0" smtClean="0">
                  <a:latin typeface="Courier New" pitchFamily="49" charset="0"/>
                  <a:cs typeface="Courier New" pitchFamily="49" charset="0"/>
                </a:rPr>
                <a:t>8</a:t>
              </a:r>
            </a:p>
            <a:p>
              <a:r>
                <a:rPr lang="en-US" sz="1400" dirty="0">
                  <a:latin typeface="Courier New" pitchFamily="49" charset="0"/>
                  <a:cs typeface="Courier New" pitchFamily="49" charset="0"/>
                </a:rPr>
                <a:t>067899  </a:t>
              </a:r>
              <a:r>
                <a:rPr lang="en-US" sz="1400" dirty="0" smtClean="0">
                  <a:latin typeface="Courier New" pitchFamily="49" charset="0"/>
                  <a:cs typeface="Courier New" pitchFamily="49" charset="0"/>
                </a:rPr>
                <a:t>2011900000011          05</a:t>
              </a:r>
              <a:r>
                <a:rPr lang="en-US" sz="1400" dirty="0" smtClean="0">
                  <a:solidFill>
                    <a:srgbClr val="FF00FF"/>
                  </a:solidFill>
                  <a:latin typeface="Courier New" pitchFamily="49" charset="0"/>
                  <a:cs typeface="Courier New" pitchFamily="49" charset="0"/>
                </a:rPr>
                <a:t>                 </a:t>
              </a:r>
              <a:r>
                <a:rPr lang="en-US" sz="1400" dirty="0" smtClean="0">
                  <a:latin typeface="Courier New" pitchFamily="49" charset="0"/>
                  <a:cs typeface="Courier New" pitchFamily="49" charset="0"/>
                </a:rPr>
                <a:t>TEST PROGRAM NAME </a:t>
              </a:r>
            </a:p>
            <a:p>
              <a:endParaRPr lang="en-US" sz="14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23850" y="6134100"/>
              <a:ext cx="636588" cy="571500"/>
            </a:xfrm>
            <a:prstGeom prst="roundRect">
              <a:avLst/>
            </a:prstGeom>
            <a:noFill/>
            <a:ln w="127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61253" y="6134100"/>
              <a:ext cx="436566" cy="571500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231229" y="6135756"/>
              <a:ext cx="218283" cy="571500"/>
            </a:xfrm>
            <a:prstGeom prst="roundRect">
              <a:avLst/>
            </a:prstGeom>
            <a:noFill/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613705" y="6134096"/>
              <a:ext cx="605627" cy="571500"/>
            </a:xfrm>
            <a:prstGeom prst="round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452215" y="6135192"/>
              <a:ext cx="109141" cy="571500"/>
            </a:xfrm>
            <a:prstGeom prst="roundRect">
              <a:avLst/>
            </a:prstGeom>
            <a:noFill/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523617" y="6134100"/>
              <a:ext cx="76200" cy="57150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561356" y="6132099"/>
              <a:ext cx="940659" cy="57150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823879" y="6132580"/>
              <a:ext cx="1804465" cy="57150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641187" y="6128922"/>
              <a:ext cx="3198013" cy="571500"/>
            </a:xfrm>
            <a:prstGeom prst="roundRect">
              <a:avLst/>
            </a:prstGeom>
            <a:noFill/>
            <a:ln w="1270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619950" y="6132099"/>
              <a:ext cx="194226" cy="571500"/>
            </a:xfrm>
            <a:prstGeom prst="roundRect">
              <a:avLst/>
            </a:prstGeom>
            <a:noFill/>
            <a:ln w="1270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78495" y="5562600"/>
            <a:ext cx="5817198" cy="614610"/>
            <a:chOff x="378495" y="5562600"/>
            <a:chExt cx="5817198" cy="614610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1196757" y="5575125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78495" y="5570115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934542" y="5587650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597819" y="5562600"/>
              <a:ext cx="611981" cy="609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207419" y="5562600"/>
              <a:ext cx="611981" cy="609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445915" y="5570115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618355" y="5567610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446637" y="5567610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3604047" y="5572620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3867717" y="5572620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5616255" y="5604054"/>
              <a:ext cx="579438" cy="5731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5"/>
          <p:cNvSpPr txBox="1">
            <a:spLocks noChangeArrowheads="1"/>
          </p:cNvSpPr>
          <p:nvPr/>
        </p:nvSpPr>
        <p:spPr bwMode="auto">
          <a:xfrm rot="18879327">
            <a:off x="3543760" y="5731077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>
                <a:solidFill>
                  <a:srgbClr val="FF00FF"/>
                </a:solidFill>
                <a:cs typeface="Calibri" pitchFamily="34" charset="0"/>
              </a:rPr>
              <a:t>Record Type</a:t>
            </a:r>
          </a:p>
        </p:txBody>
      </p:sp>
      <p:sp>
        <p:nvSpPr>
          <p:cNvPr id="43" name="TextBox 5"/>
          <p:cNvSpPr txBox="1">
            <a:spLocks noChangeArrowheads="1"/>
          </p:cNvSpPr>
          <p:nvPr/>
        </p:nvSpPr>
        <p:spPr bwMode="auto">
          <a:xfrm rot="18879327">
            <a:off x="5587579" y="5659440"/>
            <a:ext cx="10695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996633"/>
                </a:solidFill>
                <a:cs typeface="Calibri" pitchFamily="34" charset="0"/>
              </a:rPr>
              <a:t>Program Name</a:t>
            </a:r>
            <a:endParaRPr lang="en-US" sz="1000" dirty="0">
              <a:solidFill>
                <a:srgbClr val="996633"/>
              </a:solidFill>
              <a:cs typeface="Calibri" pitchFamily="34" charset="0"/>
            </a:endParaRPr>
          </a:p>
        </p:txBody>
      </p:sp>
      <p:sp>
        <p:nvSpPr>
          <p:cNvPr id="44" name="TextBox 5"/>
          <p:cNvSpPr txBox="1">
            <a:spLocks noChangeArrowheads="1"/>
          </p:cNvSpPr>
          <p:nvPr/>
        </p:nvSpPr>
        <p:spPr bwMode="auto">
          <a:xfrm rot="18879327">
            <a:off x="3844584" y="5731245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cs typeface="Calibri" pitchFamily="34" charset="0"/>
              </a:rPr>
              <a:t>Filler</a:t>
            </a:r>
            <a:endParaRPr lang="en-US" sz="1000" dirty="0">
              <a:cs typeface="Calibri" pitchFamily="34" charset="0"/>
            </a:endParaRPr>
          </a:p>
        </p:txBody>
      </p:sp>
      <p:sp>
        <p:nvSpPr>
          <p:cNvPr id="45" name="TextBox 5"/>
          <p:cNvSpPr txBox="1">
            <a:spLocks noChangeArrowheads="1"/>
          </p:cNvSpPr>
          <p:nvPr/>
        </p:nvSpPr>
        <p:spPr bwMode="auto">
          <a:xfrm rot="18879327">
            <a:off x="2561112" y="5731245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cs typeface="Calibri" pitchFamily="34" charset="0"/>
              </a:rPr>
              <a:t>Filler</a:t>
            </a:r>
            <a:endParaRPr lang="en-US" sz="1000" dirty="0">
              <a:cs typeface="Calibri" pitchFamily="34" charset="0"/>
            </a:endParaRPr>
          </a:p>
        </p:txBody>
      </p:sp>
      <p:sp>
        <p:nvSpPr>
          <p:cNvPr id="46" name="TextBox 5"/>
          <p:cNvSpPr txBox="1">
            <a:spLocks noChangeArrowheads="1"/>
          </p:cNvSpPr>
          <p:nvPr/>
        </p:nvSpPr>
        <p:spPr bwMode="auto">
          <a:xfrm rot="18879327">
            <a:off x="3379014" y="5729502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cs typeface="Calibri" pitchFamily="34" charset="0"/>
              </a:rPr>
              <a:t>Filler</a:t>
            </a:r>
            <a:endParaRPr lang="en-US" sz="1000" dirty="0">
              <a:cs typeface="Calibri" pitchFamily="34" charset="0"/>
            </a:endParaRPr>
          </a:p>
        </p:txBody>
      </p:sp>
      <p:sp>
        <p:nvSpPr>
          <p:cNvPr id="48" name="TextBox 5"/>
          <p:cNvSpPr txBox="1">
            <a:spLocks noChangeArrowheads="1"/>
          </p:cNvSpPr>
          <p:nvPr/>
        </p:nvSpPr>
        <p:spPr bwMode="auto">
          <a:xfrm rot="18879327">
            <a:off x="2139122" y="5663911"/>
            <a:ext cx="10650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00B050"/>
                </a:solidFill>
                <a:cs typeface="Calibri" pitchFamily="34" charset="0"/>
              </a:rPr>
              <a:t>Credential Level</a:t>
            </a:r>
            <a:endParaRPr lang="en-US" sz="1000" dirty="0">
              <a:solidFill>
                <a:srgbClr val="00B050"/>
              </a:solidFill>
              <a:cs typeface="Calibri" pitchFamily="34" charset="0"/>
            </a:endParaRPr>
          </a:p>
        </p:txBody>
      </p:sp>
      <p:sp>
        <p:nvSpPr>
          <p:cNvPr id="49" name="TextBox 5"/>
          <p:cNvSpPr txBox="1">
            <a:spLocks noChangeArrowheads="1"/>
          </p:cNvSpPr>
          <p:nvPr/>
        </p:nvSpPr>
        <p:spPr bwMode="auto">
          <a:xfrm rot="18879327">
            <a:off x="1558584" y="5733478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FF0000"/>
                </a:solidFill>
                <a:cs typeface="Calibri" pitchFamily="34" charset="0"/>
              </a:rPr>
              <a:t>CIP Code</a:t>
            </a:r>
            <a:endParaRPr lang="en-US" sz="1000" dirty="0">
              <a:solidFill>
                <a:srgbClr val="FF0000"/>
              </a:solidFill>
              <a:cs typeface="Calibri" pitchFamily="34" charset="0"/>
            </a:endParaRPr>
          </a:p>
        </p:txBody>
      </p:sp>
      <p:sp>
        <p:nvSpPr>
          <p:cNvPr id="50" name="TextBox 5"/>
          <p:cNvSpPr txBox="1">
            <a:spLocks noChangeArrowheads="1"/>
          </p:cNvSpPr>
          <p:nvPr/>
        </p:nvSpPr>
        <p:spPr bwMode="auto">
          <a:xfrm rot="18879327">
            <a:off x="1128036" y="5672978"/>
            <a:ext cx="10396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FFC000"/>
                </a:solidFill>
                <a:cs typeface="Calibri" pitchFamily="34" charset="0"/>
              </a:rPr>
              <a:t>Calculation Year</a:t>
            </a:r>
            <a:endParaRPr lang="en-US" sz="1000" dirty="0">
              <a:solidFill>
                <a:srgbClr val="FFC000"/>
              </a:solidFill>
              <a:cs typeface="Calibri" pitchFamily="34" charset="0"/>
            </a:endParaRPr>
          </a:p>
        </p:txBody>
      </p:sp>
      <p:sp>
        <p:nvSpPr>
          <p:cNvPr id="51" name="TextBox 5"/>
          <p:cNvSpPr txBox="1">
            <a:spLocks noChangeArrowheads="1"/>
          </p:cNvSpPr>
          <p:nvPr/>
        </p:nvSpPr>
        <p:spPr bwMode="auto">
          <a:xfrm rot="18879327">
            <a:off x="315110" y="5733478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0066FF"/>
                </a:solidFill>
                <a:cs typeface="Calibri" pitchFamily="34" charset="0"/>
              </a:rPr>
              <a:t>School Code</a:t>
            </a:r>
            <a:endParaRPr lang="en-US" sz="1000" dirty="0">
              <a:solidFill>
                <a:srgbClr val="0066FF"/>
              </a:solidFill>
              <a:cs typeface="Calibri" pitchFamily="34" charset="0"/>
            </a:endParaRPr>
          </a:p>
        </p:txBody>
      </p:sp>
      <p:sp>
        <p:nvSpPr>
          <p:cNvPr id="52" name="TextBox 5"/>
          <p:cNvSpPr txBox="1">
            <a:spLocks noChangeArrowheads="1"/>
          </p:cNvSpPr>
          <p:nvPr/>
        </p:nvSpPr>
        <p:spPr bwMode="auto">
          <a:xfrm rot="18879327">
            <a:off x="2354402" y="5663911"/>
            <a:ext cx="10650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solidFill>
                  <a:srgbClr val="7030A0"/>
                </a:solidFill>
                <a:cs typeface="Calibri" pitchFamily="34" charset="0"/>
              </a:rPr>
              <a:t>Calculation Type</a:t>
            </a:r>
            <a:endParaRPr lang="en-US" sz="1000" dirty="0">
              <a:solidFill>
                <a:srgbClr val="7030A0"/>
              </a:solidFill>
              <a:cs typeface="Calibri" pitchFamily="34" charset="0"/>
            </a:endParaRPr>
          </a:p>
        </p:txBody>
      </p:sp>
      <p:sp>
        <p:nvSpPr>
          <p:cNvPr id="53" name="TextBox 5"/>
          <p:cNvSpPr txBox="1">
            <a:spLocks noChangeArrowheads="1"/>
          </p:cNvSpPr>
          <p:nvPr/>
        </p:nvSpPr>
        <p:spPr bwMode="auto">
          <a:xfrm rot="18879327">
            <a:off x="898029" y="5732307"/>
            <a:ext cx="8695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" dirty="0" smtClean="0">
                <a:cs typeface="Calibri" pitchFamily="34" charset="0"/>
              </a:rPr>
              <a:t>Filler</a:t>
            </a:r>
            <a:endParaRPr lang="en-US" sz="10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9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/>
              <a:t>Debt Measures </a:t>
            </a:r>
            <a:r>
              <a:rPr lang="en-US" sz="4800" dirty="0" smtClean="0"/>
              <a:t>on NSLDS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Informational Debt Measures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447800"/>
            <a:ext cx="84582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"/>
              </a:spcBef>
              <a:spcAft>
                <a:spcPct val="500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5000"/>
              </a:spcAft>
              <a:buChar char="–"/>
              <a:defRPr sz="3600"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5000"/>
              </a:spcBef>
              <a:spcAft>
                <a:spcPct val="500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5000"/>
              </a:spcBef>
              <a:spcAft>
                <a:spcPct val="500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5000"/>
              </a:spcBef>
              <a:spcAft>
                <a:spcPct val="5000"/>
              </a:spcAft>
              <a:buChar char="»"/>
              <a:defRPr sz="2800"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fontAlgn="base">
              <a:spcBef>
                <a:spcPct val="5000"/>
              </a:spcBef>
              <a:spcAft>
                <a:spcPct val="500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5000"/>
              </a:spcBef>
              <a:spcAft>
                <a:spcPct val="500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5000"/>
              </a:spcBef>
              <a:spcAft>
                <a:spcPct val="500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5000"/>
              </a:spcBef>
              <a:spcAft>
                <a:spcPct val="500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631825" lvl="2" indent="-231775"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 First year rates are informational only</a:t>
            </a:r>
          </a:p>
          <a:p>
            <a:pPr marL="1381125" lvl="3" indent="-523875">
              <a:buFont typeface="Wingdings" pitchFamily="2" charset="2"/>
              <a:buChar char="§"/>
              <a:defRPr/>
            </a:pPr>
            <a:r>
              <a:rPr lang="en-US" sz="32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For the 2011 Debt Measures Year</a:t>
            </a:r>
          </a:p>
          <a:p>
            <a:pPr marL="1838325" lvl="4" indent="-523875">
              <a:buFont typeface="Wingdings" pitchFamily="2" charset="2"/>
              <a:buChar char="§"/>
              <a:defRPr/>
            </a:pPr>
            <a:r>
              <a:rPr lang="en-US" sz="3200" dirty="0">
                <a:latin typeface="Arial" pitchFamily="34" charset="0"/>
                <a:ea typeface="ＭＳ Ｐゴシック" charset="0"/>
                <a:cs typeface="Arial" pitchFamily="34" charset="0"/>
              </a:rPr>
              <a:t>R</a:t>
            </a:r>
            <a:r>
              <a:rPr lang="en-US" sz="32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eleased in  2012</a:t>
            </a:r>
          </a:p>
          <a:p>
            <a:pPr marL="1381125" lvl="3" indent="-523875">
              <a:buFont typeface="Wingdings" pitchFamily="2" charset="2"/>
              <a:buChar char="§"/>
              <a:defRPr/>
            </a:pPr>
            <a:r>
              <a:rPr lang="en-US" sz="32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 2YP </a:t>
            </a:r>
            <a:r>
              <a:rPr lang="en-US" sz="3200" dirty="0">
                <a:latin typeface="Arial" pitchFamily="34" charset="0"/>
                <a:ea typeface="ＭＳ Ｐゴシック" charset="0"/>
                <a:cs typeface="Arial" pitchFamily="34" charset="0"/>
              </a:rPr>
              <a:t>is FY 2007 and FY </a:t>
            </a:r>
            <a:r>
              <a:rPr lang="en-US" sz="32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2008</a:t>
            </a:r>
          </a:p>
          <a:p>
            <a:pPr marL="1828800" lvl="4" indent="-447675">
              <a:buFont typeface="Wingdings" pitchFamily="2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pitchFamily="34" charset="0"/>
              </a:rPr>
              <a:t>No Pre-Draft Rosters</a:t>
            </a:r>
          </a:p>
          <a:p>
            <a:pPr marL="1828800" lvl="4" indent="-447675">
              <a:buFont typeface="Wingdings" pitchFamily="2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pitchFamily="34" charset="0"/>
              </a:rPr>
              <a:t>No Draft Rates</a:t>
            </a:r>
          </a:p>
          <a:p>
            <a:pPr marL="1828800" lvl="4" indent="-447675">
              <a:buFont typeface="Wingdings" pitchFamily="2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pitchFamily="34" charset="0"/>
              </a:rPr>
              <a:t>No Challenges</a:t>
            </a:r>
          </a:p>
          <a:p>
            <a:pPr marL="1828800" lvl="4" indent="-447675">
              <a:buFont typeface="Wingdings" pitchFamily="2" charset="2"/>
              <a:buChar char="§"/>
              <a:defRPr/>
            </a:pPr>
            <a:r>
              <a:rPr lang="en-US" sz="3200" dirty="0" smtClean="0">
                <a:ea typeface="ＭＳ Ｐゴシック" charset="0"/>
                <a:cs typeface="Arial" pitchFamily="34" charset="0"/>
              </a:rPr>
              <a:t>No Sanctions</a:t>
            </a:r>
          </a:p>
          <a:p>
            <a:pPr marL="638175" lvl="2" indent="0" eaLnBrk="1" hangingPunct="1">
              <a:buNone/>
              <a:defRPr/>
            </a:pPr>
            <a:endParaRPr lang="en-US" sz="3100" dirty="0" smtClean="0">
              <a:ea typeface="ＭＳ Ｐゴシック" charset="0"/>
            </a:endParaRPr>
          </a:p>
          <a:p>
            <a:pPr marL="920750" lvl="1" indent="-520700" eaLnBrk="1" hangingPunct="1">
              <a:buFontTx/>
              <a:buNone/>
              <a:defRPr/>
            </a:pPr>
            <a:r>
              <a:rPr lang="en-US" sz="3100" dirty="0" smtClean="0">
                <a:ea typeface="ＭＳ Ｐゴシック" charset="0"/>
              </a:rPr>
              <a:t> </a:t>
            </a:r>
          </a:p>
          <a:p>
            <a:pPr marL="520700" indent="-520700" eaLnBrk="1" hangingPunct="1">
              <a:buFontTx/>
              <a:buNone/>
              <a:defRPr/>
            </a:pPr>
            <a:endParaRPr lang="en-US" sz="3100" dirty="0" smtClean="0">
              <a:ea typeface="+mn-ea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773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Debt Measures on NSLDS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have FSA Userid with access to NSLDS to view rates</a:t>
            </a:r>
          </a:p>
          <a:p>
            <a:pPr lvl="1"/>
            <a:r>
              <a:rPr lang="en-US" sz="3200" dirty="0" smtClean="0"/>
              <a:t>See your PDPA or FSAWebenroll for information regarding access to NSLDS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25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</a:t>
            </a:r>
            <a:r>
              <a:rPr lang="en-US" dirty="0" smtClean="0"/>
              <a:t>Measures </a:t>
            </a:r>
            <a:r>
              <a:rPr lang="en-US" dirty="0"/>
              <a:t>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9"/>
          <a:stretch/>
        </p:blipFill>
        <p:spPr>
          <a:xfrm>
            <a:off x="533400" y="1447800"/>
            <a:ext cx="8037512" cy="4860063"/>
          </a:xfrm>
        </p:spPr>
      </p:pic>
      <p:sp>
        <p:nvSpPr>
          <p:cNvPr id="10" name="Oval 9"/>
          <p:cNvSpPr/>
          <p:nvPr/>
        </p:nvSpPr>
        <p:spPr>
          <a:xfrm>
            <a:off x="4400550" y="1981200"/>
            <a:ext cx="6858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019800" y="2209800"/>
            <a:ext cx="10668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471567" y="1469928"/>
            <a:ext cx="252833" cy="51127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781800" y="2492472"/>
            <a:ext cx="838200" cy="78412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 rot="5400000">
            <a:off x="6364614" y="3160388"/>
            <a:ext cx="567671" cy="38481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</a:t>
            </a:r>
            <a:r>
              <a:rPr lang="en-US" dirty="0" smtClean="0"/>
              <a:t>Measures </a:t>
            </a:r>
            <a:r>
              <a:rPr lang="en-US" dirty="0"/>
              <a:t>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9"/>
          <a:stretch/>
        </p:blipFill>
        <p:spPr>
          <a:xfrm>
            <a:off x="533400" y="1447800"/>
            <a:ext cx="8037512" cy="4860063"/>
          </a:xfrm>
        </p:spPr>
      </p:pic>
      <p:cxnSp>
        <p:nvCxnSpPr>
          <p:cNvPr id="13" name="Straight Arrow Connector 12"/>
          <p:cNvCxnSpPr/>
          <p:nvPr/>
        </p:nvCxnSpPr>
        <p:spPr>
          <a:xfrm flipH="1">
            <a:off x="7200900" y="3765411"/>
            <a:ext cx="371475" cy="103519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 rot="5400000">
            <a:off x="6286500" y="3238502"/>
            <a:ext cx="838197" cy="396240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91275" y="3057525"/>
            <a:ext cx="2362200" cy="7078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All debt measures for all programs</a:t>
            </a:r>
            <a:endParaRPr lang="en-US" sz="2000" dirty="0">
              <a:latin typeface="+mn-lt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Measures 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9"/>
          <a:stretch/>
        </p:blipFill>
        <p:spPr>
          <a:xfrm>
            <a:off x="533400" y="1447800"/>
            <a:ext cx="8037512" cy="4860063"/>
          </a:xfrm>
        </p:spPr>
      </p:pic>
      <p:sp>
        <p:nvSpPr>
          <p:cNvPr id="5" name="Oval 4"/>
          <p:cNvSpPr/>
          <p:nvPr/>
        </p:nvSpPr>
        <p:spPr>
          <a:xfrm>
            <a:off x="304800" y="5105400"/>
            <a:ext cx="6858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238655"/>
            <a:ext cx="18288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Click for detail</a:t>
            </a:r>
            <a:endParaRPr lang="en-US" sz="2000" dirty="0">
              <a:latin typeface="+mn-lt"/>
            </a:endParaRPr>
          </a:p>
        </p:txBody>
      </p:sp>
      <p:cxnSp>
        <p:nvCxnSpPr>
          <p:cNvPr id="8" name="Straight Arrow Connector 7"/>
          <p:cNvCxnSpPr>
            <a:endCxn id="5" idx="1"/>
          </p:cNvCxnSpPr>
          <p:nvPr/>
        </p:nvCxnSpPr>
        <p:spPr>
          <a:xfrm>
            <a:off x="152400" y="4638765"/>
            <a:ext cx="252833" cy="51127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5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Measures 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t="-424" r="-275" b="10805"/>
          <a:stretch/>
        </p:blipFill>
        <p:spPr>
          <a:xfrm>
            <a:off x="533400" y="1524000"/>
            <a:ext cx="8037512" cy="4672288"/>
          </a:xfrm>
        </p:spPr>
      </p:pic>
      <p:cxnSp>
        <p:nvCxnSpPr>
          <p:cNvPr id="15" name="Straight Arrow Connector 14"/>
          <p:cNvCxnSpPr/>
          <p:nvPr/>
        </p:nvCxnSpPr>
        <p:spPr>
          <a:xfrm flipH="1">
            <a:off x="6644789" y="4358938"/>
            <a:ext cx="335204" cy="44166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 rot="5400000">
            <a:off x="4901711" y="3695702"/>
            <a:ext cx="838197" cy="304800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92412" y="3343275"/>
            <a:ext cx="2299188" cy="10156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Debt measures details for a single program</a:t>
            </a:r>
            <a:endParaRPr lang="en-US" sz="2000" dirty="0">
              <a:latin typeface="+mn-lt"/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267199" y="2895599"/>
            <a:ext cx="762000" cy="304800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019801" y="3657600"/>
            <a:ext cx="672611" cy="381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8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Measures 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t="-424" r="-275" b="10805"/>
          <a:stretch/>
        </p:blipFill>
        <p:spPr>
          <a:xfrm>
            <a:off x="533400" y="1524000"/>
            <a:ext cx="8037512" cy="4672288"/>
          </a:xfrm>
        </p:spPr>
      </p:pic>
      <p:sp>
        <p:nvSpPr>
          <p:cNvPr id="7" name="Oval 6"/>
          <p:cNvSpPr/>
          <p:nvPr/>
        </p:nvSpPr>
        <p:spPr>
          <a:xfrm>
            <a:off x="533400" y="2743200"/>
            <a:ext cx="1219200" cy="76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Debt Measures on </a:t>
            </a:r>
            <a:r>
              <a:rPr lang="en-US" dirty="0" smtClean="0"/>
              <a:t>NSLDS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t="-424" r="-275" b="10805"/>
          <a:stretch/>
        </p:blipFill>
        <p:spPr>
          <a:xfrm>
            <a:off x="533400" y="1524000"/>
            <a:ext cx="8037512" cy="4672288"/>
          </a:xfrm>
        </p:spPr>
      </p:pic>
      <p:sp>
        <p:nvSpPr>
          <p:cNvPr id="7" name="Oval 6"/>
          <p:cNvSpPr/>
          <p:nvPr/>
        </p:nvSpPr>
        <p:spPr>
          <a:xfrm>
            <a:off x="3276600" y="3505200"/>
            <a:ext cx="2438400" cy="76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895600"/>
            <a:ext cx="2362200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Click to initiate backup request</a:t>
            </a:r>
            <a:endParaRPr lang="en-US" sz="2000" dirty="0">
              <a:latin typeface="+mn-lt"/>
            </a:endParaRPr>
          </a:p>
        </p:txBody>
      </p:sp>
      <p:cxnSp>
        <p:nvCxnSpPr>
          <p:cNvPr id="9" name="Straight Arrow Connector 8"/>
          <p:cNvCxnSpPr>
            <a:endCxn id="7" idx="2"/>
          </p:cNvCxnSpPr>
          <p:nvPr/>
        </p:nvCxnSpPr>
        <p:spPr>
          <a:xfrm>
            <a:off x="2819400" y="3603486"/>
            <a:ext cx="457200" cy="28271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02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Requesting Backup Data on NSLDS – Debt Measures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72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</a:t>
            </a:r>
            <a:r>
              <a:rPr lang="en-US" sz="3200" dirty="0" smtClean="0"/>
              <a:t>Debt Measures</a:t>
            </a:r>
            <a:endParaRPr lang="en-US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3352800"/>
          </a:xfrm>
        </p:spPr>
        <p:txBody>
          <a:bodyPr/>
          <a:lstStyle/>
          <a:p>
            <a:r>
              <a:rPr lang="en-US" dirty="0" smtClean="0"/>
              <a:t>Two Reports Available</a:t>
            </a:r>
          </a:p>
          <a:p>
            <a:pPr lvl="1"/>
            <a:r>
              <a:rPr lang="en-US" dirty="0" smtClean="0"/>
              <a:t>GE Debt Measures Backup By Program Report</a:t>
            </a:r>
          </a:p>
          <a:p>
            <a:pPr lvl="2"/>
            <a:r>
              <a:rPr lang="en-US" sz="2800" dirty="0" smtClean="0"/>
              <a:t>Select one or more:</a:t>
            </a:r>
          </a:p>
          <a:p>
            <a:pPr lvl="3"/>
            <a:r>
              <a:rPr lang="en-US" sz="2400" dirty="0" smtClean="0"/>
              <a:t>Calculation Year</a:t>
            </a:r>
          </a:p>
          <a:p>
            <a:pPr lvl="3"/>
            <a:r>
              <a:rPr lang="en-US" sz="2400" dirty="0" smtClean="0"/>
              <a:t>CIP Code</a:t>
            </a:r>
          </a:p>
          <a:p>
            <a:pPr marL="1371600" lvl="3" indent="0">
              <a:buNone/>
            </a:pPr>
            <a:endParaRPr lang="en-US" dirty="0" smtClean="0"/>
          </a:p>
        </p:txBody>
      </p:sp>
      <p:sp>
        <p:nvSpPr>
          <p:cNvPr id="14" name="Content Placeholder 12"/>
          <p:cNvSpPr txBox="1">
            <a:spLocks/>
          </p:cNvSpPr>
          <p:nvPr/>
        </p:nvSpPr>
        <p:spPr bwMode="auto">
          <a:xfrm>
            <a:off x="304800" y="3733800"/>
            <a:ext cx="845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US" dirty="0"/>
              <a:t>GE </a:t>
            </a:r>
            <a:r>
              <a:rPr lang="en-US" dirty="0" smtClean="0"/>
              <a:t>Debt Measures Backup </a:t>
            </a:r>
            <a:r>
              <a:rPr lang="en-US" dirty="0"/>
              <a:t>By Calculation Year </a:t>
            </a:r>
            <a:r>
              <a:rPr lang="en-US" dirty="0" smtClean="0"/>
              <a:t>Report</a:t>
            </a:r>
          </a:p>
          <a:p>
            <a:pPr lvl="2"/>
            <a:r>
              <a:rPr lang="en-US" sz="2800" dirty="0" smtClean="0"/>
              <a:t>Select:</a:t>
            </a:r>
          </a:p>
          <a:p>
            <a:pPr lvl="3"/>
            <a:r>
              <a:rPr lang="en-US" sz="2400" dirty="0" smtClean="0"/>
              <a:t>One or more calculation years</a:t>
            </a:r>
          </a:p>
          <a:p>
            <a:pPr lvl="3"/>
            <a:r>
              <a:rPr lang="en-US" sz="2400" dirty="0" smtClean="0"/>
              <a:t>Various formats – to receive all programs in a single file, or each program in its’ own file</a:t>
            </a:r>
          </a:p>
          <a:p>
            <a:pPr lvl="2"/>
            <a:endParaRPr lang="en-US" dirty="0"/>
          </a:p>
        </p:txBody>
      </p:sp>
      <p:sp>
        <p:nvSpPr>
          <p:cNvPr id="15" name="Content Placeholder 12"/>
          <p:cNvSpPr txBox="1">
            <a:spLocks/>
          </p:cNvSpPr>
          <p:nvPr/>
        </p:nvSpPr>
        <p:spPr bwMode="auto">
          <a:xfrm>
            <a:off x="4038600" y="2971800"/>
            <a:ext cx="464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3"/>
            <a:r>
              <a:rPr lang="en-US" sz="2400" dirty="0"/>
              <a:t>Credential Level</a:t>
            </a:r>
          </a:p>
          <a:p>
            <a:pPr lvl="3"/>
            <a:r>
              <a:rPr lang="en-US" sz="2400" dirty="0" smtClean="0"/>
              <a:t>Debt Measure</a:t>
            </a:r>
            <a:endParaRPr lang="en-US" sz="24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</a:t>
            </a:r>
            <a:r>
              <a:rPr lang="en-US" sz="3200" dirty="0" smtClean="0"/>
              <a:t>Debt Measures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7"/>
          <a:stretch/>
        </p:blipFill>
        <p:spPr>
          <a:xfrm>
            <a:off x="762000" y="1447800"/>
            <a:ext cx="7620000" cy="4876800"/>
          </a:xfrm>
        </p:spPr>
      </p:pic>
      <p:sp>
        <p:nvSpPr>
          <p:cNvPr id="6" name="Rounded Rectangle 5"/>
          <p:cNvSpPr/>
          <p:nvPr/>
        </p:nvSpPr>
        <p:spPr>
          <a:xfrm rot="5400000">
            <a:off x="3362326" y="3086101"/>
            <a:ext cx="609597" cy="396240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825" y="3603486"/>
            <a:ext cx="1704975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Two reports available</a:t>
            </a:r>
            <a:endParaRPr lang="en-US" sz="2000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90600" y="4311372"/>
            <a:ext cx="685799" cy="44463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Loan 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0"/>
            <a:ext cx="8458200" cy="5029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Medians for Disclosures – </a:t>
            </a:r>
            <a:r>
              <a:rPr lang="en-US" b="1" i="1" u="sng" dirty="0" smtClean="0"/>
              <a:t>NOT</a:t>
            </a:r>
            <a:r>
              <a:rPr lang="en-US" dirty="0" smtClean="0"/>
              <a:t> what was used for Debt Measures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Three Medians:</a:t>
            </a:r>
          </a:p>
          <a:p>
            <a:pPr lvl="1"/>
            <a:r>
              <a:rPr lang="en-US" sz="3200" dirty="0" smtClean="0"/>
              <a:t>Title IV Loans</a:t>
            </a:r>
            <a:endParaRPr lang="en-US" sz="3200" dirty="0"/>
          </a:p>
          <a:p>
            <a:pPr lvl="1"/>
            <a:r>
              <a:rPr lang="en-US" sz="3200" dirty="0" smtClean="0"/>
              <a:t>Private Loans</a:t>
            </a:r>
          </a:p>
          <a:p>
            <a:pPr lvl="1"/>
            <a:r>
              <a:rPr lang="en-US" sz="3200" dirty="0" smtClean="0"/>
              <a:t>Institutional Financing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Most recently completed Award Year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Completers only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51081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</a:t>
            </a:r>
            <a:r>
              <a:rPr lang="en-US" sz="3200" dirty="0" smtClean="0"/>
              <a:t>Debt Measures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7"/>
          <a:stretch/>
        </p:blipFill>
        <p:spPr>
          <a:xfrm>
            <a:off x="762000" y="1447800"/>
            <a:ext cx="7620000" cy="4876800"/>
          </a:xfrm>
        </p:spPr>
      </p:pic>
      <p:sp>
        <p:nvSpPr>
          <p:cNvPr id="9" name="Rounded Rectangle 8"/>
          <p:cNvSpPr/>
          <p:nvPr/>
        </p:nvSpPr>
        <p:spPr>
          <a:xfrm rot="5400000">
            <a:off x="1905000" y="4876803"/>
            <a:ext cx="3048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3825" y="3603486"/>
            <a:ext cx="1323975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Click to request</a:t>
            </a:r>
            <a:endParaRPr lang="en-US" sz="2000" dirty="0"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90600" y="4311372"/>
            <a:ext cx="762000" cy="71783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77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Debt Measures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05"/>
          <a:stretch/>
        </p:blipFill>
        <p:spPr>
          <a:xfrm>
            <a:off x="609600" y="1360809"/>
            <a:ext cx="8077200" cy="4449441"/>
          </a:xfrm>
        </p:spPr>
      </p:pic>
      <p:sp>
        <p:nvSpPr>
          <p:cNvPr id="7" name="Rounded Rectangle 6"/>
          <p:cNvSpPr/>
          <p:nvPr/>
        </p:nvSpPr>
        <p:spPr>
          <a:xfrm rot="5400000">
            <a:off x="4422198" y="1533525"/>
            <a:ext cx="432955" cy="2667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5486400"/>
            <a:ext cx="3124199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Select search parameters and click Get Programs</a:t>
            </a:r>
            <a:endParaRPr lang="en-US" sz="2000" dirty="0"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19200" y="4495800"/>
            <a:ext cx="1143000" cy="990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581400" y="5410200"/>
            <a:ext cx="533400" cy="609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 rot="5400000">
            <a:off x="4431722" y="4731329"/>
            <a:ext cx="432955" cy="10667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</a:t>
            </a:r>
            <a:r>
              <a:rPr lang="en-US" sz="3200" dirty="0" smtClean="0"/>
              <a:t>Debt Measures</a:t>
            </a:r>
            <a:endParaRPr lang="en-US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41"/>
          <a:stretch/>
        </p:blipFill>
        <p:spPr>
          <a:xfrm>
            <a:off x="1600200" y="1371600"/>
            <a:ext cx="6490143" cy="5276850"/>
          </a:xfrm>
        </p:spPr>
      </p:pic>
      <p:sp>
        <p:nvSpPr>
          <p:cNvPr id="12" name="Rounded Rectangle 11"/>
          <p:cNvSpPr/>
          <p:nvPr/>
        </p:nvSpPr>
        <p:spPr>
          <a:xfrm rot="5400000">
            <a:off x="4524375" y="1162053"/>
            <a:ext cx="476250" cy="2667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5400000">
            <a:off x="2247900" y="5600700"/>
            <a:ext cx="762000" cy="990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1" y="4397514"/>
            <a:ext cx="1447800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Select one or more programs</a:t>
            </a:r>
            <a:endParaRPr lang="en-US" sz="2000" dirty="0">
              <a:latin typeface="+mn-lt"/>
            </a:endParaRPr>
          </a:p>
        </p:txBody>
      </p:sp>
      <p:cxnSp>
        <p:nvCxnSpPr>
          <p:cNvPr id="15" name="Straight Arrow Connector 14"/>
          <p:cNvCxnSpPr>
            <a:endCxn id="13" idx="2"/>
          </p:cNvCxnSpPr>
          <p:nvPr/>
        </p:nvCxnSpPr>
        <p:spPr>
          <a:xfrm>
            <a:off x="1447801" y="5413177"/>
            <a:ext cx="685799" cy="68282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3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Requesting Backup Data – Debt Measures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47800"/>
            <a:ext cx="7633252" cy="4876800"/>
          </a:xfrm>
        </p:spPr>
      </p:pic>
      <p:sp>
        <p:nvSpPr>
          <p:cNvPr id="5" name="Rounded Rectangle 4"/>
          <p:cNvSpPr/>
          <p:nvPr/>
        </p:nvSpPr>
        <p:spPr>
          <a:xfrm rot="5400000">
            <a:off x="4352925" y="1543050"/>
            <a:ext cx="476250" cy="2667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62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9144000" cy="685800"/>
          </a:xfrm>
        </p:spPr>
        <p:txBody>
          <a:bodyPr/>
          <a:lstStyle/>
          <a:p>
            <a:pPr algn="ctr"/>
            <a:r>
              <a:rPr lang="en-US" sz="3200" dirty="0"/>
              <a:t>Requesting Backup Data – Debt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Formats: Single File or Multiple File</a:t>
            </a:r>
          </a:p>
          <a:p>
            <a:pPr lvl="1"/>
            <a:r>
              <a:rPr lang="en-US" sz="3200" dirty="0" smtClean="0"/>
              <a:t>Single File will create one file for each program requested</a:t>
            </a:r>
          </a:p>
          <a:p>
            <a:pPr lvl="1"/>
            <a:r>
              <a:rPr lang="en-US" sz="3200" dirty="0" smtClean="0"/>
              <a:t>Multiple File will create one file with ALL programs requested contained within it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Loan Medians on NSLDS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Loan Medians on 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77" y="1371600"/>
            <a:ext cx="7803223" cy="4960620"/>
          </a:xfrm>
        </p:spPr>
      </p:pic>
      <p:sp>
        <p:nvSpPr>
          <p:cNvPr id="5" name="Oval 4"/>
          <p:cNvSpPr/>
          <p:nvPr/>
        </p:nvSpPr>
        <p:spPr>
          <a:xfrm>
            <a:off x="4566816" y="1971675"/>
            <a:ext cx="614783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086600" y="2200275"/>
            <a:ext cx="107063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66817" y="1460403"/>
            <a:ext cx="252833" cy="51127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738130" y="2482947"/>
            <a:ext cx="110470" cy="94605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Loan Medians on 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77" y="1371600"/>
            <a:ext cx="7803223" cy="4960620"/>
          </a:xfrm>
        </p:spPr>
      </p:pic>
      <p:cxnSp>
        <p:nvCxnSpPr>
          <p:cNvPr id="9" name="Straight Arrow Connector 8"/>
          <p:cNvCxnSpPr/>
          <p:nvPr/>
        </p:nvCxnSpPr>
        <p:spPr>
          <a:xfrm flipH="1">
            <a:off x="7200901" y="3765411"/>
            <a:ext cx="723900" cy="141618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 rot="5400000">
            <a:off x="6324601" y="3505198"/>
            <a:ext cx="609597" cy="396240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91275" y="3057525"/>
            <a:ext cx="2362200" cy="7078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Loan Medians for all programs</a:t>
            </a:r>
            <a:endParaRPr lang="en-US" sz="2000" dirty="0">
              <a:latin typeface="+mn-lt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Loan Medians on NSLDS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77" y="1371600"/>
            <a:ext cx="7803223" cy="4960620"/>
          </a:xfrm>
        </p:spPr>
      </p:pic>
      <p:sp>
        <p:nvSpPr>
          <p:cNvPr id="7" name="Oval 6"/>
          <p:cNvSpPr/>
          <p:nvPr/>
        </p:nvSpPr>
        <p:spPr>
          <a:xfrm>
            <a:off x="3505200" y="3657600"/>
            <a:ext cx="2286000" cy="52235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895600"/>
            <a:ext cx="2362200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Click to initiate backup request</a:t>
            </a:r>
            <a:endParaRPr lang="en-US" sz="2000" dirty="0">
              <a:latin typeface="+mn-lt"/>
            </a:endParaRPr>
          </a:p>
        </p:txBody>
      </p:sp>
      <p:cxnSp>
        <p:nvCxnSpPr>
          <p:cNvPr id="12" name="Straight Arrow Connector 11"/>
          <p:cNvCxnSpPr>
            <a:endCxn id="7" idx="2"/>
          </p:cNvCxnSpPr>
          <p:nvPr/>
        </p:nvCxnSpPr>
        <p:spPr>
          <a:xfrm>
            <a:off x="2819400" y="3603486"/>
            <a:ext cx="685800" cy="31529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pPr algn="ctr"/>
            <a:r>
              <a:rPr lang="en-US" sz="4800" dirty="0" smtClean="0"/>
              <a:t>Requesting Backup Data on NSLDS – Loan Medians</a:t>
            </a:r>
            <a:endParaRPr lang="en-US" sz="4800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47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254797"/>
              </p:ext>
            </p:extLst>
          </p:nvPr>
        </p:nvGraphicFramePr>
        <p:xfrm>
          <a:off x="685800" y="1600200"/>
          <a:ext cx="7924800" cy="425389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24400"/>
                <a:gridCol w="3200400"/>
              </a:tblGrid>
              <a:tr h="43837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TIMELINE FOR THE DEVELOPMENT OF THE FY 2011 MEASURES</a:t>
                      </a:r>
                      <a:endParaRPr lang="en-US" sz="1600" dirty="0"/>
                    </a:p>
                  </a:txBody>
                  <a:tcPr marT="45734" marB="45734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Released by the Department:</a:t>
                      </a:r>
                      <a:endParaRPr lang="en-US" sz="1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b="1" u="sng" dirty="0" smtClean="0"/>
                        <a:t>Repayment Rates</a:t>
                      </a:r>
                      <a:endParaRPr lang="en-US" sz="1600" b="1" u="sng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Borrowers Who</a:t>
                      </a:r>
                      <a:r>
                        <a:rPr lang="en-US" sz="1600" baseline="0" dirty="0" smtClean="0"/>
                        <a:t> Entered Repayment During:</a:t>
                      </a:r>
                      <a:endParaRPr lang="en-US" sz="16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FY 2007 and 2008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4115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Programs with Small Numbers of Students: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Measures Repayment Activity</a:t>
                      </a:r>
                      <a:r>
                        <a:rPr lang="en-US" sz="1600" baseline="0" dirty="0" smtClean="0"/>
                        <a:t> During:</a:t>
                      </a:r>
                      <a:endParaRPr lang="en-US" sz="16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FY 2011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b="1" u="sng" dirty="0" smtClean="0"/>
                        <a:t>Debt-to-Earnings</a:t>
                      </a:r>
                      <a:r>
                        <a:rPr lang="en-US" sz="1600" b="1" u="sng" baseline="0" dirty="0" smtClean="0"/>
                        <a:t> Ratios</a:t>
                      </a:r>
                      <a:endParaRPr lang="en-US" sz="1600" b="1" u="sng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Students Who</a:t>
                      </a:r>
                      <a:r>
                        <a:rPr lang="en-US" sz="1600" baseline="0" dirty="0" smtClean="0"/>
                        <a:t> Completed </a:t>
                      </a:r>
                      <a:r>
                        <a:rPr lang="en-US" sz="1600" dirty="0" smtClean="0"/>
                        <a:t>During:</a:t>
                      </a:r>
                      <a:endParaRPr lang="en-US" sz="16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FY 2007 and</a:t>
                      </a:r>
                      <a:r>
                        <a:rPr lang="en-US" sz="1600" baseline="0" dirty="0" smtClean="0"/>
                        <a:t> 2008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3353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Programs with Small Numbers of Students:</a:t>
                      </a:r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marT="45734" marB="45734"/>
                </a:tc>
              </a:tr>
              <a:tr h="4383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Measures Earnings During:</a:t>
                      </a:r>
                      <a:endParaRPr lang="en-US" sz="16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Calendar 2010</a:t>
                      </a:r>
                      <a:endParaRPr lang="en-US" sz="1600" dirty="0"/>
                    </a:p>
                  </a:txBody>
                  <a:tcPr marT="45734" marB="45734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685800"/>
            <a:ext cx="8458200" cy="685800"/>
          </a:xfrm>
        </p:spPr>
        <p:txBody>
          <a:bodyPr/>
          <a:lstStyle/>
          <a:p>
            <a:r>
              <a:rPr lang="en-US" dirty="0" smtClean="0"/>
              <a:t>Calendar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Loan Medians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42900" y="1600200"/>
            <a:ext cx="8458200" cy="3048000"/>
          </a:xfrm>
        </p:spPr>
        <p:txBody>
          <a:bodyPr/>
          <a:lstStyle/>
          <a:p>
            <a:r>
              <a:rPr lang="en-US" dirty="0" smtClean="0"/>
              <a:t>Two Reports available</a:t>
            </a:r>
          </a:p>
          <a:p>
            <a:pPr lvl="1"/>
            <a:r>
              <a:rPr lang="en-US" dirty="0" smtClean="0"/>
              <a:t>GE Loan Medians Backup By Program Report</a:t>
            </a:r>
          </a:p>
          <a:p>
            <a:pPr lvl="2"/>
            <a:r>
              <a:rPr lang="en-US" dirty="0" smtClean="0"/>
              <a:t>Select one or more:</a:t>
            </a:r>
          </a:p>
          <a:p>
            <a:pPr lvl="3"/>
            <a:r>
              <a:rPr lang="en-US" dirty="0" smtClean="0"/>
              <a:t>Calculation Year</a:t>
            </a:r>
          </a:p>
          <a:p>
            <a:pPr lvl="3"/>
            <a:r>
              <a:rPr lang="en-US" dirty="0" smtClean="0"/>
              <a:t>CIP Code</a:t>
            </a:r>
          </a:p>
          <a:p>
            <a:pPr marL="1371600" lvl="3" indent="0">
              <a:buNone/>
            </a:pPr>
            <a:endParaRPr lang="en-US" dirty="0" smtClean="0"/>
          </a:p>
        </p:txBody>
      </p:sp>
      <p:sp>
        <p:nvSpPr>
          <p:cNvPr id="14" name="Content Placeholder 12"/>
          <p:cNvSpPr txBox="1">
            <a:spLocks/>
          </p:cNvSpPr>
          <p:nvPr/>
        </p:nvSpPr>
        <p:spPr bwMode="auto">
          <a:xfrm>
            <a:off x="304800" y="3886200"/>
            <a:ext cx="8458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US" dirty="0"/>
              <a:t>GE Loan Medians Backup By Calculation Year </a:t>
            </a:r>
            <a:r>
              <a:rPr lang="en-US" dirty="0" smtClean="0"/>
              <a:t>Report</a:t>
            </a:r>
          </a:p>
          <a:p>
            <a:pPr lvl="2"/>
            <a:r>
              <a:rPr lang="en-US" dirty="0" smtClean="0"/>
              <a:t>Select:</a:t>
            </a:r>
          </a:p>
          <a:p>
            <a:pPr lvl="3"/>
            <a:r>
              <a:rPr lang="en-US" dirty="0" smtClean="0"/>
              <a:t>One or more calculation years</a:t>
            </a:r>
          </a:p>
          <a:p>
            <a:pPr lvl="3"/>
            <a:r>
              <a:rPr lang="en-US" dirty="0" smtClean="0"/>
              <a:t>Various formats – to receive all programs in a single file, or each program in its’ own file</a:t>
            </a:r>
          </a:p>
          <a:p>
            <a:pPr lvl="2"/>
            <a:endParaRPr lang="en-US" dirty="0"/>
          </a:p>
        </p:txBody>
      </p:sp>
      <p:sp>
        <p:nvSpPr>
          <p:cNvPr id="15" name="Content Placeholder 12"/>
          <p:cNvSpPr txBox="1">
            <a:spLocks/>
          </p:cNvSpPr>
          <p:nvPr/>
        </p:nvSpPr>
        <p:spPr bwMode="auto">
          <a:xfrm>
            <a:off x="4038600" y="3124200"/>
            <a:ext cx="464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438"/>
              </a:spcBef>
              <a:spcAft>
                <a:spcPct val="0"/>
              </a:spcAft>
              <a:buFont typeface="Times" pitchFamily="18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3"/>
            <a:r>
              <a:rPr lang="en-US" dirty="0"/>
              <a:t>Credential Level</a:t>
            </a:r>
          </a:p>
          <a:p>
            <a:pPr lvl="3"/>
            <a:r>
              <a:rPr lang="en-US" dirty="0"/>
              <a:t>Loan Median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3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Loan Medians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7"/>
          <a:stretch/>
        </p:blipFill>
        <p:spPr>
          <a:xfrm>
            <a:off x="762000" y="1447801"/>
            <a:ext cx="7620000" cy="4876800"/>
          </a:xfrm>
        </p:spPr>
      </p:pic>
      <p:sp>
        <p:nvSpPr>
          <p:cNvPr id="6" name="Rounded Rectangle 5"/>
          <p:cNvSpPr/>
          <p:nvPr/>
        </p:nvSpPr>
        <p:spPr>
          <a:xfrm rot="5400000">
            <a:off x="3276602" y="3505198"/>
            <a:ext cx="609597" cy="396240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825" y="3603486"/>
            <a:ext cx="1704975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Two reports available</a:t>
            </a:r>
            <a:endParaRPr lang="en-US" sz="2000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90600" y="4311372"/>
            <a:ext cx="657225" cy="88927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68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Requesting Backup Data – Loan Medians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7"/>
          <a:stretch/>
        </p:blipFill>
        <p:spPr>
          <a:xfrm>
            <a:off x="762000" y="1447801"/>
            <a:ext cx="7620000" cy="4876800"/>
          </a:xfrm>
        </p:spPr>
      </p:pic>
      <p:sp>
        <p:nvSpPr>
          <p:cNvPr id="6" name="Rounded Rectangle 5"/>
          <p:cNvSpPr/>
          <p:nvPr/>
        </p:nvSpPr>
        <p:spPr>
          <a:xfrm rot="5400000">
            <a:off x="1905000" y="5029203"/>
            <a:ext cx="3048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825" y="3603486"/>
            <a:ext cx="1323975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Click to request</a:t>
            </a:r>
            <a:endParaRPr lang="en-US" sz="2000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90600" y="4311372"/>
            <a:ext cx="762000" cy="94642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9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Requesting Backup Data – Loan Medians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389198" cy="5072743"/>
          </a:xfrm>
        </p:spPr>
      </p:pic>
      <p:sp>
        <p:nvSpPr>
          <p:cNvPr id="5" name="Rounded Rectangle 4"/>
          <p:cNvSpPr/>
          <p:nvPr/>
        </p:nvSpPr>
        <p:spPr>
          <a:xfrm rot="5400000">
            <a:off x="4410075" y="1209678"/>
            <a:ext cx="476250" cy="3048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371600"/>
            <a:ext cx="6328477" cy="532625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Requesting Backup Data – Loan Medians</a:t>
            </a:r>
            <a:endParaRPr lang="en-US" sz="3200" dirty="0"/>
          </a:p>
        </p:txBody>
      </p:sp>
      <p:sp>
        <p:nvSpPr>
          <p:cNvPr id="5" name="Rounded Rectangle 4"/>
          <p:cNvSpPr/>
          <p:nvPr/>
        </p:nvSpPr>
        <p:spPr>
          <a:xfrm rot="5400000">
            <a:off x="4505325" y="1362081"/>
            <a:ext cx="476250" cy="3048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85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2430463"/>
            <a:ext cx="2800350" cy="294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2149475"/>
            <a:ext cx="3240087" cy="322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34937" y="550544"/>
            <a:ext cx="547412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QUESTIONS?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7200" y="6400800"/>
            <a:ext cx="1905000" cy="457200"/>
          </a:xfrm>
        </p:spPr>
        <p:txBody>
          <a:bodyPr/>
          <a:lstStyle/>
          <a:p>
            <a:pPr>
              <a:defRPr/>
            </a:pPr>
            <a:fld id="{D56A6F4A-4F66-4BB9-A0EB-FA71151395F1}" type="slidenum">
              <a:rPr lang="en-US" smtClean="0"/>
              <a:pPr>
                <a:defRPr/>
              </a:pPr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15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l Provisions Sprg with new template 02.21.08">
  <a:themeElements>
    <a:clrScheme name="General Provisions Sprg with new template 02.21.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eneral Provisions Sprg with new template 02.21.08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neral Provisions Sprg with new template 02.21.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Provisions Sprg with new template 02.21.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Provisions Sprg with new template 02.21.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Provisions Sprg with new template 02.21.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Provisions Sprg with new template 02.21.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al Provisions Sprg with new template 02.21.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al Provisions Sprg with new template 02.21.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16877</TotalTime>
  <Words>3813</Words>
  <Application>Microsoft Office PowerPoint</Application>
  <PresentationFormat>On-screen Show (4:3)</PresentationFormat>
  <Paragraphs>966</Paragraphs>
  <Slides>95</Slides>
  <Notes>51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97" baseType="lpstr">
      <vt:lpstr>General Provisions Sprg with new template 02.21.08</vt:lpstr>
      <vt:lpstr>Clip</vt:lpstr>
      <vt:lpstr> Gainful Employment  </vt:lpstr>
      <vt:lpstr>Agenda</vt:lpstr>
      <vt:lpstr>Background</vt:lpstr>
      <vt:lpstr>GE Debt Measures  </vt:lpstr>
      <vt:lpstr>Two Debt Measures  </vt:lpstr>
      <vt:lpstr>Performance Requirement</vt:lpstr>
      <vt:lpstr>Informational Debt Measures</vt:lpstr>
      <vt:lpstr>Loan Medians</vt:lpstr>
      <vt:lpstr>Calendar</vt:lpstr>
      <vt:lpstr>Rate Package</vt:lpstr>
      <vt:lpstr>Rate Package</vt:lpstr>
      <vt:lpstr>Rate Letter</vt:lpstr>
      <vt:lpstr>Sample Letter</vt:lpstr>
      <vt:lpstr>Rate Letter</vt:lpstr>
      <vt:lpstr>Backup Files</vt:lpstr>
      <vt:lpstr>Backup File</vt:lpstr>
      <vt:lpstr>Missed Sign Up Opportunity</vt:lpstr>
      <vt:lpstr>New For GE</vt:lpstr>
      <vt:lpstr>PowerPoint Presentation</vt:lpstr>
      <vt:lpstr>Backup File Organization</vt:lpstr>
      <vt:lpstr>Backup File Organization</vt:lpstr>
      <vt:lpstr>Other Files   vs.   GE File</vt:lpstr>
      <vt:lpstr>Other Files   vs.   GE File</vt:lpstr>
      <vt:lpstr>PowerPoint Presentation</vt:lpstr>
      <vt:lpstr>Other Files   vs.   GE File</vt:lpstr>
      <vt:lpstr>Other Files   vs.   GE File</vt:lpstr>
      <vt:lpstr>PowerPoint Presentation</vt:lpstr>
      <vt:lpstr>Backup File – File Header Record</vt:lpstr>
      <vt:lpstr>File Contents</vt:lpstr>
      <vt:lpstr>File Layout - Header</vt:lpstr>
      <vt:lpstr>File Contents</vt:lpstr>
      <vt:lpstr>File Contents</vt:lpstr>
      <vt:lpstr>Backup File – Program Header Record</vt:lpstr>
      <vt:lpstr>Backup File – Program Header Record</vt:lpstr>
      <vt:lpstr>File Layout – Program Header Record</vt:lpstr>
      <vt:lpstr>File Contents – Program Header Record</vt:lpstr>
      <vt:lpstr>Backup File – Program Student Record</vt:lpstr>
      <vt:lpstr>Backup File – Program Student Record</vt:lpstr>
      <vt:lpstr>File Layout – Program Student Record</vt:lpstr>
      <vt:lpstr>File Layout – Program Student Record</vt:lpstr>
      <vt:lpstr>File Contents – Program Student Record</vt:lpstr>
      <vt:lpstr>File Contents – Multiple Students</vt:lpstr>
      <vt:lpstr>Backup File – Program GE Record</vt:lpstr>
      <vt:lpstr>Backup File – Program GE Record</vt:lpstr>
      <vt:lpstr>File Layout – Program GE Record</vt:lpstr>
      <vt:lpstr>File Contents</vt:lpstr>
      <vt:lpstr>File Contents – Multiple Students</vt:lpstr>
      <vt:lpstr>File Contents – Multiple Students</vt:lpstr>
      <vt:lpstr>File Contents</vt:lpstr>
      <vt:lpstr>File Contents</vt:lpstr>
      <vt:lpstr>Backup File</vt:lpstr>
      <vt:lpstr>Student with No Loan Debt</vt:lpstr>
      <vt:lpstr>Student with No Loan Debt</vt:lpstr>
      <vt:lpstr>Student with Title IV Loan Debt from Previous Program</vt:lpstr>
      <vt:lpstr>Student with Title IV Loan Debt from Previous Program</vt:lpstr>
      <vt:lpstr>Student with Title IV Loan Debt for This Program</vt:lpstr>
      <vt:lpstr>Student with Title IV Loan Debt from Previous Program</vt:lpstr>
      <vt:lpstr>File Contents - Exclusions</vt:lpstr>
      <vt:lpstr>Exclusions</vt:lpstr>
      <vt:lpstr>File Layout - Exclusions</vt:lpstr>
      <vt:lpstr>Reasons for Exclusions</vt:lpstr>
      <vt:lpstr>File Layout Explained</vt:lpstr>
      <vt:lpstr>File Layout</vt:lpstr>
      <vt:lpstr>File Layout – Explained</vt:lpstr>
      <vt:lpstr>File Layout – Explained</vt:lpstr>
      <vt:lpstr>File Layout – Explained</vt:lpstr>
      <vt:lpstr>File Layout – Explained</vt:lpstr>
      <vt:lpstr>Program Header Record Example</vt:lpstr>
      <vt:lpstr>Debt Measures on NSLDS</vt:lpstr>
      <vt:lpstr>Debt Measures on NSLDS</vt:lpstr>
      <vt:lpstr>Debt Measures on NSLDS</vt:lpstr>
      <vt:lpstr>Debt Measures on NSLDS</vt:lpstr>
      <vt:lpstr>Debt Measures on NSLDS</vt:lpstr>
      <vt:lpstr>Debt Measures on NSLDS</vt:lpstr>
      <vt:lpstr>Debt Measures on NSLDS</vt:lpstr>
      <vt:lpstr>Debt Measures on NSLDS</vt:lpstr>
      <vt:lpstr>Requesting Backup Data on NSLDS – Debt Measures</vt:lpstr>
      <vt:lpstr>Requesting Backup Data – Debt Measures</vt:lpstr>
      <vt:lpstr>Requesting Backup Data – Debt Measures</vt:lpstr>
      <vt:lpstr>Requesting Backup Data – Debt Measures</vt:lpstr>
      <vt:lpstr>Requesting Backup Data – Debt Measures</vt:lpstr>
      <vt:lpstr>Requesting Backup Data – Debt Measures</vt:lpstr>
      <vt:lpstr>Requesting Backup Data – Debt Measures</vt:lpstr>
      <vt:lpstr>Requesting Backup Data – Debt Measures</vt:lpstr>
      <vt:lpstr>Loan Medians on NSLDS</vt:lpstr>
      <vt:lpstr>Loan Medians on NSLDS</vt:lpstr>
      <vt:lpstr>Loan Medians on NSLDS</vt:lpstr>
      <vt:lpstr>Loan Medians on NSLDS</vt:lpstr>
      <vt:lpstr>Requesting Backup Data on NSLDS – Loan Medians</vt:lpstr>
      <vt:lpstr>Requesting Backup Data – Loan Medians</vt:lpstr>
      <vt:lpstr>Requesting Backup Data – Loan Medians</vt:lpstr>
      <vt:lpstr>Requesting Backup Data – Loan Medians</vt:lpstr>
      <vt:lpstr>Requesting Backup Data – Loan Medians</vt:lpstr>
      <vt:lpstr>Requesting Backup Data – Loan Medians</vt:lpstr>
      <vt:lpstr>PowerPoint Presentation</vt:lpstr>
    </vt:vector>
  </TitlesOfParts>
  <Company>U.S.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marianna deeken</dc:creator>
  <cp:lastModifiedBy>Authorised User</cp:lastModifiedBy>
  <cp:revision>1003</cp:revision>
  <cp:lastPrinted>2011-10-12T16:02:28Z</cp:lastPrinted>
  <dcterms:created xsi:type="dcterms:W3CDTF">2008-11-20T20:09:55Z</dcterms:created>
  <dcterms:modified xsi:type="dcterms:W3CDTF">2012-05-29T16:13:49Z</dcterms:modified>
</cp:coreProperties>
</file>