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</p:sldMasterIdLst>
  <p:notesMasterIdLst>
    <p:notesMasterId r:id="rId64"/>
  </p:notesMasterIdLst>
  <p:sldIdLst>
    <p:sldId id="262" r:id="rId6"/>
    <p:sldId id="266" r:id="rId7"/>
    <p:sldId id="267" r:id="rId8"/>
    <p:sldId id="268" r:id="rId9"/>
    <p:sldId id="343" r:id="rId10"/>
    <p:sldId id="336" r:id="rId11"/>
    <p:sldId id="269" r:id="rId12"/>
    <p:sldId id="337" r:id="rId13"/>
    <p:sldId id="271" r:id="rId14"/>
    <p:sldId id="270" r:id="rId15"/>
    <p:sldId id="273" r:id="rId16"/>
    <p:sldId id="280" r:id="rId17"/>
    <p:sldId id="288" r:id="rId18"/>
    <p:sldId id="279" r:id="rId19"/>
    <p:sldId id="289" r:id="rId20"/>
    <p:sldId id="274" r:id="rId21"/>
    <p:sldId id="338" r:id="rId22"/>
    <p:sldId id="272" r:id="rId23"/>
    <p:sldId id="298" r:id="rId24"/>
    <p:sldId id="299" r:id="rId25"/>
    <p:sldId id="297" r:id="rId26"/>
    <p:sldId id="310" r:id="rId27"/>
    <p:sldId id="345" r:id="rId28"/>
    <p:sldId id="275" r:id="rId29"/>
    <p:sldId id="305" r:id="rId30"/>
    <p:sldId id="304" r:id="rId31"/>
    <p:sldId id="302" r:id="rId32"/>
    <p:sldId id="301" r:id="rId33"/>
    <p:sldId id="308" r:id="rId34"/>
    <p:sldId id="332" r:id="rId35"/>
    <p:sldId id="319" r:id="rId36"/>
    <p:sldId id="320" r:id="rId37"/>
    <p:sldId id="321" r:id="rId38"/>
    <p:sldId id="334" r:id="rId39"/>
    <p:sldId id="306" r:id="rId40"/>
    <p:sldId id="276" r:id="rId41"/>
    <p:sldId id="313" r:id="rId42"/>
    <p:sldId id="314" r:id="rId43"/>
    <p:sldId id="316" r:id="rId44"/>
    <p:sldId id="339" r:id="rId45"/>
    <p:sldId id="315" r:id="rId46"/>
    <p:sldId id="317" r:id="rId47"/>
    <p:sldId id="340" r:id="rId48"/>
    <p:sldId id="323" r:id="rId49"/>
    <p:sldId id="329" r:id="rId50"/>
    <p:sldId id="328" r:id="rId51"/>
    <p:sldId id="327" r:id="rId52"/>
    <p:sldId id="326" r:id="rId53"/>
    <p:sldId id="277" r:id="rId54"/>
    <p:sldId id="278" r:id="rId55"/>
    <p:sldId id="331" r:id="rId56"/>
    <p:sldId id="293" r:id="rId57"/>
    <p:sldId id="294" r:id="rId58"/>
    <p:sldId id="295" r:id="rId59"/>
    <p:sldId id="296" r:id="rId60"/>
    <p:sldId id="330" r:id="rId61"/>
    <p:sldId id="335" r:id="rId62"/>
    <p:sldId id="265" r:id="rId63"/>
  </p:sldIdLst>
  <p:sldSz cx="9144000" cy="6858000" type="screen4x3"/>
  <p:notesSz cx="6946900" cy="9220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8FC854"/>
    <a:srgbClr val="95C94E"/>
    <a:srgbClr val="96BC5A"/>
    <a:srgbClr val="90B957"/>
    <a:srgbClr val="94C055"/>
    <a:srgbClr val="80B24C"/>
    <a:srgbClr val="8FBD56"/>
    <a:srgbClr val="91C755"/>
    <a:srgbClr val="91CE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4" autoAdjust="0"/>
    <p:restoredTop sz="94764" autoAdjust="0"/>
  </p:normalViewPr>
  <p:slideViewPr>
    <p:cSldViewPr snapToObjects="1">
      <p:cViewPr varScale="1">
        <p:scale>
          <a:sx n="93" d="100"/>
          <a:sy n="93" d="100"/>
        </p:scale>
        <p:origin x="-154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Objects="1">
      <p:cViewPr varScale="1">
        <p:scale>
          <a:sx n="74" d="100"/>
          <a:sy n="74" d="100"/>
        </p:scale>
        <p:origin x="-3396" y="-96"/>
      </p:cViewPr>
      <p:guideLst>
        <p:guide orient="horz" pos="2904"/>
        <p:guide pos="218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136A9B25-DBCC-4249-829D-B3BC1E0E411F}" type="datetimeFigureOut">
              <a:t>6/27/12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379595"/>
            <a:ext cx="5557520" cy="4149090"/>
          </a:xfrm>
          <a:prstGeom prst="rect">
            <a:avLst/>
          </a:prstGeom>
        </p:spPr>
        <p:txBody>
          <a:bodyPr vert="horz" lIns="92382" tIns="46191" rIns="92382" bIns="4619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9506C930-0C39-C14E-9A81-5D25950FD497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923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6C930-0C39-C14E-9A81-5D25950FD49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673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6C930-0C39-C14E-9A81-5D25950FD49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041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6C930-0C39-C14E-9A81-5D25950FD49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3666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6C930-0C39-C14E-9A81-5D25950FD49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4678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6C930-0C39-C14E-9A81-5D25950FD49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1416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6C930-0C39-C14E-9A81-5D25950FD49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1057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6C930-0C39-C14E-9A81-5D25950FD49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6000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6C930-0C39-C14E-9A81-5D25950FD49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9897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6C930-0C39-C14E-9A81-5D25950FD49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4065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6C930-0C39-C14E-9A81-5D25950FD49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0816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6C930-0C39-C14E-9A81-5D25950FD49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090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6C930-0C39-C14E-9A81-5D25950FD49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866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6C930-0C39-C14E-9A81-5D25950FD49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711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6C930-0C39-C14E-9A81-5D25950FD49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0090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6C930-0C39-C14E-9A81-5D25950FD49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543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6C930-0C39-C14E-9A81-5D25950FD49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0347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6C930-0C39-C14E-9A81-5D25950FD49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1641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6C930-0C39-C14E-9A81-5D25950FD497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3000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6C930-0C39-C14E-9A81-5D25950FD497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1795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6C930-0C39-C14E-9A81-5D25950FD497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3548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6C930-0C39-C14E-9A81-5D25950FD497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4020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6C930-0C39-C14E-9A81-5D25950FD497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177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6C930-0C39-C14E-9A81-5D25950FD49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1908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6C930-0C39-C14E-9A81-5D25950FD497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507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6C930-0C39-C14E-9A81-5D25950FD497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8731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6C930-0C39-C14E-9A81-5D25950FD497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1966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6C930-0C39-C14E-9A81-5D25950FD497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2699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6C930-0C39-C14E-9A81-5D25950FD497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6284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6C930-0C39-C14E-9A81-5D25950FD497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8437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6C930-0C39-C14E-9A81-5D25950FD497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24776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6C930-0C39-C14E-9A81-5D25950FD497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6575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6C930-0C39-C14E-9A81-5D25950FD497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00579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6C930-0C39-C14E-9A81-5D25950FD497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893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6C930-0C39-C14E-9A81-5D25950FD49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94682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6C930-0C39-C14E-9A81-5D25950FD497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3100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6C930-0C39-C14E-9A81-5D25950FD497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7047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6C930-0C39-C14E-9A81-5D25950FD497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66585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6C930-0C39-C14E-9A81-5D25950FD497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56363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6C930-0C39-C14E-9A81-5D25950FD497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99110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6C930-0C39-C14E-9A81-5D25950FD497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34123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6C930-0C39-C14E-9A81-5D25950FD497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97352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6C930-0C39-C14E-9A81-5D25950FD497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81691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6C930-0C39-C14E-9A81-5D25950FD497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4830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6C930-0C39-C14E-9A81-5D25950FD497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287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6C930-0C39-C14E-9A81-5D25950FD49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94682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6C930-0C39-C14E-9A81-5D25950FD497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84613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6098E-D9DB-451D-B8D5-9CD631C4CB62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74639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6098E-D9DB-451D-B8D5-9CD631C4CB62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02804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6098E-D9DB-451D-B8D5-9CD631C4CB62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51130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6098E-D9DB-451D-B8D5-9CD631C4CB62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30569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6C930-0C39-C14E-9A81-5D25950FD497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80449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6C930-0C39-C14E-9A81-5D25950FD497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4003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6C930-0C39-C14E-9A81-5D25950FD497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993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6C930-0C39-C14E-9A81-5D25950FD49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946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6C930-0C39-C14E-9A81-5D25950FD49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589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6C930-0C39-C14E-9A81-5D25950FD49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229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6C930-0C39-C14E-9A81-5D25950FD49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361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SA-4C cop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44" y="5845502"/>
            <a:ext cx="5828521" cy="547430"/>
          </a:xfrm>
          <a:prstGeom prst="rect">
            <a:avLst/>
          </a:prstGeom>
        </p:spPr>
      </p:pic>
      <p:sp>
        <p:nvSpPr>
          <p:cNvPr id="11" name="Rectangle 1"/>
          <p:cNvSpPr>
            <a:spLocks/>
          </p:cNvSpPr>
          <p:nvPr userDrawn="1"/>
        </p:nvSpPr>
        <p:spPr bwMode="auto">
          <a:xfrm>
            <a:off x="1" y="0"/>
            <a:ext cx="9146460" cy="5486398"/>
          </a:xfrm>
          <a:prstGeom prst="rect">
            <a:avLst/>
          </a:prstGeom>
          <a:solidFill>
            <a:srgbClr val="95C94E"/>
          </a:solidFill>
          <a:ln>
            <a:noFill/>
          </a:ln>
        </p:spPr>
        <p:txBody>
          <a:bodyPr lIns="0" tIns="0" rIns="0" bIns="0"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10190" y="2667000"/>
            <a:ext cx="8425545" cy="70485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400" b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10"/>
          </p:nvPr>
        </p:nvSpPr>
        <p:spPr>
          <a:xfrm>
            <a:off x="1650998" y="4790091"/>
            <a:ext cx="7021286" cy="596677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2200">
                <a:solidFill>
                  <a:srgbClr val="FFFFFF"/>
                </a:solidFill>
                <a:latin typeface="Arial"/>
                <a:cs typeface="Arial"/>
              </a:defRPr>
            </a:lvl1pPr>
            <a:lvl2pPr algn="r">
              <a:defRPr sz="3600">
                <a:latin typeface="Arial"/>
                <a:cs typeface="Arial"/>
              </a:defRPr>
            </a:lvl2pPr>
            <a:lvl3pPr algn="r">
              <a:defRPr sz="3600">
                <a:latin typeface="Arial"/>
                <a:cs typeface="Arial"/>
              </a:defRPr>
            </a:lvl3pPr>
            <a:lvl4pPr algn="r">
              <a:defRPr sz="3600">
                <a:latin typeface="Arial"/>
                <a:cs typeface="Arial"/>
              </a:defRPr>
            </a:lvl4pPr>
            <a:lvl5pPr algn="r">
              <a:defRPr sz="36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81000" y="2004605"/>
            <a:ext cx="8229600" cy="738595"/>
          </a:xfrm>
          <a:prstGeom prst="rect">
            <a:avLst/>
          </a:prstGeom>
        </p:spPr>
        <p:txBody>
          <a:bodyPr vert="horz"/>
          <a:lstStyle>
            <a:lvl1pPr algn="l">
              <a:defRPr sz="480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787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SA-4C cop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44" y="671770"/>
            <a:ext cx="5828521" cy="547430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10190" y="3481795"/>
            <a:ext cx="8425545" cy="70485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81000" y="2819400"/>
            <a:ext cx="8229600" cy="738595"/>
          </a:xfrm>
          <a:prstGeom prst="rect">
            <a:avLst/>
          </a:prstGeom>
        </p:spPr>
        <p:txBody>
          <a:bodyPr vert="horz"/>
          <a:lstStyle>
            <a:lvl1pPr algn="l">
              <a:defRPr sz="4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1"/>
          <p:cNvSpPr>
            <a:spLocks/>
          </p:cNvSpPr>
          <p:nvPr userDrawn="1"/>
        </p:nvSpPr>
        <p:spPr bwMode="auto">
          <a:xfrm>
            <a:off x="-14597" y="0"/>
            <a:ext cx="9167722" cy="321617"/>
          </a:xfrm>
          <a:prstGeom prst="rect">
            <a:avLst/>
          </a:prstGeom>
          <a:solidFill>
            <a:srgbClr val="95C94E"/>
          </a:solidFill>
          <a:ln>
            <a:noFill/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2" name="Rectangle 1"/>
          <p:cNvSpPr>
            <a:spLocks/>
          </p:cNvSpPr>
          <p:nvPr userDrawn="1"/>
        </p:nvSpPr>
        <p:spPr bwMode="auto">
          <a:xfrm>
            <a:off x="0" y="6536383"/>
            <a:ext cx="9167722" cy="321617"/>
          </a:xfrm>
          <a:prstGeom prst="rect">
            <a:avLst/>
          </a:prstGeom>
          <a:solidFill>
            <a:srgbClr val="95C94E"/>
          </a:solidFill>
          <a:ln>
            <a:noFill/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1"/>
          </p:nvPr>
        </p:nvSpPr>
        <p:spPr>
          <a:xfrm>
            <a:off x="410190" y="5727923"/>
            <a:ext cx="7021286" cy="59667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200">
                <a:solidFill>
                  <a:srgbClr val="595959"/>
                </a:solidFill>
                <a:latin typeface="Arial"/>
                <a:cs typeface="Arial"/>
              </a:defRPr>
            </a:lvl1pPr>
            <a:lvl2pPr algn="r">
              <a:defRPr sz="3600">
                <a:latin typeface="Arial"/>
                <a:cs typeface="Arial"/>
              </a:defRPr>
            </a:lvl2pPr>
            <a:lvl3pPr algn="r">
              <a:defRPr sz="3600">
                <a:latin typeface="Arial"/>
                <a:cs typeface="Arial"/>
              </a:defRPr>
            </a:lvl3pPr>
            <a:lvl4pPr algn="r">
              <a:defRPr sz="3600">
                <a:latin typeface="Arial"/>
                <a:cs typeface="Arial"/>
              </a:defRPr>
            </a:lvl4pPr>
            <a:lvl5pPr algn="r">
              <a:defRPr sz="36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8749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/>
          </p:cNvSpPr>
          <p:nvPr userDrawn="1"/>
        </p:nvSpPr>
        <p:spPr bwMode="auto">
          <a:xfrm>
            <a:off x="0" y="6328874"/>
            <a:ext cx="4495800" cy="538972"/>
          </a:xfrm>
          <a:prstGeom prst="rect">
            <a:avLst/>
          </a:prstGeom>
          <a:solidFill>
            <a:srgbClr val="95C94E"/>
          </a:solidFill>
          <a:ln>
            <a:noFill/>
          </a:ln>
        </p:spPr>
        <p:txBody>
          <a:bodyPr lIns="0" tIns="0" rIns="0" bIns="0"/>
          <a:lstStyle/>
          <a:p>
            <a:endParaRPr lang="en-US" dirty="0"/>
          </a:p>
        </p:txBody>
      </p:sp>
      <p:pic>
        <p:nvPicPr>
          <p:cNvPr id="13" name="Picture 12" descr="FSA-4C cop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509" y="6334408"/>
            <a:ext cx="4288427" cy="4027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9708" y="414325"/>
            <a:ext cx="8554162" cy="647698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  <a:prstGeom prst="rect">
            <a:avLst/>
          </a:prstGeom>
        </p:spPr>
        <p:txBody>
          <a:bodyPr/>
          <a:lstStyle>
            <a:lvl1pPr marL="230188" indent="-230188">
              <a:buSzPct val="80000"/>
              <a:defRPr sz="2400">
                <a:solidFill>
                  <a:srgbClr val="535353"/>
                </a:solidFill>
                <a:latin typeface="Arial"/>
                <a:cs typeface="Arial"/>
              </a:defRPr>
            </a:lvl1pPr>
            <a:lvl2pPr marL="404813" indent="-174625">
              <a:buSzPct val="75000"/>
              <a:buFont typeface="Arial"/>
              <a:buChar char="•"/>
              <a:defRPr sz="2000">
                <a:solidFill>
                  <a:srgbClr val="535353"/>
                </a:solidFill>
                <a:latin typeface="Arial"/>
                <a:cs typeface="Arial"/>
              </a:defRPr>
            </a:lvl2pPr>
            <a:lvl3pPr marL="623888" indent="-163513">
              <a:buSzPct val="80000"/>
              <a:defRPr sz="1600">
                <a:solidFill>
                  <a:srgbClr val="535353"/>
                </a:solidFill>
                <a:latin typeface="Arial"/>
                <a:cs typeface="Arial"/>
              </a:defRPr>
            </a:lvl3pPr>
            <a:lvl4pPr marL="854075" indent="-230188">
              <a:defRPr sz="1100">
                <a:solidFill>
                  <a:srgbClr val="535353"/>
                </a:solidFill>
                <a:latin typeface="Arial"/>
                <a:cs typeface="Arial"/>
              </a:defRPr>
            </a:lvl4pPr>
            <a:lvl5pPr>
              <a:defRPr sz="1200">
                <a:solidFill>
                  <a:srgbClr val="535353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400" y="6400800"/>
            <a:ext cx="2133600" cy="365125"/>
          </a:xfrm>
        </p:spPr>
        <p:txBody>
          <a:bodyPr/>
          <a:lstStyle>
            <a:lvl1pPr algn="l">
              <a:defRPr sz="120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</a:lstStyle>
          <a:p>
            <a:fld id="{6D88D7DD-9B19-7A49-BB06-36BA992744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"/>
          <p:cNvSpPr>
            <a:spLocks/>
          </p:cNvSpPr>
          <p:nvPr userDrawn="1"/>
        </p:nvSpPr>
        <p:spPr bwMode="auto">
          <a:xfrm>
            <a:off x="-14597" y="0"/>
            <a:ext cx="9167722" cy="321617"/>
          </a:xfrm>
          <a:prstGeom prst="rect">
            <a:avLst/>
          </a:prstGeom>
          <a:solidFill>
            <a:srgbClr val="95C94E"/>
          </a:solidFill>
          <a:ln>
            <a:noFill/>
          </a:ln>
        </p:spPr>
        <p:txBody>
          <a:bodyPr lIns="0" tIns="0" rIns="0" bIns="0"/>
          <a:lstStyle/>
          <a:p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40844" y="1062023"/>
            <a:ext cx="8645528" cy="0"/>
          </a:xfrm>
          <a:prstGeom prst="line">
            <a:avLst/>
          </a:prstGeom>
          <a:ln w="5080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589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/>
          </p:cNvSpPr>
          <p:nvPr userDrawn="1"/>
        </p:nvSpPr>
        <p:spPr bwMode="auto">
          <a:xfrm>
            <a:off x="0" y="6328874"/>
            <a:ext cx="4495800" cy="538972"/>
          </a:xfrm>
          <a:prstGeom prst="rect">
            <a:avLst/>
          </a:prstGeom>
          <a:solidFill>
            <a:srgbClr val="95C94E"/>
          </a:solidFill>
          <a:ln>
            <a:noFill/>
          </a:ln>
        </p:spPr>
        <p:txBody>
          <a:bodyPr lIns="0" tIns="0" rIns="0" bIns="0"/>
          <a:lstStyle/>
          <a:p>
            <a:endParaRPr lang="en-US" dirty="0"/>
          </a:p>
        </p:txBody>
      </p:sp>
      <p:pic>
        <p:nvPicPr>
          <p:cNvPr id="9" name="Picture 8" descr="FSA-4C cop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509" y="6334408"/>
            <a:ext cx="4288427" cy="402780"/>
          </a:xfrm>
          <a:prstGeom prst="rect">
            <a:avLst/>
          </a:prstGeom>
        </p:spPr>
      </p:pic>
      <p:sp>
        <p:nvSpPr>
          <p:cNvPr id="16" name="Rectangle 1"/>
          <p:cNvSpPr>
            <a:spLocks/>
          </p:cNvSpPr>
          <p:nvPr userDrawn="1"/>
        </p:nvSpPr>
        <p:spPr bwMode="auto">
          <a:xfrm>
            <a:off x="-14597" y="0"/>
            <a:ext cx="9167722" cy="321617"/>
          </a:xfrm>
          <a:prstGeom prst="rect">
            <a:avLst/>
          </a:prstGeom>
          <a:solidFill>
            <a:srgbClr val="95C94E"/>
          </a:solidFill>
          <a:ln>
            <a:noFill/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9708" y="414325"/>
            <a:ext cx="8554162" cy="647698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40844" y="1062023"/>
            <a:ext cx="8645528" cy="0"/>
          </a:xfrm>
          <a:prstGeom prst="line">
            <a:avLst/>
          </a:prstGeom>
          <a:ln w="50800" cmpd="sng">
            <a:solidFill>
              <a:srgbClr val="5959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400" y="6400800"/>
            <a:ext cx="2133600" cy="365125"/>
          </a:xfrm>
        </p:spPr>
        <p:txBody>
          <a:bodyPr/>
          <a:lstStyle>
            <a:lvl1pPr algn="l">
              <a:defRPr sz="900">
                <a:solidFill>
                  <a:srgbClr val="F2F2F2"/>
                </a:solidFill>
                <a:latin typeface="Arial"/>
                <a:cs typeface="Arial"/>
              </a:defRPr>
            </a:lvl1pPr>
          </a:lstStyle>
          <a:p>
            <a:fld id="{6D88D7DD-9B19-7A49-BB06-36BA9927445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299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6328874"/>
            <a:ext cx="4495800" cy="538972"/>
          </a:xfrm>
          <a:prstGeom prst="rect">
            <a:avLst/>
          </a:prstGeom>
          <a:solidFill>
            <a:srgbClr val="95C94E"/>
          </a:solidFill>
          <a:ln>
            <a:noFill/>
          </a:ln>
        </p:spPr>
        <p:txBody>
          <a:bodyPr lIns="0" tIns="0" rIns="0" bIns="0"/>
          <a:lstStyle/>
          <a:p>
            <a:endParaRPr lang="en-US" dirty="0"/>
          </a:p>
        </p:txBody>
      </p:sp>
      <p:pic>
        <p:nvPicPr>
          <p:cNvPr id="7" name="Picture 6" descr="FSA-4C cop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509" y="6334408"/>
            <a:ext cx="4288427" cy="402780"/>
          </a:xfrm>
          <a:prstGeom prst="rect">
            <a:avLst/>
          </a:prstGeom>
        </p:spPr>
      </p:pic>
      <p:sp>
        <p:nvSpPr>
          <p:cNvPr id="13" name="Rectangle 1"/>
          <p:cNvSpPr>
            <a:spLocks/>
          </p:cNvSpPr>
          <p:nvPr userDrawn="1"/>
        </p:nvSpPr>
        <p:spPr bwMode="auto">
          <a:xfrm>
            <a:off x="-14597" y="0"/>
            <a:ext cx="9167722" cy="321617"/>
          </a:xfrm>
          <a:prstGeom prst="rect">
            <a:avLst/>
          </a:prstGeom>
          <a:solidFill>
            <a:srgbClr val="95C94E"/>
          </a:solidFill>
          <a:ln>
            <a:noFill/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400" y="6400800"/>
            <a:ext cx="2133600" cy="365125"/>
          </a:xfrm>
        </p:spPr>
        <p:txBody>
          <a:bodyPr/>
          <a:lstStyle>
            <a:lvl1pPr algn="l">
              <a:defRPr sz="900">
                <a:solidFill>
                  <a:srgbClr val="F2F2F2"/>
                </a:solidFill>
                <a:latin typeface="Arial"/>
                <a:cs typeface="Arial"/>
              </a:defRPr>
            </a:lvl1pPr>
          </a:lstStyle>
          <a:p>
            <a:fld id="{6D88D7DD-9B19-7A49-BB06-36BA9927445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8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8D7DD-9B19-7A49-BB06-36BA992744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7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7" r:id="rId3"/>
    <p:sldLayoutId id="2147483650" r:id="rId4"/>
    <p:sldLayoutId id="2147483658" r:id="rId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Barbara.davis@ed.gov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650998" y="4114800"/>
            <a:ext cx="7021286" cy="1271969"/>
          </a:xfrm>
        </p:spPr>
        <p:txBody>
          <a:bodyPr/>
          <a:lstStyle/>
          <a:p>
            <a:r>
              <a:rPr lang="en-US" dirty="0" smtClean="0"/>
              <a:t>Barbara Davis| Nov. 2012</a:t>
            </a:r>
          </a:p>
          <a:p>
            <a:r>
              <a:rPr lang="en-US" dirty="0" smtClean="0"/>
              <a:t>U.S. Department of Education</a:t>
            </a:r>
          </a:p>
          <a:p>
            <a:r>
              <a:rPr lang="en-US" dirty="0" smtClean="0"/>
              <a:t>2012 Fall Conference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004605"/>
            <a:ext cx="8610600" cy="1043395"/>
          </a:xfrm>
        </p:spPr>
        <p:txBody>
          <a:bodyPr/>
          <a:lstStyle/>
          <a:p>
            <a:r>
              <a:rPr lang="en-US" dirty="0" smtClean="0"/>
              <a:t>Title IV Reconciliation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52400" y="304800"/>
            <a:ext cx="3352800" cy="738595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bg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/>
              <a:t>Session 16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9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14325"/>
            <a:ext cx="9448800" cy="647698"/>
          </a:xfrm>
        </p:spPr>
        <p:txBody>
          <a:bodyPr/>
          <a:lstStyle/>
          <a:p>
            <a:r>
              <a:rPr lang="en-US" dirty="0" smtClean="0"/>
              <a:t>What to Expect - Initial Authorizations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89037"/>
            <a:ext cx="8229600" cy="4906963"/>
          </a:xfrm>
        </p:spPr>
        <p:txBody>
          <a:bodyPr/>
          <a:lstStyle/>
          <a:p>
            <a:r>
              <a:rPr lang="en-US" dirty="0" smtClean="0"/>
              <a:t>Campus-Based</a:t>
            </a:r>
          </a:p>
          <a:p>
            <a:pPr lvl="1"/>
            <a:r>
              <a:rPr lang="en-US" dirty="0" smtClean="0"/>
              <a:t>Initial allocations based on prior year FISAP reporting announced Spring of each year</a:t>
            </a:r>
          </a:p>
          <a:p>
            <a:r>
              <a:rPr lang="en-US" dirty="0" smtClean="0"/>
              <a:t>PELL</a:t>
            </a:r>
          </a:p>
          <a:p>
            <a:pPr lvl="1"/>
            <a:r>
              <a:rPr lang="en-US" dirty="0" smtClean="0"/>
              <a:t>No initial authorization - funding is increased by reporting, and having accepted by COD, actual disbursement records</a:t>
            </a:r>
          </a:p>
          <a:p>
            <a:r>
              <a:rPr lang="en-US" dirty="0" smtClean="0"/>
              <a:t>Teach</a:t>
            </a:r>
          </a:p>
          <a:p>
            <a:pPr marL="449263" lvl="2" indent="-230188"/>
            <a:r>
              <a:rPr lang="en-US" sz="2000" dirty="0"/>
              <a:t>No initial </a:t>
            </a:r>
            <a:r>
              <a:rPr lang="en-US" sz="2000" dirty="0" smtClean="0"/>
              <a:t>authorization - </a:t>
            </a:r>
            <a:r>
              <a:rPr lang="en-US" sz="2000" dirty="0"/>
              <a:t>funding is increased by reporting, and having accepted by COD, actual disbursement </a:t>
            </a:r>
            <a:r>
              <a:rPr lang="en-US" sz="2000" dirty="0" smtClean="0"/>
              <a:t>records</a:t>
            </a:r>
          </a:p>
          <a:p>
            <a:r>
              <a:rPr lang="en-US" dirty="0" smtClean="0"/>
              <a:t>Direct Loan </a:t>
            </a:r>
          </a:p>
          <a:p>
            <a:pPr lvl="1"/>
            <a:r>
              <a:rPr lang="en-US" dirty="0" smtClean="0"/>
              <a:t>Initial authorization for Advance funded schools available in Spring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D7DD-9B19-7A49-BB06-36BA9927445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13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Expect - Funding Increases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0188" lvl="1" indent="-230188">
              <a:buSzPct val="80000"/>
            </a:pPr>
            <a:r>
              <a:rPr lang="en-US" sz="2400" dirty="0" smtClean="0"/>
              <a:t>Campus-Based - Supplemental Campus-based </a:t>
            </a:r>
            <a:r>
              <a:rPr lang="en-US" sz="2400" dirty="0"/>
              <a:t>awards if available announced in late summer</a:t>
            </a:r>
          </a:p>
          <a:p>
            <a:r>
              <a:rPr lang="en-US" dirty="0" smtClean="0"/>
              <a:t>Pell and Teach - increases made available only by reporting (and having accepted) actual disbursement records. Can report up to seven days in advance of the actual disbursement date</a:t>
            </a:r>
          </a:p>
          <a:p>
            <a:r>
              <a:rPr lang="en-US" dirty="0" smtClean="0"/>
              <a:t>Direct Loans (advance funded schools only)</a:t>
            </a:r>
          </a:p>
          <a:p>
            <a:pPr lvl="1"/>
            <a:r>
              <a:rPr lang="en-US" dirty="0" smtClean="0"/>
              <a:t>Additional CFL increase in November</a:t>
            </a:r>
          </a:p>
          <a:p>
            <a:pPr lvl="1"/>
            <a:r>
              <a:rPr lang="en-US" dirty="0" smtClean="0"/>
              <a:t>Submit actual disbursement records up to seven days in advance of actual disbursement date. Disbursements that exceed CFL will result in an automatic increase</a:t>
            </a:r>
          </a:p>
          <a:p>
            <a:pPr lvl="1"/>
            <a:r>
              <a:rPr lang="en-US" dirty="0" smtClean="0"/>
              <a:t>Contact COD customer service to request an increase in CFL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D7DD-9B19-7A49-BB06-36BA9927445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9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Expect - Funding decreases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4525963"/>
          </a:xfrm>
        </p:spPr>
        <p:txBody>
          <a:bodyPr/>
          <a:lstStyle/>
          <a:p>
            <a:r>
              <a:rPr lang="en-US" dirty="0" smtClean="0"/>
              <a:t>Campus-Based</a:t>
            </a:r>
          </a:p>
          <a:p>
            <a:pPr lvl="1"/>
            <a:r>
              <a:rPr lang="en-US" dirty="0" smtClean="0"/>
              <a:t>Authorizations in G5 reduced to level of expenditures reported on FISAP</a:t>
            </a:r>
          </a:p>
          <a:p>
            <a:pPr lvl="2"/>
            <a:r>
              <a:rPr lang="en-US" sz="1800" dirty="0" smtClean="0"/>
              <a:t>2011/2012 award year scheduled for March 2013</a:t>
            </a:r>
          </a:p>
          <a:p>
            <a:r>
              <a:rPr lang="en-US" dirty="0" smtClean="0"/>
              <a:t>Pell</a:t>
            </a:r>
          </a:p>
          <a:p>
            <a:pPr lvl="1"/>
            <a:r>
              <a:rPr lang="en-US" dirty="0" smtClean="0"/>
              <a:t>Authorizations in G5 reduced to Net Drawdown (ND)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*</a:t>
            </a:r>
          </a:p>
          <a:p>
            <a:pPr lvl="2"/>
            <a:r>
              <a:rPr lang="en-US" sz="1800" dirty="0" smtClean="0"/>
              <a:t>Pell 2009-2010 was reduced March 2012</a:t>
            </a:r>
          </a:p>
          <a:p>
            <a:pPr lvl="1"/>
            <a:r>
              <a:rPr lang="en-US" dirty="0" smtClean="0"/>
              <a:t>Verification W Reduction</a:t>
            </a:r>
          </a:p>
          <a:p>
            <a:pPr lvl="2"/>
            <a:r>
              <a:rPr lang="en-US" dirty="0" smtClean="0"/>
              <a:t>April, August and October 2012 for Pell 2011-2012</a:t>
            </a:r>
          </a:p>
          <a:p>
            <a:r>
              <a:rPr lang="en-US" dirty="0" smtClean="0"/>
              <a:t>Direct Loans</a:t>
            </a:r>
          </a:p>
          <a:p>
            <a:pPr lvl="1"/>
            <a:r>
              <a:rPr lang="en-US" dirty="0" smtClean="0"/>
              <a:t>Authorizations in G5 reduced to Net Draws (ND) </a:t>
            </a:r>
          </a:p>
          <a:p>
            <a:pPr lvl="2"/>
            <a:r>
              <a:rPr lang="en-US" sz="1800" dirty="0" smtClean="0"/>
              <a:t>Immediately following the close of the award year - for example 2010/2011 DL was reduced August 2012 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5867400"/>
            <a:ext cx="5168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*Not scheduled to run for Pell 2010-2011 at this time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D7DD-9B19-7A49-BB06-36BA9927445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52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Expect - Funding Decreases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are these decreases important to reconciliation?</a:t>
            </a:r>
          </a:p>
          <a:p>
            <a:r>
              <a:rPr lang="en-US" dirty="0" smtClean="0"/>
              <a:t>The available balances in G5 for Campus-Based programs may not match expenditures reported on FISAP</a:t>
            </a:r>
          </a:p>
          <a:p>
            <a:r>
              <a:rPr lang="en-US" dirty="0" smtClean="0"/>
              <a:t>The available balances in G5 for Grants and Direct Loans may not match the disbursements reported in COD</a:t>
            </a:r>
          </a:p>
          <a:p>
            <a:r>
              <a:rPr lang="en-US" dirty="0" smtClean="0"/>
              <a:t>To properly reconcile YOU MUST ensure that net draws in COD/G5 equal net disbursements/expenditures in COD/FISAP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D7DD-9B19-7A49-BB06-36BA9927445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69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Expect - Deadlines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709070" cy="4906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CLOSE OUT/ RECONCILIATION DEADLINES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*(system processing deadlines may impact the actual date final disbursements are accepted)</a:t>
            </a:r>
          </a:p>
          <a:p>
            <a:r>
              <a:rPr lang="en-US" dirty="0" smtClean="0"/>
              <a:t>Campus-Based - FISAP filing deadline September 30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lvl="1"/>
            <a:r>
              <a:rPr lang="en-US" sz="1600" dirty="0"/>
              <a:t>http://ifap.ed.gov/eannouncements/082712ReminderOctober12012Deadline4SubmittingFISAP.html</a:t>
            </a:r>
            <a:endParaRPr lang="en-US" sz="1600" dirty="0" smtClean="0"/>
          </a:p>
          <a:p>
            <a:r>
              <a:rPr lang="en-US" dirty="0" smtClean="0"/>
              <a:t>Pell - September 30th of the award year</a:t>
            </a:r>
          </a:p>
          <a:p>
            <a:pPr lvl="1"/>
            <a:r>
              <a:rPr lang="en-US" sz="1600" dirty="0"/>
              <a:t>http://ifap.ed.gov/eannouncements/090612IraqAfghanistanServiceGrantPell1112AYDeadline.html</a:t>
            </a:r>
            <a:endParaRPr lang="en-US" sz="1600" dirty="0" smtClean="0"/>
          </a:p>
          <a:p>
            <a:r>
              <a:rPr lang="en-US" dirty="0" smtClean="0"/>
              <a:t>Teach - September 30</a:t>
            </a:r>
            <a:r>
              <a:rPr lang="en-US" baseline="30000" dirty="0" smtClean="0"/>
              <a:t>th</a:t>
            </a:r>
            <a:r>
              <a:rPr lang="en-US" dirty="0" smtClean="0"/>
              <a:t> of the award year</a:t>
            </a:r>
          </a:p>
          <a:p>
            <a:pPr lvl="1"/>
            <a:r>
              <a:rPr lang="en-US" sz="1600" dirty="0"/>
              <a:t>http://ifap.ed.gov/eannouncements/090612TEACHCloseout1112Part2of2.html </a:t>
            </a:r>
            <a:endParaRPr lang="en-US" sz="1600" dirty="0" smtClean="0"/>
          </a:p>
          <a:p>
            <a:r>
              <a:rPr lang="en-US" dirty="0" smtClean="0"/>
              <a:t>Direct Loan - July 31st of the year following the award year</a:t>
            </a:r>
          </a:p>
          <a:p>
            <a:pPr lvl="1"/>
            <a:r>
              <a:rPr lang="en-US" dirty="0" smtClean="0"/>
              <a:t>The close out deadline for Direct Loans 2011-2012 will be July 31, 2013 </a:t>
            </a:r>
          </a:p>
          <a:p>
            <a:pPr lvl="2"/>
            <a:r>
              <a:rPr lang="en-US" dirty="0"/>
              <a:t>http://ifap.ed.gov/eannouncements/070312Additional1011DLPCloseoutInfro.html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D7DD-9B19-7A49-BB06-36BA9927445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36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Expect - Deadlines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Remember - A school must follow all existing regulations for drawing funds and reporting disbursements and disbursement adjustments timely.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Most schools should be able to reconcile and complete processing well before close out deadlines.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You must monitor IFAP closely for announcements related to funding and reconciliation deadlines for all Title IV programs.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D7DD-9B19-7A49-BB06-36BA9927445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9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Expect -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76424"/>
            <a:ext cx="8229600" cy="3738576"/>
          </a:xfrm>
        </p:spPr>
        <p:txBody>
          <a:bodyPr/>
          <a:lstStyle/>
          <a:p>
            <a:r>
              <a:rPr lang="en-US" dirty="0" smtClean="0"/>
              <a:t>Pell</a:t>
            </a:r>
          </a:p>
          <a:p>
            <a:pPr lvl="1"/>
            <a:r>
              <a:rPr lang="en-US" dirty="0" smtClean="0"/>
              <a:t>Electronic Statement of Account - cash </a:t>
            </a:r>
            <a:r>
              <a:rPr lang="en-US" sz="1800" dirty="0" smtClean="0"/>
              <a:t>(SAIG)</a:t>
            </a:r>
          </a:p>
          <a:p>
            <a:pPr lvl="1"/>
            <a:r>
              <a:rPr lang="en-US" dirty="0"/>
              <a:t>Pending disbursement </a:t>
            </a:r>
            <a:r>
              <a:rPr lang="en-US" dirty="0" smtClean="0"/>
              <a:t>list </a:t>
            </a:r>
            <a:r>
              <a:rPr lang="en-US" sz="1800" dirty="0" smtClean="0"/>
              <a:t>(SAIG and Web)</a:t>
            </a:r>
          </a:p>
          <a:p>
            <a:pPr lvl="1"/>
            <a:r>
              <a:rPr lang="en-US" dirty="0" smtClean="0"/>
              <a:t>Reconciliation Report - summary level disbursement totals </a:t>
            </a:r>
            <a:r>
              <a:rPr lang="en-US" sz="1800" dirty="0" smtClean="0"/>
              <a:t>(SAIG)</a:t>
            </a:r>
          </a:p>
          <a:p>
            <a:pPr lvl="1"/>
            <a:r>
              <a:rPr lang="en-US" dirty="0" smtClean="0"/>
              <a:t>Year to Date (YTD) file - detail disbursement data </a:t>
            </a:r>
            <a:r>
              <a:rPr lang="en-US" sz="1800" dirty="0" smtClean="0"/>
              <a:t>(SAIG)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D7DD-9B19-7A49-BB06-36BA9927445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84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Expect -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19224"/>
            <a:ext cx="8229600" cy="4195776"/>
          </a:xfrm>
        </p:spPr>
        <p:txBody>
          <a:bodyPr/>
          <a:lstStyle/>
          <a:p>
            <a:r>
              <a:rPr lang="en-US" dirty="0" smtClean="0"/>
              <a:t>Direct Loans and Teach</a:t>
            </a:r>
          </a:p>
          <a:p>
            <a:pPr lvl="1"/>
            <a:r>
              <a:rPr lang="en-US" dirty="0" smtClean="0"/>
              <a:t>Pending disbursement list </a:t>
            </a:r>
            <a:r>
              <a:rPr lang="en-US" sz="1800" dirty="0"/>
              <a:t>(SAIG and Web</a:t>
            </a:r>
            <a:r>
              <a:rPr lang="en-US" sz="1800" dirty="0" smtClean="0"/>
              <a:t>)</a:t>
            </a:r>
          </a:p>
          <a:p>
            <a:pPr lvl="1"/>
            <a:r>
              <a:rPr lang="en-US" dirty="0" smtClean="0"/>
              <a:t>Actual disbursement list </a:t>
            </a:r>
            <a:r>
              <a:rPr lang="en-US" sz="1800" dirty="0"/>
              <a:t>(SAIG and Web</a:t>
            </a:r>
            <a:r>
              <a:rPr lang="en-US" sz="1800" dirty="0" smtClean="0"/>
              <a:t>)</a:t>
            </a:r>
          </a:p>
          <a:p>
            <a:pPr lvl="1"/>
            <a:r>
              <a:rPr lang="en-US" dirty="0" smtClean="0"/>
              <a:t>School Account Statement (SAS) - </a:t>
            </a:r>
            <a:r>
              <a:rPr lang="en-US" sz="1800" dirty="0"/>
              <a:t>(</a:t>
            </a:r>
            <a:r>
              <a:rPr lang="en-US" sz="1800" dirty="0" smtClean="0"/>
              <a:t>SAIG)</a:t>
            </a:r>
          </a:p>
          <a:p>
            <a:pPr lvl="1"/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>New for 2013: SAS Disbursement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>etail on Demand (SAIG)</a:t>
            </a:r>
          </a:p>
          <a:p>
            <a:pPr lvl="1"/>
            <a:r>
              <a:rPr lang="en-US" dirty="0" smtClean="0"/>
              <a:t>Direct Loan Tools software - for DL SAS reconciliation assistance</a:t>
            </a:r>
          </a:p>
          <a:p>
            <a:r>
              <a:rPr lang="en-US" dirty="0" smtClean="0"/>
              <a:t>Pell, Direct Loan, and Teach</a:t>
            </a:r>
          </a:p>
          <a:p>
            <a:pPr lvl="1"/>
            <a:r>
              <a:rPr lang="en-US" dirty="0" smtClean="0"/>
              <a:t>COD school monitoring report </a:t>
            </a:r>
            <a:r>
              <a:rPr lang="en-US" sz="1800" dirty="0"/>
              <a:t>(SAIG and Web</a:t>
            </a:r>
            <a:r>
              <a:rPr lang="en-US" sz="1800" dirty="0" smtClean="0"/>
              <a:t>)</a:t>
            </a:r>
          </a:p>
          <a:p>
            <a:pPr lvl="1"/>
            <a:r>
              <a:rPr lang="en-US" dirty="0" smtClean="0"/>
              <a:t>COD Action Queue </a:t>
            </a:r>
            <a:r>
              <a:rPr lang="en-US" sz="1800" dirty="0" smtClean="0"/>
              <a:t>(Web)</a:t>
            </a:r>
          </a:p>
          <a:p>
            <a:pPr lvl="1"/>
            <a:r>
              <a:rPr lang="en-US" dirty="0" smtClean="0"/>
              <a:t>COD reconciliation specialists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D7DD-9B19-7A49-BB06-36BA9927445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62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Internal Reconciliation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458200" cy="4525963"/>
          </a:xfrm>
        </p:spPr>
        <p:txBody>
          <a:bodyPr/>
          <a:lstStyle/>
          <a:p>
            <a:r>
              <a:rPr lang="en-US" dirty="0" smtClean="0"/>
              <a:t>Daily/weekly check in between Business Office and Financial Aid </a:t>
            </a:r>
            <a:r>
              <a:rPr lang="en-US" dirty="0"/>
              <a:t>O</a:t>
            </a:r>
            <a:r>
              <a:rPr lang="en-US" dirty="0" smtClean="0"/>
              <a:t>ffice</a:t>
            </a:r>
          </a:p>
          <a:p>
            <a:pPr lvl="1"/>
            <a:r>
              <a:rPr lang="en-US" dirty="0" smtClean="0"/>
              <a:t>Do disbursements reported match disbursements posted?</a:t>
            </a:r>
          </a:p>
          <a:p>
            <a:pPr lvl="1"/>
            <a:r>
              <a:rPr lang="en-US" dirty="0" smtClean="0"/>
              <a:t>Do draws and returns of funds match disbursements?</a:t>
            </a:r>
          </a:p>
          <a:p>
            <a:pPr lvl="1"/>
            <a:r>
              <a:rPr lang="en-US" dirty="0" smtClean="0"/>
              <a:t>Does the school banking information match </a:t>
            </a:r>
            <a:r>
              <a:rPr lang="en-US" dirty="0"/>
              <a:t>G</a:t>
            </a:r>
            <a:r>
              <a:rPr lang="en-US" dirty="0" smtClean="0"/>
              <a:t>5 data?</a:t>
            </a:r>
          </a:p>
          <a:p>
            <a:r>
              <a:rPr lang="en-US" dirty="0" smtClean="0"/>
              <a:t>Return funds appropriately to the correct program and year</a:t>
            </a:r>
          </a:p>
          <a:p>
            <a:pPr lvl="1"/>
            <a:r>
              <a:rPr lang="en-US" dirty="0" smtClean="0"/>
              <a:t>Electronically</a:t>
            </a:r>
          </a:p>
          <a:p>
            <a:pPr lvl="1"/>
            <a:r>
              <a:rPr lang="en-US" dirty="0" smtClean="0"/>
              <a:t>Adjustments only to correct errors</a:t>
            </a:r>
          </a:p>
          <a:p>
            <a:r>
              <a:rPr lang="en-US" dirty="0" smtClean="0"/>
              <a:t>Time </a:t>
            </a:r>
            <a:r>
              <a:rPr lang="en-US" dirty="0"/>
              <a:t>frame for returning unclaimed </a:t>
            </a:r>
            <a:r>
              <a:rPr lang="en-US" dirty="0" smtClean="0"/>
              <a:t>funds (stale dated checks) no later than 240 days from the date check issued </a:t>
            </a:r>
            <a:endParaRPr lang="en-US" dirty="0"/>
          </a:p>
          <a:p>
            <a:pPr lvl="1"/>
            <a:r>
              <a:rPr lang="en-US" dirty="0"/>
              <a:t>34 CFR 668.164(h)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D7DD-9B19-7A49-BB06-36BA9927445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67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Returning Funds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85270" cy="4906963"/>
          </a:xfrm>
        </p:spPr>
        <p:txBody>
          <a:bodyPr/>
          <a:lstStyle/>
          <a:p>
            <a:r>
              <a:rPr lang="en-US" dirty="0"/>
              <a:t>Return of funds through G5 should be made electronically</a:t>
            </a:r>
          </a:p>
          <a:p>
            <a:pPr lvl="1"/>
            <a:r>
              <a:rPr lang="en-US" dirty="0"/>
              <a:t>Set up a bank account through G5 for refunds</a:t>
            </a:r>
          </a:p>
          <a:p>
            <a:pPr lvl="1"/>
            <a:r>
              <a:rPr lang="en-US" dirty="0"/>
              <a:t>G5 hotline 888-336-8930</a:t>
            </a:r>
          </a:p>
          <a:p>
            <a:r>
              <a:rPr lang="en-US" dirty="0" smtClean="0"/>
              <a:t>If funds are being returned through G5 for regulatory reasons schools MUST send downward disbursement adjustments for Grant/Direct Loan Programs*</a:t>
            </a:r>
            <a:endParaRPr lang="en-US" dirty="0"/>
          </a:p>
          <a:p>
            <a:r>
              <a:rPr lang="en-US" dirty="0" smtClean="0"/>
              <a:t>Reminder! If returning funds </a:t>
            </a:r>
            <a:r>
              <a:rPr lang="en-US" dirty="0"/>
              <a:t>from an audit or program </a:t>
            </a:r>
            <a:r>
              <a:rPr lang="en-US" dirty="0" smtClean="0"/>
              <a:t>review liability</a:t>
            </a:r>
            <a:endParaRPr lang="en-US" dirty="0"/>
          </a:p>
          <a:p>
            <a:pPr lvl="1"/>
            <a:r>
              <a:rPr lang="en-US" dirty="0"/>
              <a:t>Follow directions per the Final Audit or Program Review Determination </a:t>
            </a:r>
            <a:r>
              <a:rPr lang="en-US" dirty="0" smtClean="0"/>
              <a:t>letter</a:t>
            </a:r>
            <a:endParaRPr lang="en-US" dirty="0"/>
          </a:p>
          <a:p>
            <a:r>
              <a:rPr lang="en-US" dirty="0" smtClean="0"/>
              <a:t>Reminder! DL 120 day rule does not apply when returning funds due to regulatory/statutory requirements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5715000"/>
            <a:ext cx="6211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*For Grant programs, disbursement changes cannot be submitted 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after funding for the award year has been canceled.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D7DD-9B19-7A49-BB06-36BA9927445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11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Reconciliation basics</a:t>
            </a:r>
          </a:p>
          <a:p>
            <a:r>
              <a:rPr lang="en-US" dirty="0" smtClean="0"/>
              <a:t>What to expect from FSA</a:t>
            </a:r>
          </a:p>
          <a:p>
            <a:pPr lvl="1"/>
            <a:r>
              <a:rPr lang="en-US" dirty="0" smtClean="0"/>
              <a:t>How funds are initiated, increased, decreased, deadlines, etc.</a:t>
            </a:r>
          </a:p>
          <a:p>
            <a:r>
              <a:rPr lang="en-US" dirty="0" smtClean="0"/>
              <a:t>Tips for internal reconciliation</a:t>
            </a:r>
          </a:p>
          <a:p>
            <a:r>
              <a:rPr lang="en-US" dirty="0" smtClean="0"/>
              <a:t>COD and G5 website funding screens</a:t>
            </a:r>
          </a:p>
          <a:p>
            <a:r>
              <a:rPr lang="en-US" dirty="0" smtClean="0"/>
              <a:t>Selected COD reports</a:t>
            </a:r>
          </a:p>
          <a:p>
            <a:r>
              <a:rPr lang="en-US" dirty="0" smtClean="0"/>
              <a:t>Review of changes </a:t>
            </a:r>
          </a:p>
          <a:p>
            <a:r>
              <a:rPr lang="en-US" dirty="0" smtClean="0"/>
              <a:t>What’s ahead?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D7DD-9B19-7A49-BB06-36BA9927445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35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Returning Funds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If </a:t>
            </a:r>
            <a:r>
              <a:rPr lang="en-US" i="1" u="sng" smtClean="0"/>
              <a:t>exceptional</a:t>
            </a:r>
            <a:r>
              <a:rPr lang="en-US" smtClean="0"/>
              <a:t> </a:t>
            </a:r>
            <a:r>
              <a:rPr lang="en-US" smtClean="0"/>
              <a:t>circumstances </a:t>
            </a:r>
            <a:r>
              <a:rPr lang="en-US" dirty="0" smtClean="0"/>
              <a:t>require that you must return FSA funds via paper check:</a:t>
            </a:r>
          </a:p>
          <a:p>
            <a:r>
              <a:rPr lang="en-US" dirty="0" smtClean="0"/>
              <a:t>Note that there are TWO DIFFERENT addresses, one for Grants and one for Direct Loans</a:t>
            </a:r>
          </a:p>
          <a:p>
            <a:pPr lvl="1"/>
            <a:r>
              <a:rPr lang="en-US" dirty="0" smtClean="0"/>
              <a:t>Please see sidebar instructions 2012-13 FSA Handbook Volume IV page 4-68</a:t>
            </a:r>
          </a:p>
          <a:p>
            <a:r>
              <a:rPr lang="en-US" dirty="0" smtClean="0"/>
              <a:t>Adjustments to Campus-Based Funds</a:t>
            </a:r>
          </a:p>
          <a:p>
            <a:pPr lvl="1"/>
            <a:r>
              <a:rPr lang="en-US" dirty="0" smtClean="0"/>
              <a:t>Amend FISAP</a:t>
            </a:r>
          </a:p>
          <a:p>
            <a:pPr lvl="1"/>
            <a:r>
              <a:rPr lang="en-US" dirty="0" smtClean="0"/>
              <a:t>Return funds through G5</a:t>
            </a:r>
          </a:p>
          <a:p>
            <a:pPr lvl="1"/>
            <a:r>
              <a:rPr lang="en-US" dirty="0" smtClean="0"/>
              <a:t>2012-13 FSA Handbook Volume IV page 4-71</a:t>
            </a:r>
          </a:p>
          <a:p>
            <a:pPr lvl="1"/>
            <a:r>
              <a:rPr lang="en-US" dirty="0" smtClean="0"/>
              <a:t>NO adjusting of funds between awards on G5</a:t>
            </a:r>
          </a:p>
          <a:p>
            <a:pPr lvl="1"/>
            <a:r>
              <a:rPr lang="en-US" dirty="0"/>
              <a:t>http://ifap.ed.gov/eannouncements/062812G5SystemChangeCampusBaseProgAwards.html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D7DD-9B19-7A49-BB06-36BA9927445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06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Reconciliation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Pay attention to IFAP announcements and COD updates regarding funding reductions</a:t>
            </a:r>
          </a:p>
          <a:p>
            <a:r>
              <a:rPr lang="en-US" dirty="0" smtClean="0"/>
              <a:t>Once you have confirmed that Business Office and Financial Aid </a:t>
            </a:r>
            <a:r>
              <a:rPr lang="en-US" dirty="0"/>
              <a:t>O</a:t>
            </a:r>
            <a:r>
              <a:rPr lang="en-US" dirty="0" smtClean="0"/>
              <a:t>ffice records match (internal reconciliation) then…</a:t>
            </a:r>
          </a:p>
          <a:p>
            <a:r>
              <a:rPr lang="en-US" dirty="0" smtClean="0"/>
              <a:t>Begin the </a:t>
            </a:r>
            <a:r>
              <a:rPr lang="en-US" i="1" dirty="0" smtClean="0"/>
              <a:t>regular and at least monthly </a:t>
            </a:r>
            <a:r>
              <a:rPr lang="en-US" b="1" dirty="0" smtClean="0"/>
              <a:t>external </a:t>
            </a:r>
            <a:r>
              <a:rPr lang="en-US" dirty="0" smtClean="0"/>
              <a:t>reconciliation with COD and G5</a:t>
            </a:r>
          </a:p>
          <a:p>
            <a:r>
              <a:rPr lang="en-US" dirty="0" smtClean="0"/>
              <a:t>Daily/weekly monitor edit code rejects</a:t>
            </a:r>
          </a:p>
          <a:p>
            <a:pPr lvl="1"/>
            <a:r>
              <a:rPr lang="en-US" dirty="0" smtClean="0"/>
              <a:t>Rejected disbursements: DL-unsubstantiated cash, Pell/Teach - no funding</a:t>
            </a:r>
          </a:p>
          <a:p>
            <a:r>
              <a:rPr lang="en-US" dirty="0" smtClean="0"/>
              <a:t>COD and G5 web screens</a:t>
            </a:r>
          </a:p>
          <a:p>
            <a:r>
              <a:rPr lang="en-US" dirty="0" smtClean="0"/>
              <a:t>COD and G5 reports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D7DD-9B19-7A49-BB06-36BA9927445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19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 Code Rejects/Warnings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Warnings are there to alert you of a potential problem</a:t>
            </a:r>
          </a:p>
          <a:p>
            <a:r>
              <a:rPr lang="en-US" dirty="0" smtClean="0"/>
              <a:t>Edit code rejects - do not build on the COD system</a:t>
            </a:r>
          </a:p>
          <a:p>
            <a:r>
              <a:rPr lang="en-US" dirty="0" smtClean="0"/>
              <a:t>Monitor your batch import results or view rejects by batch on the COD website</a:t>
            </a:r>
          </a:p>
          <a:p>
            <a:r>
              <a:rPr lang="en-US" dirty="0" smtClean="0"/>
              <a:t>Set aside time to resolve edit code rejects daily/weekly</a:t>
            </a:r>
          </a:p>
          <a:p>
            <a:r>
              <a:rPr lang="en-US" dirty="0" smtClean="0"/>
              <a:t>Rejected Direct Loan records can lead to unsubstantiated cash for advance funded schools</a:t>
            </a:r>
          </a:p>
          <a:p>
            <a:r>
              <a:rPr lang="en-US" dirty="0" smtClean="0"/>
              <a:t>Rejected Pell Grant and Teach records will not increase available funds in G5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D7DD-9B19-7A49-BB06-36BA9927445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59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D7DD-9B19-7A49-BB06-36BA9927445F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2023"/>
            <a:ext cx="9144000" cy="5795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Batch Menu- Reject Monitoring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5407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 and G5 Web </a:t>
            </a:r>
            <a:r>
              <a:rPr lang="en-US" dirty="0"/>
              <a:t>S</a:t>
            </a:r>
            <a:r>
              <a:rPr lang="en-US" dirty="0" smtClean="0"/>
              <a:t>creens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COD</a:t>
            </a:r>
          </a:p>
          <a:p>
            <a:pPr lvl="1"/>
            <a:r>
              <a:rPr lang="en-US" dirty="0" smtClean="0"/>
              <a:t>School menu/School Summary Information</a:t>
            </a:r>
          </a:p>
          <a:p>
            <a:pPr lvl="1"/>
            <a:r>
              <a:rPr lang="en-US" dirty="0" smtClean="0"/>
              <a:t>School menu/School funding Information</a:t>
            </a:r>
          </a:p>
          <a:p>
            <a:pPr lvl="1"/>
            <a:r>
              <a:rPr lang="en-US" dirty="0" smtClean="0"/>
              <a:t>School menu/Request Post deadline/ Extended  Processing</a:t>
            </a:r>
          </a:p>
          <a:p>
            <a:pPr lvl="1"/>
            <a:r>
              <a:rPr lang="en-US" dirty="0" smtClean="0"/>
              <a:t>School menu/Correspondence</a:t>
            </a:r>
          </a:p>
          <a:p>
            <a:pPr lvl="1"/>
            <a:r>
              <a:rPr lang="en-US" dirty="0" smtClean="0"/>
              <a:t>Batch menu/Grant data request</a:t>
            </a:r>
          </a:p>
          <a:p>
            <a:pPr lvl="1"/>
            <a:r>
              <a:rPr lang="en-US" dirty="0" smtClean="0"/>
              <a:t>Batch menu/action queue</a:t>
            </a:r>
          </a:p>
          <a:p>
            <a:r>
              <a:rPr lang="en-US" dirty="0" smtClean="0"/>
              <a:t>G5</a:t>
            </a:r>
          </a:p>
          <a:p>
            <a:pPr lvl="1"/>
            <a:r>
              <a:rPr lang="en-US" dirty="0" smtClean="0"/>
              <a:t>External award activity report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D7DD-9B19-7A49-BB06-36BA9927445F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67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062023"/>
            <a:ext cx="6886575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" y="414325"/>
            <a:ext cx="8966245" cy="647698"/>
          </a:xfrm>
        </p:spPr>
        <p:txBody>
          <a:bodyPr/>
          <a:lstStyle/>
          <a:p>
            <a:r>
              <a:rPr lang="en-US" dirty="0" smtClean="0"/>
              <a:t>COD Web Screens - School Summary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4267200"/>
            <a:ext cx="14478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114800" y="5167704"/>
            <a:ext cx="2470428" cy="10044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0" y="2477616"/>
            <a:ext cx="23686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Keep contacts current</a:t>
            </a:r>
          </a:p>
          <a:p>
            <a:endParaRPr lang="en-US" dirty="0"/>
          </a:p>
          <a:p>
            <a:r>
              <a:rPr lang="en-US" dirty="0" smtClean="0"/>
              <a:t>First place to check</a:t>
            </a:r>
          </a:p>
          <a:p>
            <a:r>
              <a:rPr lang="en-US" dirty="0" smtClean="0"/>
              <a:t>Program and award </a:t>
            </a:r>
          </a:p>
          <a:p>
            <a:r>
              <a:rPr lang="en-US" dirty="0" smtClean="0"/>
              <a:t>Year balances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D7DD-9B19-7A49-BB06-36BA9927445F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32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 Web Screens - Funding Info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4038600"/>
            <a:ext cx="14478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95449" y="4495800"/>
            <a:ext cx="4495799" cy="6400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066800"/>
            <a:ext cx="8867775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D7DD-9B19-7A49-BB06-36BA9927445F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78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 Web Screens - </a:t>
            </a:r>
            <a:r>
              <a:rPr lang="en-US" sz="3600" dirty="0" smtClean="0"/>
              <a:t>Extended/Post Deadline Processing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685800" y="4572000"/>
            <a:ext cx="12954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38300"/>
            <a:ext cx="6343650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D7DD-9B19-7A49-BB06-36BA9927445F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87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14325"/>
            <a:ext cx="8861470" cy="647698"/>
          </a:xfrm>
        </p:spPr>
        <p:txBody>
          <a:bodyPr/>
          <a:lstStyle/>
          <a:p>
            <a:r>
              <a:rPr lang="en-US" dirty="0" smtClean="0"/>
              <a:t>COD </a:t>
            </a:r>
            <a:r>
              <a:rPr lang="en-US" dirty="0"/>
              <a:t>W</a:t>
            </a:r>
            <a:r>
              <a:rPr lang="en-US" dirty="0" smtClean="0"/>
              <a:t>eb </a:t>
            </a:r>
            <a:r>
              <a:rPr lang="en-US" dirty="0"/>
              <a:t>S</a:t>
            </a:r>
            <a:r>
              <a:rPr lang="en-US" dirty="0" smtClean="0"/>
              <a:t>creens - Correspondence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3400" y="4419600"/>
            <a:ext cx="16764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80010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D7DD-9B19-7A49-BB06-36BA9927445F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55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 Web Screens - </a:t>
            </a:r>
            <a:r>
              <a:rPr lang="en-US" dirty="0"/>
              <a:t>A</a:t>
            </a:r>
            <a:r>
              <a:rPr lang="en-US" dirty="0" smtClean="0"/>
              <a:t>ction </a:t>
            </a:r>
            <a:r>
              <a:rPr lang="en-US" dirty="0"/>
              <a:t>Q</a:t>
            </a:r>
            <a:r>
              <a:rPr lang="en-US" dirty="0" smtClean="0"/>
              <a:t>ueue</a:t>
            </a:r>
            <a:endParaRPr lang="en-US" dirty="0"/>
          </a:p>
        </p:txBody>
      </p:sp>
      <p:pic>
        <p:nvPicPr>
          <p:cNvPr id="7" name="Content Placeholder 6" descr="COD Online - Windows Internet Explorer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" t="13803" r="58333" b="32512"/>
          <a:stretch/>
        </p:blipFill>
        <p:spPr>
          <a:xfrm>
            <a:off x="84744" y="1198245"/>
            <a:ext cx="6441951" cy="45929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84744" y="2743200"/>
            <a:ext cx="1439256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60784345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29400" y="2209800"/>
            <a:ext cx="252780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Search forward or backward</a:t>
            </a:r>
          </a:p>
          <a:p>
            <a:endParaRPr lang="en-US" sz="1600" dirty="0" smtClean="0"/>
          </a:p>
          <a:p>
            <a:r>
              <a:rPr lang="en-US" sz="1600" dirty="0" smtClean="0"/>
              <a:t>Search by award year</a:t>
            </a:r>
          </a:p>
          <a:p>
            <a:endParaRPr lang="en-US" sz="1600" dirty="0" smtClean="0"/>
          </a:p>
          <a:p>
            <a:r>
              <a:rPr lang="en-US" sz="1600" dirty="0" smtClean="0"/>
              <a:t>Can be used as both a </a:t>
            </a:r>
          </a:p>
          <a:p>
            <a:r>
              <a:rPr lang="en-US" sz="1600" dirty="0"/>
              <a:t>r</a:t>
            </a:r>
            <a:r>
              <a:rPr lang="en-US" sz="1600" dirty="0" smtClean="0"/>
              <a:t>econciliation tool and</a:t>
            </a:r>
          </a:p>
          <a:p>
            <a:r>
              <a:rPr lang="en-US" sz="1600" dirty="0"/>
              <a:t>a</a:t>
            </a:r>
            <a:r>
              <a:rPr lang="en-US" sz="1600" dirty="0" smtClean="0"/>
              <a:t>s an adhoc pending </a:t>
            </a:r>
          </a:p>
          <a:p>
            <a:r>
              <a:rPr lang="en-US" sz="1600" dirty="0" smtClean="0"/>
              <a:t>disbursement</a:t>
            </a:r>
          </a:p>
          <a:p>
            <a:r>
              <a:rPr lang="en-US" sz="1600" dirty="0" smtClean="0"/>
              <a:t>list tool.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D7DD-9B19-7A49-BB06-36BA9927445F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99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Reconciliation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382000" cy="4525963"/>
          </a:xfrm>
        </p:spPr>
        <p:txBody>
          <a:bodyPr/>
          <a:lstStyle/>
          <a:p>
            <a:r>
              <a:rPr lang="en-US" dirty="0" smtClean="0"/>
              <a:t>General definition - Reconcile: to bring into agreement or harmony; make compatible or consistent</a:t>
            </a:r>
          </a:p>
          <a:p>
            <a:r>
              <a:rPr lang="en-US" dirty="0" smtClean="0"/>
              <a:t>FSA definition - </a:t>
            </a:r>
            <a:r>
              <a:rPr lang="en-US" i="1" dirty="0" smtClean="0"/>
              <a:t>The process by which Title IV aid (grants, loans, and campus-based aid) recorded on the Department of Education systems is reviewed and compared with a school’s internal records</a:t>
            </a:r>
          </a:p>
          <a:p>
            <a:r>
              <a:rPr lang="en-US" dirty="0" smtClean="0"/>
              <a:t>A school must</a:t>
            </a:r>
          </a:p>
          <a:p>
            <a:pPr lvl="1"/>
            <a:r>
              <a:rPr lang="en-US" dirty="0" smtClean="0"/>
              <a:t>Identify and resolve discrepancies</a:t>
            </a:r>
          </a:p>
          <a:p>
            <a:pPr lvl="1"/>
            <a:r>
              <a:rPr lang="en-US" dirty="0" smtClean="0"/>
              <a:t>Document reasons for any ending cash balances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D7DD-9B19-7A49-BB06-36BA9927445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96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D7DD-9B19-7A49-BB06-36BA9927445F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84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G5 Website: G5.gov</a:t>
            </a:r>
            <a:endParaRPr lang="en-US" dirty="0"/>
          </a:p>
        </p:txBody>
      </p:sp>
      <p:pic>
        <p:nvPicPr>
          <p:cNvPr id="4" name="Content Placeholder 3" descr="Welcome to G5 - Department of Education - Windows Internet Explorer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4016" r="25926"/>
          <a:stretch/>
        </p:blipFill>
        <p:spPr>
          <a:xfrm>
            <a:off x="304800" y="1176908"/>
            <a:ext cx="5257799" cy="49896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867400" y="2438400"/>
            <a:ext cx="324204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 only access is available</a:t>
            </a:r>
          </a:p>
          <a:p>
            <a:r>
              <a:rPr lang="en-US" dirty="0"/>
              <a:t>f</a:t>
            </a:r>
            <a:r>
              <a:rPr lang="en-US" dirty="0" smtClean="0"/>
              <a:t>or financial aid administrators.</a:t>
            </a:r>
          </a:p>
          <a:p>
            <a:endParaRPr lang="en-US" dirty="0"/>
          </a:p>
          <a:p>
            <a:r>
              <a:rPr lang="en-US" dirty="0" smtClean="0"/>
              <a:t>Use G5 to draw and refund cash.</a:t>
            </a:r>
          </a:p>
          <a:p>
            <a:endParaRPr lang="en-US" dirty="0"/>
          </a:p>
          <a:p>
            <a:r>
              <a:rPr lang="en-US" dirty="0" smtClean="0"/>
              <a:t>Monitor draws and refunds.</a:t>
            </a:r>
          </a:p>
          <a:p>
            <a:endParaRPr lang="en-US" dirty="0"/>
          </a:p>
          <a:p>
            <a:r>
              <a:rPr lang="en-US" dirty="0" smtClean="0"/>
              <a:t>Does NOT contain disbursement</a:t>
            </a:r>
          </a:p>
          <a:p>
            <a:r>
              <a:rPr lang="en-US" dirty="0"/>
              <a:t>l</a:t>
            </a:r>
            <a:r>
              <a:rPr lang="en-US" dirty="0" smtClean="0"/>
              <a:t>evel data.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D7DD-9B19-7A49-BB06-36BA9927445F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38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G5 Reports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" y="1285875"/>
            <a:ext cx="7909560" cy="4943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D7DD-9B19-7A49-BB06-36BA9927445F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20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G5 Award Numbers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357983"/>
              </p:ext>
            </p:extLst>
          </p:nvPr>
        </p:nvGraphicFramePr>
        <p:xfrm>
          <a:off x="1123950" y="2966720"/>
          <a:ext cx="6896100" cy="251968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298700"/>
                <a:gridCol w="2653954"/>
                <a:gridCol w="1943446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Program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G5</a:t>
                      </a:r>
                      <a:r>
                        <a:rPr lang="en-US" sz="1600" baseline="0" dirty="0" smtClean="0"/>
                        <a:t> Award Number</a:t>
                      </a:r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Award</a:t>
                      </a:r>
                      <a:r>
                        <a:rPr lang="en-US" sz="1600" baseline="0" dirty="0" smtClean="0"/>
                        <a:t> Year</a:t>
                      </a:r>
                      <a:endParaRPr 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Direct Loan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P268K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13</a:t>
                      </a:r>
                      <a:r>
                        <a:rPr lang="en-US" sz="1600" dirty="0" smtClean="0"/>
                        <a:t>####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Trailing Year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TEACH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P379T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13</a:t>
                      </a:r>
                      <a:r>
                        <a:rPr lang="en-US" sz="1600" dirty="0" smtClean="0"/>
                        <a:t>####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Trailing Year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Pell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P063P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  <a:r>
                        <a:rPr lang="en-US" sz="1600" dirty="0" smtClean="0"/>
                        <a:t>####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Leading Year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IASG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P408A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  <a:r>
                        <a:rPr lang="en-US" sz="1600" dirty="0" smtClean="0"/>
                        <a:t>####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Leading Year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Campus Based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lvl="1" algn="l" eaLnBrk="1" hangingPunct="1">
                        <a:defRPr/>
                      </a:pPr>
                      <a:r>
                        <a:rPr lang="en-US" sz="1600" dirty="0" smtClean="0"/>
                        <a:t>FWS: P033A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  <a:r>
                        <a:rPr lang="en-US" sz="1600" dirty="0" smtClean="0"/>
                        <a:t>####</a:t>
                      </a:r>
                    </a:p>
                    <a:p>
                      <a:pPr marL="0" lvl="1" algn="l" eaLnBrk="1" hangingPunct="1">
                        <a:defRPr/>
                      </a:pPr>
                      <a:r>
                        <a:rPr lang="en-US" sz="1600" dirty="0" smtClean="0"/>
                        <a:t>SEOG: P007A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  <a:r>
                        <a:rPr lang="en-US" sz="1600" dirty="0" smtClean="0"/>
                        <a:t>####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1600" dirty="0" smtClean="0"/>
                        <a:t>Leading</a:t>
                      </a:r>
                      <a:r>
                        <a:rPr lang="en-US" sz="1600" baseline="0" dirty="0" smtClean="0"/>
                        <a:t> Year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34518" y="1219200"/>
            <a:ext cx="5252082" cy="163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eaLnBrk="0" hangingPunct="0">
              <a:spcBef>
                <a:spcPct val="5000"/>
              </a:spcBef>
              <a:spcAft>
                <a:spcPct val="5000"/>
              </a:spcAft>
              <a:defRPr/>
            </a:pPr>
            <a:r>
              <a:rPr lang="en-US" sz="2800" dirty="0"/>
              <a:t>G5 Award Numbers are program </a:t>
            </a:r>
          </a:p>
          <a:p>
            <a:pPr marL="342900" indent="-342900" algn="ctr" eaLnBrk="0" hangingPunct="0">
              <a:spcBef>
                <a:spcPct val="5000"/>
              </a:spcBef>
              <a:spcAft>
                <a:spcPct val="5000"/>
              </a:spcAft>
              <a:defRPr/>
            </a:pPr>
            <a:r>
              <a:rPr lang="en-US" sz="2800" dirty="0"/>
              <a:t>and award year specific.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The examples below reflect the 2012-2013 award year, by program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D7DD-9B19-7A49-BB06-36BA9927445F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32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D7DD-9B19-7A49-BB06-36BA9927445F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5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14325"/>
            <a:ext cx="8937670" cy="647698"/>
          </a:xfrm>
        </p:spPr>
        <p:txBody>
          <a:bodyPr/>
          <a:lstStyle/>
          <a:p>
            <a:r>
              <a:rPr lang="en-US" dirty="0"/>
              <a:t>G5 web-External Award History Report</a:t>
            </a:r>
          </a:p>
        </p:txBody>
      </p:sp>
      <p:pic>
        <p:nvPicPr>
          <p:cNvPr id="4" name="Content Placeholder 3" descr="Welcome to G5 - Department of Education - Windows Internet Explorer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4" t="13591" r="25232" b="16780"/>
          <a:stretch/>
        </p:blipFill>
        <p:spPr>
          <a:xfrm>
            <a:off x="75374" y="1219200"/>
            <a:ext cx="6611177" cy="4952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086600" y="1828800"/>
            <a:ext cx="157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Pell 2009-2010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0" y="3581400"/>
            <a:ext cx="228075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 the amount</a:t>
            </a:r>
          </a:p>
          <a:p>
            <a:r>
              <a:rPr lang="en-US" dirty="0"/>
              <a:t>o</a:t>
            </a:r>
            <a:r>
              <a:rPr lang="en-US" dirty="0" smtClean="0"/>
              <a:t>f activity. </a:t>
            </a:r>
          </a:p>
          <a:p>
            <a:r>
              <a:rPr lang="en-US" dirty="0" smtClean="0"/>
              <a:t>This</a:t>
            </a:r>
            <a:r>
              <a:rPr lang="en-US" dirty="0"/>
              <a:t> </a:t>
            </a:r>
            <a:r>
              <a:rPr lang="en-US" dirty="0" smtClean="0"/>
              <a:t>award year was </a:t>
            </a:r>
          </a:p>
          <a:p>
            <a:r>
              <a:rPr lang="en-US" dirty="0"/>
              <a:t>s</a:t>
            </a:r>
            <a:r>
              <a:rPr lang="en-US" dirty="0" smtClean="0"/>
              <a:t>upposed to be closed</a:t>
            </a:r>
          </a:p>
          <a:p>
            <a:r>
              <a:rPr lang="en-US" dirty="0" smtClean="0"/>
              <a:t>September 30, 2010.</a:t>
            </a:r>
            <a:endParaRPr lang="en-US" dirty="0"/>
          </a:p>
        </p:txBody>
      </p:sp>
      <p:sp>
        <p:nvSpPr>
          <p:cNvPr id="8" name="Right Brace 7"/>
          <p:cNvSpPr/>
          <p:nvPr/>
        </p:nvSpPr>
        <p:spPr>
          <a:xfrm>
            <a:off x="2667000" y="3124200"/>
            <a:ext cx="4114800" cy="2895600"/>
          </a:xfrm>
          <a:prstGeom prst="rightBrace">
            <a:avLst>
              <a:gd name="adj1" fmla="val 8333"/>
              <a:gd name="adj2" fmla="val 4835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1905000" y="1371600"/>
            <a:ext cx="5029200" cy="64186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D7DD-9B19-7A49-BB06-36BA9927445F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87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 Reports - School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708" y="1112837"/>
            <a:ext cx="8229600" cy="4906963"/>
          </a:xfrm>
        </p:spPr>
        <p:txBody>
          <a:bodyPr/>
          <a:lstStyle/>
          <a:p>
            <a:r>
              <a:rPr lang="en-US" dirty="0" smtClean="0"/>
              <a:t>School monitoring report - available weekly through SAIG and on the COD website - newsbox</a:t>
            </a:r>
          </a:p>
          <a:p>
            <a:r>
              <a:rPr lang="en-US" dirty="0" smtClean="0"/>
              <a:t>Will display in both the Pell and Direct Loan newsboxes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Number of Pell POPS</a:t>
            </a:r>
          </a:p>
          <a:p>
            <a:pPr lvl="1"/>
            <a:r>
              <a:rPr lang="en-US" dirty="0" smtClean="0"/>
              <a:t>Unsubstantiated cash (positive values only) by program and award year</a:t>
            </a:r>
          </a:p>
          <a:p>
            <a:pPr lvl="1"/>
            <a:r>
              <a:rPr lang="en-US" dirty="0" smtClean="0"/>
              <a:t>% of disbursement records reported timely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2438400"/>
            <a:ext cx="7386637" cy="253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D7DD-9B19-7A49-BB06-36BA9927445F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39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Monitoring Report</a:t>
            </a:r>
            <a:endParaRPr lang="en-US" dirty="0"/>
          </a:p>
        </p:txBody>
      </p:sp>
      <p:pic>
        <p:nvPicPr>
          <p:cNvPr id="4" name="Content Placeholder 3" descr="Cognos Upfront - Windows Internet Explorer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8" t="24202" r="5062" b="5086"/>
          <a:stretch/>
        </p:blipFill>
        <p:spPr>
          <a:xfrm>
            <a:off x="400900" y="1219200"/>
            <a:ext cx="7981100" cy="50218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59708" y="1447800"/>
            <a:ext cx="2283492" cy="53340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5-Point Star 5"/>
          <p:cNvSpPr/>
          <p:nvPr/>
        </p:nvSpPr>
        <p:spPr>
          <a:xfrm>
            <a:off x="6934200" y="1219200"/>
            <a:ext cx="685800" cy="762000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D7DD-9B19-7A49-BB06-36BA9927445F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23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Pell COD Reports</a:t>
            </a:r>
            <a:endParaRPr lang="en-US" dirty="0"/>
          </a:p>
        </p:txBody>
      </p:sp>
      <p:pic>
        <p:nvPicPr>
          <p:cNvPr id="4" name="Content Placeholder 3" descr="https://www.fsadownload.ed.gov/Repository/CODTechRef1213June/1213CODTechRefVol6Sec8Reports.pdf - Windows Internet Explorer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9" t="13804" r="20371" b="3441"/>
          <a:stretch/>
        </p:blipFill>
        <p:spPr>
          <a:xfrm>
            <a:off x="1000687" y="1143000"/>
            <a:ext cx="6847913" cy="51260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D7DD-9B19-7A49-BB06-36BA9927445F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85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Pell COD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4525963"/>
          </a:xfrm>
        </p:spPr>
        <p:txBody>
          <a:bodyPr/>
          <a:lstStyle/>
          <a:p>
            <a:pPr lvl="1"/>
            <a:r>
              <a:rPr lang="en-US" sz="2400" dirty="0" smtClean="0"/>
              <a:t>Electronic </a:t>
            </a:r>
            <a:r>
              <a:rPr lang="en-US" sz="2400" dirty="0"/>
              <a:t>Statement of </a:t>
            </a:r>
            <a:r>
              <a:rPr lang="en-US" sz="2400" dirty="0" smtClean="0"/>
              <a:t>Account - ESOA (SAIG)</a:t>
            </a:r>
            <a:endParaRPr lang="en-US" sz="2400" dirty="0"/>
          </a:p>
          <a:p>
            <a:pPr lvl="2"/>
            <a:r>
              <a:rPr lang="en-US" sz="2000" dirty="0"/>
              <a:t>Assist in monitoring Cash</a:t>
            </a:r>
          </a:p>
          <a:p>
            <a:pPr lvl="1"/>
            <a:r>
              <a:rPr lang="en-US" sz="2400" dirty="0"/>
              <a:t>Reconciliation </a:t>
            </a:r>
            <a:r>
              <a:rPr lang="en-US" sz="2400" dirty="0" smtClean="0"/>
              <a:t>report (SAIG)</a:t>
            </a:r>
            <a:endParaRPr lang="en-US" sz="2400" dirty="0"/>
          </a:p>
          <a:p>
            <a:pPr lvl="2"/>
            <a:r>
              <a:rPr lang="en-US" sz="2000" dirty="0"/>
              <a:t>Assist in monitoring summary level disbursement date</a:t>
            </a:r>
          </a:p>
          <a:p>
            <a:pPr lvl="1"/>
            <a:r>
              <a:rPr lang="en-US" sz="2400" dirty="0"/>
              <a:t>Year to date </a:t>
            </a:r>
            <a:r>
              <a:rPr lang="en-US" sz="2400" dirty="0" smtClean="0"/>
              <a:t>file - </a:t>
            </a:r>
            <a:r>
              <a:rPr lang="en-US" sz="2400" dirty="0"/>
              <a:t>YTD (SAIG</a:t>
            </a:r>
            <a:r>
              <a:rPr lang="en-US" sz="2400" dirty="0" smtClean="0"/>
              <a:t>)</a:t>
            </a:r>
          </a:p>
          <a:p>
            <a:pPr lvl="2"/>
            <a:r>
              <a:rPr lang="en-US" sz="2000" dirty="0"/>
              <a:t>Assists in monitoring detail level </a:t>
            </a:r>
            <a:r>
              <a:rPr lang="en-US" sz="2000" dirty="0" smtClean="0"/>
              <a:t>disbursement</a:t>
            </a:r>
            <a:endParaRPr lang="en-US" dirty="0" smtClean="0"/>
          </a:p>
          <a:p>
            <a:pPr lvl="1"/>
            <a:r>
              <a:rPr lang="en-US" sz="2400" dirty="0" smtClean="0"/>
              <a:t>Multiple Reporting Record (MRR) (SAIG)</a:t>
            </a:r>
          </a:p>
          <a:p>
            <a:pPr lvl="2"/>
            <a:r>
              <a:rPr lang="en-US" sz="2000" dirty="0" smtClean="0"/>
              <a:t>Can be requested proactively after originating to prevent POPs</a:t>
            </a:r>
          </a:p>
          <a:p>
            <a:pPr lvl="2"/>
            <a:r>
              <a:rPr lang="en-US" sz="2000" dirty="0" smtClean="0"/>
              <a:t>Automatically sent when multiple schools report overlapping actual disbursement data</a:t>
            </a:r>
            <a:endParaRPr lang="en-US" sz="2000" dirty="0"/>
          </a:p>
          <a:p>
            <a:pPr lvl="1"/>
            <a:r>
              <a:rPr lang="en-US" sz="2400" dirty="0" smtClean="0"/>
              <a:t>Pell </a:t>
            </a:r>
            <a:r>
              <a:rPr lang="en-US" sz="2400" dirty="0"/>
              <a:t>POP </a:t>
            </a:r>
            <a:r>
              <a:rPr lang="en-US" sz="2400" dirty="0" smtClean="0"/>
              <a:t>report ( available both COD web and SAIG)</a:t>
            </a:r>
            <a:endParaRPr lang="en-US" sz="2400" dirty="0"/>
          </a:p>
          <a:p>
            <a:pPr lvl="2"/>
            <a:r>
              <a:rPr lang="en-US" sz="2000" dirty="0"/>
              <a:t>Resolve POPs before FSA reduces all disbursements to zero and reduces funding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D7DD-9B19-7A49-BB06-36BA9927445F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0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001000" cy="647698"/>
          </a:xfrm>
        </p:spPr>
        <p:txBody>
          <a:bodyPr/>
          <a:lstStyle/>
          <a:p>
            <a:r>
              <a:rPr lang="en-US" dirty="0" smtClean="0"/>
              <a:t>Reconciliation Basics, continued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70037"/>
            <a:ext cx="8229600" cy="4525963"/>
          </a:xfrm>
        </p:spPr>
        <p:txBody>
          <a:bodyPr/>
          <a:lstStyle/>
          <a:p>
            <a:pPr lvl="1"/>
            <a:r>
              <a:rPr lang="en-US" sz="2400" dirty="0" smtClean="0"/>
              <a:t>Between business/bursar/comptroller office records and financial aid system origination and disbursement records</a:t>
            </a:r>
          </a:p>
          <a:p>
            <a:pPr lvl="1"/>
            <a:r>
              <a:rPr lang="en-US" sz="2400" dirty="0"/>
              <a:t>Disbursement definition: </a:t>
            </a:r>
            <a:endParaRPr lang="en-US" sz="2400" dirty="0" smtClean="0"/>
          </a:p>
          <a:p>
            <a:pPr lvl="2"/>
            <a:r>
              <a:rPr lang="en-US" sz="2000" dirty="0" smtClean="0"/>
              <a:t>34 </a:t>
            </a:r>
            <a:r>
              <a:rPr lang="en-US" sz="2000" dirty="0"/>
              <a:t>CFR 668.164(a) “…an institution makes a disbursement of title IV, HEA program funds on the date that the institution credits a student’s account at the institution or pays a student or parent directly with (i) funds received from the Secretary;…(iii) institutional funds used in advance of receiving title IV, HEA program funds</a:t>
            </a:r>
            <a:r>
              <a:rPr lang="en-US" sz="2000" dirty="0" smtClean="0"/>
              <a:t>.”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066800"/>
            <a:ext cx="4216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Internal Reconciliation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D7DD-9B19-7A49-BB06-36BA9927445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07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095" y="3140404"/>
            <a:ext cx="5848350" cy="31762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14325"/>
            <a:ext cx="8937670" cy="647698"/>
          </a:xfrm>
        </p:spPr>
        <p:txBody>
          <a:bodyPr/>
          <a:lstStyle/>
          <a:p>
            <a:r>
              <a:rPr lang="en-US" sz="3600" dirty="0" smtClean="0"/>
              <a:t>COD Web Screens - Grant Data </a:t>
            </a:r>
            <a:r>
              <a:rPr lang="en-US" sz="3600" dirty="0"/>
              <a:t>R</a:t>
            </a:r>
            <a:r>
              <a:rPr lang="en-US" sz="3600" dirty="0" smtClean="0"/>
              <a:t>equest</a:t>
            </a:r>
            <a:endParaRPr 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30" y="1012429"/>
            <a:ext cx="5965870" cy="29499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4572000" y="3276600"/>
            <a:ext cx="1143000" cy="609600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6330" y="2362200"/>
            <a:ext cx="131767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178130" y="4495800"/>
            <a:ext cx="131767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D7DD-9B19-7A49-BB06-36BA9927445F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31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Loan COD Reports</a:t>
            </a:r>
            <a:endParaRPr lang="en-US" dirty="0"/>
          </a:p>
        </p:txBody>
      </p:sp>
      <p:pic>
        <p:nvPicPr>
          <p:cNvPr id="4" name="Content Placeholder 3" descr="https://www.fsadownload.ed.gov/Repository/CODTechRef1213June/1213CODTechRefVol6Sec8Reports.pdf - Windows Internet Explorer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3" t="13592" r="33102" b="23857"/>
          <a:stretch/>
        </p:blipFill>
        <p:spPr>
          <a:xfrm>
            <a:off x="228600" y="1062024"/>
            <a:ext cx="5579141" cy="51863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867400" y="1981200"/>
            <a:ext cx="265412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 smtClean="0"/>
              <a:t>Pending disbursement list</a:t>
            </a:r>
          </a:p>
          <a:p>
            <a:endParaRPr lang="en-US" dirty="0"/>
          </a:p>
          <a:p>
            <a:r>
              <a:rPr lang="en-US" dirty="0" smtClean="0"/>
              <a:t>Direct Loan Actual </a:t>
            </a:r>
          </a:p>
          <a:p>
            <a:r>
              <a:rPr lang="en-US" dirty="0"/>
              <a:t>d</a:t>
            </a:r>
            <a:r>
              <a:rPr lang="en-US" dirty="0" smtClean="0"/>
              <a:t>isbursement list</a:t>
            </a:r>
          </a:p>
          <a:p>
            <a:endParaRPr lang="en-US" dirty="0"/>
          </a:p>
          <a:p>
            <a:r>
              <a:rPr lang="en-US" dirty="0" smtClean="0"/>
              <a:t>School Account Statement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D7DD-9B19-7A49-BB06-36BA9927445F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72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Loan Newsbox</a:t>
            </a:r>
            <a:endParaRPr lang="en-US" dirty="0"/>
          </a:p>
        </p:txBody>
      </p:sp>
      <p:pic>
        <p:nvPicPr>
          <p:cNvPr id="4" name="Content Placeholder 3" descr="Cognos Upfront - Windows Internet Explorer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8" t="25675" r="7489" b="2771"/>
          <a:stretch/>
        </p:blipFill>
        <p:spPr>
          <a:xfrm>
            <a:off x="304800" y="1180654"/>
            <a:ext cx="7631429" cy="50677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077200" y="2743200"/>
            <a:ext cx="10262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</a:t>
            </a:r>
          </a:p>
          <a:p>
            <a:r>
              <a:rPr lang="en-US" dirty="0"/>
              <a:t>m</a:t>
            </a:r>
            <a:r>
              <a:rPr lang="en-US" dirty="0" smtClean="0"/>
              <a:t>odified</a:t>
            </a:r>
          </a:p>
          <a:p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9708" y="2133600"/>
            <a:ext cx="2054892" cy="45720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422108" y="2590800"/>
            <a:ext cx="3426492" cy="45720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9708" y="5791200"/>
            <a:ext cx="2357184" cy="45720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5-Point Star 9"/>
          <p:cNvSpPr/>
          <p:nvPr/>
        </p:nvSpPr>
        <p:spPr>
          <a:xfrm>
            <a:off x="2438400" y="4191000"/>
            <a:ext cx="685800" cy="609600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D7DD-9B19-7A49-BB06-36BA9927445F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25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Loan COD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Pending Disbursement List (SAIG and COD web)</a:t>
            </a:r>
          </a:p>
          <a:p>
            <a:pPr lvl="1"/>
            <a:r>
              <a:rPr lang="en-US" dirty="0" smtClean="0"/>
              <a:t>Can be used to identify pending disbursements that should be actual disbursements, or that should be reduced to $0</a:t>
            </a:r>
          </a:p>
          <a:p>
            <a:pPr lvl="1"/>
            <a:r>
              <a:rPr lang="en-US" dirty="0" smtClean="0"/>
              <a:t>Consider using the Action Queue to run adhoc pending disbursement lists</a:t>
            </a:r>
          </a:p>
          <a:p>
            <a:r>
              <a:rPr lang="en-US" dirty="0" smtClean="0"/>
              <a:t>Actual Disbursement List </a:t>
            </a:r>
            <a:r>
              <a:rPr lang="en-US" dirty="0"/>
              <a:t>(SAIG and COD web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Useful tool to monitor if actual accepted disbursements and amounts match what was posted to student accounts on a weekly </a:t>
            </a:r>
            <a:r>
              <a:rPr lang="en-US" dirty="0" smtClean="0"/>
              <a:t>basis</a:t>
            </a:r>
            <a:endParaRPr lang="en-US" dirty="0"/>
          </a:p>
          <a:p>
            <a:r>
              <a:rPr lang="en-US" dirty="0" smtClean="0"/>
              <a:t>School Account Statement (SAS) (SAIG only - monthly)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D7DD-9B19-7A49-BB06-36BA9927445F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7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14325"/>
            <a:ext cx="8991600" cy="647698"/>
          </a:xfrm>
        </p:spPr>
        <p:txBody>
          <a:bodyPr/>
          <a:lstStyle/>
          <a:p>
            <a:r>
              <a:rPr lang="en-US" dirty="0" smtClean="0"/>
              <a:t>Direct Loan School Account Statement </a:t>
            </a:r>
            <a:r>
              <a:rPr lang="en-US" sz="2400" dirty="0" smtClean="0"/>
              <a:t>(SAS)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70037"/>
            <a:ext cx="8382000" cy="4525963"/>
          </a:xfrm>
        </p:spPr>
        <p:txBody>
          <a:bodyPr/>
          <a:lstStyle/>
          <a:p>
            <a:r>
              <a:rPr lang="en-US" dirty="0" smtClean="0"/>
              <a:t>Provides the Department’s official monthly Ending Cash Balance and detailed cash and disbursements (SAIG only)</a:t>
            </a:r>
          </a:p>
          <a:p>
            <a:r>
              <a:rPr lang="en-US" dirty="0" smtClean="0"/>
              <a:t>Generated the first full weekend of the month and reflects data up to the end of the previous month (YTD or month to date depending on your settings)</a:t>
            </a:r>
          </a:p>
          <a:p>
            <a:r>
              <a:rPr lang="en-US" dirty="0" smtClean="0"/>
              <a:t>You MUST reconcile monthly to the balances reflected on the SAS and must document that you have done so</a:t>
            </a:r>
          </a:p>
          <a:p>
            <a:r>
              <a:rPr lang="en-US" dirty="0" smtClean="0"/>
              <a:t>Composed of 4 Sections</a:t>
            </a:r>
          </a:p>
          <a:p>
            <a:pPr lvl="1"/>
            <a:r>
              <a:rPr lang="en-US" dirty="0" smtClean="0"/>
              <a:t>Cash summary</a:t>
            </a:r>
          </a:p>
          <a:p>
            <a:pPr lvl="1"/>
            <a:r>
              <a:rPr lang="en-US" dirty="0" smtClean="0"/>
              <a:t>Cash detail</a:t>
            </a:r>
          </a:p>
          <a:p>
            <a:pPr lvl="1"/>
            <a:r>
              <a:rPr lang="en-US" dirty="0" smtClean="0"/>
              <a:t>Disbursement Summary by loan type</a:t>
            </a:r>
          </a:p>
          <a:p>
            <a:pPr lvl="1"/>
            <a:r>
              <a:rPr lang="en-US" dirty="0" smtClean="0"/>
              <a:t>Loan detail, loan level </a:t>
            </a:r>
            <a:r>
              <a:rPr lang="en-US" dirty="0"/>
              <a:t>or detail disbursement activity </a:t>
            </a:r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D7DD-9B19-7A49-BB06-36BA9927445F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03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Your SAS Options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77000" y="2734270"/>
            <a:ext cx="245413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Fixed Length YTD</a:t>
            </a:r>
          </a:p>
          <a:p>
            <a:r>
              <a:rPr lang="en-US" dirty="0"/>
              <a:t>w</a:t>
            </a:r>
            <a:r>
              <a:rPr lang="en-US" dirty="0" smtClean="0"/>
              <a:t>orks best with most</a:t>
            </a:r>
          </a:p>
          <a:p>
            <a:r>
              <a:rPr lang="en-US" dirty="0"/>
              <a:t>s</a:t>
            </a:r>
            <a:r>
              <a:rPr lang="en-US" dirty="0" smtClean="0"/>
              <a:t>chool software</a:t>
            </a:r>
          </a:p>
          <a:p>
            <a:endParaRPr lang="en-US" dirty="0"/>
          </a:p>
          <a:p>
            <a:r>
              <a:rPr lang="en-US" dirty="0" smtClean="0"/>
              <a:t>YTD helpful for final end</a:t>
            </a:r>
          </a:p>
          <a:p>
            <a:r>
              <a:rPr lang="en-US" dirty="0"/>
              <a:t>o</a:t>
            </a:r>
            <a:r>
              <a:rPr lang="en-US" dirty="0" smtClean="0"/>
              <a:t>f year reconciliation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4800" y="3886200"/>
            <a:ext cx="1371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085850"/>
            <a:ext cx="6143625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D7DD-9B19-7A49-BB06-36BA9927445F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7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Cash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Contains both monthly and year to date cash (draws and refunds) and loan disbursement (disbursements and adjustments) SUMMARY level data</a:t>
            </a:r>
          </a:p>
          <a:p>
            <a:r>
              <a:rPr lang="en-US" dirty="0" smtClean="0"/>
              <a:t>If the cash and disbursement summary totals match your school’s FAA and Business Office records then you are done and can document for that month</a:t>
            </a:r>
          </a:p>
          <a:p>
            <a:r>
              <a:rPr lang="en-US" dirty="0" smtClean="0"/>
              <a:t>If the total’s don’t match due to timing differences with cash draws or refunds, or disbursements that have not yet posted in COD- Document and you are done.</a:t>
            </a:r>
          </a:p>
          <a:p>
            <a:r>
              <a:rPr lang="en-US" dirty="0" smtClean="0"/>
              <a:t>If not, then move on to the cash detail or loan detail sections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D7DD-9B19-7A49-BB06-36BA9927445F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98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 School Summary Financial Info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29400" y="2286000"/>
            <a:ext cx="222080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Mirrors the SAS cash</a:t>
            </a:r>
          </a:p>
          <a:p>
            <a:r>
              <a:rPr lang="en-US" dirty="0"/>
              <a:t>s</a:t>
            </a:r>
            <a:r>
              <a:rPr lang="en-US" dirty="0" smtClean="0"/>
              <a:t>ummary layout but </a:t>
            </a:r>
          </a:p>
          <a:p>
            <a:r>
              <a:rPr lang="en-US" dirty="0"/>
              <a:t>u</a:t>
            </a:r>
            <a:r>
              <a:rPr lang="en-US" dirty="0" smtClean="0"/>
              <a:t>pdates daily</a:t>
            </a:r>
          </a:p>
          <a:p>
            <a:endParaRPr lang="en-US" dirty="0"/>
          </a:p>
          <a:p>
            <a:r>
              <a:rPr lang="en-US" dirty="0" smtClean="0"/>
              <a:t>Great way to monitor</a:t>
            </a:r>
          </a:p>
          <a:p>
            <a:r>
              <a:rPr lang="en-US" dirty="0"/>
              <a:t>y</a:t>
            </a:r>
            <a:r>
              <a:rPr lang="en-US" dirty="0" smtClean="0"/>
              <a:t>our daily cash and </a:t>
            </a:r>
          </a:p>
          <a:p>
            <a:r>
              <a:rPr lang="en-US" dirty="0"/>
              <a:t>d</a:t>
            </a:r>
            <a:r>
              <a:rPr lang="en-US" dirty="0" smtClean="0"/>
              <a:t>isbursement activity</a:t>
            </a:r>
          </a:p>
          <a:p>
            <a:r>
              <a:rPr lang="en-US" dirty="0"/>
              <a:t>a</a:t>
            </a:r>
            <a:r>
              <a:rPr lang="en-US" dirty="0" smtClean="0"/>
              <a:t>t the summary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4800" y="4191000"/>
            <a:ext cx="1371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62050"/>
            <a:ext cx="6429375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D7DD-9B19-7A49-BB06-36BA9927445F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30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SAS Detailed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Cash detail to ensure that cash and refunds post to the correct award year</a:t>
            </a:r>
          </a:p>
          <a:p>
            <a:r>
              <a:rPr lang="en-US" dirty="0" smtClean="0"/>
              <a:t>Use the loan detail, either loan level or disbursement level, to ensure that what is accepted on COD matches exactly to what is reflected in your school data</a:t>
            </a:r>
          </a:p>
          <a:p>
            <a:r>
              <a:rPr lang="en-US" dirty="0" smtClean="0"/>
              <a:t>Both disbursement dates and amounts reported in COD must match what was posted to student accounts</a:t>
            </a:r>
          </a:p>
          <a:p>
            <a:r>
              <a:rPr lang="en-US" dirty="0" smtClean="0"/>
              <a:t>Direct Loan Tools</a:t>
            </a:r>
          </a:p>
          <a:p>
            <a:pPr lvl="1"/>
            <a:r>
              <a:rPr lang="en-US" dirty="0" smtClean="0"/>
              <a:t>Can be used with all school software to compare the SAS to school records</a:t>
            </a:r>
          </a:p>
          <a:p>
            <a:pPr lvl="1"/>
            <a:r>
              <a:rPr lang="en-US" dirty="0" smtClean="0"/>
              <a:t>Or can be used to print out or view the SAS reports</a:t>
            </a:r>
          </a:p>
          <a:p>
            <a:pPr lvl="1"/>
            <a:r>
              <a:rPr lang="en-US" dirty="0" smtClean="0"/>
              <a:t>Download for free from www.fsadownload.ed.gov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D7DD-9B19-7A49-BB06-36BA9927445F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2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Recent Changes </a:t>
            </a:r>
            <a:br>
              <a:rPr lang="en-US" dirty="0" smtClean="0"/>
            </a:br>
            <a:r>
              <a:rPr lang="en-US" sz="2800" dirty="0" smtClean="0"/>
              <a:t>(related to reconciliation)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229600" cy="4525963"/>
          </a:xfrm>
        </p:spPr>
        <p:txBody>
          <a:bodyPr/>
          <a:lstStyle/>
          <a:p>
            <a:r>
              <a:rPr lang="en-US" dirty="0" smtClean="0"/>
              <a:t>DL actual disbursement list</a:t>
            </a:r>
          </a:p>
          <a:p>
            <a:r>
              <a:rPr lang="en-US" dirty="0" smtClean="0"/>
              <a:t>Direct Loan Interest rebate report</a:t>
            </a:r>
          </a:p>
          <a:p>
            <a:r>
              <a:rPr lang="en-US" dirty="0" smtClean="0"/>
              <a:t>Pell Lifetime Eligibility Used Report</a:t>
            </a:r>
          </a:p>
          <a:p>
            <a:r>
              <a:rPr lang="en-US" dirty="0" smtClean="0"/>
              <a:t>Pell Edit code warnings - 177 and 178</a:t>
            </a:r>
          </a:p>
          <a:p>
            <a:pPr lvl="1"/>
            <a:r>
              <a:rPr lang="en-US" dirty="0" smtClean="0"/>
              <a:t>Lifetime </a:t>
            </a:r>
            <a:r>
              <a:rPr lang="en-US" dirty="0"/>
              <a:t>percentage of </a:t>
            </a:r>
            <a:r>
              <a:rPr lang="en-US" dirty="0" smtClean="0"/>
              <a:t>Eligibility </a:t>
            </a:r>
            <a:r>
              <a:rPr lang="en-US" dirty="0"/>
              <a:t>U</a:t>
            </a:r>
            <a:r>
              <a:rPr lang="en-US" dirty="0" smtClean="0"/>
              <a:t>sed </a:t>
            </a:r>
          </a:p>
          <a:p>
            <a:pPr marL="230188" lvl="1" indent="-230188">
              <a:buSzPct val="80000"/>
            </a:pPr>
            <a:r>
              <a:rPr lang="en-US" sz="2400" dirty="0"/>
              <a:t>CB- </a:t>
            </a:r>
            <a:r>
              <a:rPr lang="en-US" sz="2400" dirty="0" smtClean="0"/>
              <a:t>reminder no </a:t>
            </a:r>
            <a:r>
              <a:rPr lang="en-US" sz="2400" dirty="0"/>
              <a:t>transfer of funds between accounts</a:t>
            </a:r>
          </a:p>
          <a:p>
            <a:pPr lvl="1"/>
            <a:r>
              <a:rPr lang="en-US" dirty="0" smtClean="0"/>
              <a:t>http</a:t>
            </a:r>
            <a:r>
              <a:rPr lang="en-US" dirty="0"/>
              <a:t>://ifap.ed.gov/eannouncements/062812G5SystemChangeCampusBaseProgAwards.html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D7DD-9B19-7A49-BB06-36BA9927445F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14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001000" cy="647698"/>
          </a:xfrm>
        </p:spPr>
        <p:txBody>
          <a:bodyPr/>
          <a:lstStyle/>
          <a:p>
            <a:r>
              <a:rPr lang="en-US" dirty="0" smtClean="0"/>
              <a:t>Reconciliation Basics, continued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74837"/>
            <a:ext cx="8229600" cy="4525963"/>
          </a:xfrm>
        </p:spPr>
        <p:txBody>
          <a:bodyPr/>
          <a:lstStyle/>
          <a:p>
            <a:pPr lvl="1"/>
            <a:r>
              <a:rPr lang="en-US" sz="2400" dirty="0"/>
              <a:t>Ensure that </a:t>
            </a:r>
          </a:p>
          <a:p>
            <a:pPr lvl="2"/>
            <a:r>
              <a:rPr lang="en-US" sz="2000" dirty="0"/>
              <a:t>What is posted to student accounts (i.e. amount and date) matches exactly the data in the school’s financial aid software</a:t>
            </a:r>
          </a:p>
          <a:p>
            <a:pPr lvl="2"/>
            <a:r>
              <a:rPr lang="en-US" sz="2000" dirty="0"/>
              <a:t>Net Drawdowns (ND) = Net accepted and posted disbursements (NAPD)</a:t>
            </a:r>
          </a:p>
          <a:p>
            <a:pPr lvl="2"/>
            <a:r>
              <a:rPr lang="en-US" sz="2000" dirty="0"/>
              <a:t>Cash is not held beyond cash management requirements</a:t>
            </a:r>
          </a:p>
          <a:p>
            <a:pPr lvl="2"/>
            <a:r>
              <a:rPr lang="en-US" sz="2000" dirty="0"/>
              <a:t>Internal cash transactions match school bank statements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066800"/>
            <a:ext cx="4216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Internal Reconciliation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D7DD-9B19-7A49-BB06-36BA9927445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26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Ahead? 2013-14 Award </a:t>
            </a:r>
            <a:r>
              <a:rPr lang="en-US" dirty="0"/>
              <a:t>Y</a:t>
            </a:r>
            <a:r>
              <a:rPr lang="en-US" dirty="0" smtClean="0"/>
              <a:t>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Direct Loan initial funding authorization for HCM1 schools</a:t>
            </a:r>
          </a:p>
          <a:p>
            <a:pPr lvl="1"/>
            <a:r>
              <a:rPr lang="en-US" dirty="0" smtClean="0"/>
              <a:t>HCM1 schools submit actual disbursement records up to seven days in advance of disbursement date in order to have funds available in G5</a:t>
            </a:r>
          </a:p>
          <a:p>
            <a:pPr lvl="1"/>
            <a:r>
              <a:rPr lang="en-US" dirty="0" smtClean="0"/>
              <a:t>Same as Pell Grant and Teach Grant process </a:t>
            </a:r>
          </a:p>
          <a:p>
            <a:r>
              <a:rPr lang="en-US" dirty="0" smtClean="0"/>
              <a:t>New look for Grant data and DL report requests</a:t>
            </a:r>
          </a:p>
          <a:p>
            <a:r>
              <a:rPr lang="en-US" dirty="0"/>
              <a:t>SAS </a:t>
            </a:r>
            <a:r>
              <a:rPr lang="en-US" dirty="0" smtClean="0"/>
              <a:t>Disbursement </a:t>
            </a:r>
            <a:r>
              <a:rPr lang="en-US" dirty="0"/>
              <a:t>D</a:t>
            </a:r>
            <a:r>
              <a:rPr lang="en-US" dirty="0" smtClean="0"/>
              <a:t>etail </a:t>
            </a:r>
            <a:r>
              <a:rPr lang="en-US" dirty="0"/>
              <a:t>on D</a:t>
            </a:r>
            <a:r>
              <a:rPr lang="en-US" dirty="0" smtClean="0"/>
              <a:t>emand</a:t>
            </a:r>
          </a:p>
          <a:p>
            <a:pPr lvl="1"/>
            <a:r>
              <a:rPr lang="en-US" dirty="0" smtClean="0"/>
              <a:t>Available for both Direct Loans and Teach</a:t>
            </a:r>
          </a:p>
          <a:p>
            <a:pPr lvl="1"/>
            <a:r>
              <a:rPr lang="en-US" dirty="0" smtClean="0"/>
              <a:t>Available with COD new award year release March 2013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D7DD-9B19-7A49-BB06-36BA9927445F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72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 Web Grant Data </a:t>
            </a:r>
            <a:r>
              <a:rPr lang="en-US" dirty="0"/>
              <a:t>R</a:t>
            </a:r>
            <a:r>
              <a:rPr lang="en-US" dirty="0" smtClean="0"/>
              <a:t>equests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4343400"/>
            <a:ext cx="15240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38200" y="3810000"/>
            <a:ext cx="1524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14400" y="3695700"/>
            <a:ext cx="1600200" cy="342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14400" y="4267200"/>
            <a:ext cx="16002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1371600"/>
            <a:ext cx="7410450" cy="472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D7DD-9B19-7A49-BB06-36BA9927445F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02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SAS Disbursement Detail On Demand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038600"/>
          </a:xfrm>
        </p:spPr>
        <p:txBody>
          <a:bodyPr/>
          <a:lstStyle/>
          <a:p>
            <a:r>
              <a:rPr lang="en-US" dirty="0" smtClean="0"/>
              <a:t>Requested via COD website</a:t>
            </a:r>
          </a:p>
          <a:p>
            <a:r>
              <a:rPr lang="en-US" dirty="0" smtClean="0"/>
              <a:t>Delivered via the SAIG Mailbox</a:t>
            </a:r>
          </a:p>
          <a:p>
            <a:r>
              <a:rPr lang="en-US" dirty="0" smtClean="0"/>
              <a:t>File length and existing fields remain the same as the SAS Loan Detail, Disbursement Activity Level section</a:t>
            </a:r>
          </a:p>
          <a:p>
            <a:pPr lvl="1"/>
            <a:r>
              <a:rPr lang="en-US" dirty="0" smtClean="0"/>
              <a:t>Start date added to fixed length filler layout and to delimited file layouts (needed for date range requests)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D7DD-9B19-7A49-BB06-36BA9927445F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08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SAS Disbursement Detail On Demand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038600"/>
          </a:xfrm>
        </p:spPr>
        <p:txBody>
          <a:bodyPr/>
          <a:lstStyle/>
          <a:p>
            <a:r>
              <a:rPr lang="en-US" dirty="0" smtClean="0"/>
              <a:t>Year to Date (School can choose End Date)</a:t>
            </a:r>
          </a:p>
          <a:p>
            <a:r>
              <a:rPr lang="en-US" dirty="0" smtClean="0"/>
              <a:t>Month to Date (School can choose End Date)</a:t>
            </a:r>
          </a:p>
          <a:p>
            <a:r>
              <a:rPr lang="en-US" dirty="0" smtClean="0"/>
              <a:t>Date Range (School can choose Start and End Date)</a:t>
            </a:r>
          </a:p>
          <a:p>
            <a:r>
              <a:rPr lang="en-US" dirty="0" smtClean="0"/>
              <a:t>All are Program and Award Year specific (data doesn’t include more than one award year)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D7DD-9B19-7A49-BB06-36BA9927445F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96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SAS Disbursement Detail On Demand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600"/>
          </a:xfrm>
        </p:spPr>
        <p:txBody>
          <a:bodyPr>
            <a:normAutofit/>
          </a:bodyPr>
          <a:lstStyle/>
          <a:p>
            <a:r>
              <a:rPr lang="en-US" dirty="0" smtClean="0"/>
              <a:t>Direct Loan</a:t>
            </a:r>
          </a:p>
          <a:p>
            <a:pPr lvl="1"/>
            <a:r>
              <a:rPr lang="en-US" dirty="0" smtClean="0"/>
              <a:t>Comma </a:t>
            </a:r>
            <a:r>
              <a:rPr lang="en-US" dirty="0"/>
              <a:t>Delimited </a:t>
            </a:r>
            <a:r>
              <a:rPr lang="en-US" dirty="0" smtClean="0"/>
              <a:t>– option </a:t>
            </a:r>
            <a:r>
              <a:rPr lang="en-US" dirty="0"/>
              <a:t>of borrower </a:t>
            </a:r>
            <a:r>
              <a:rPr lang="en-US" dirty="0" smtClean="0"/>
              <a:t>names</a:t>
            </a:r>
          </a:p>
          <a:p>
            <a:pPr lvl="1"/>
            <a:r>
              <a:rPr lang="en-US" dirty="0" smtClean="0"/>
              <a:t>Comma Delimited with Headers -</a:t>
            </a:r>
            <a:r>
              <a:rPr lang="en-US" dirty="0"/>
              <a:t> option of borrower names</a:t>
            </a:r>
            <a:endParaRPr lang="en-US" dirty="0" smtClean="0"/>
          </a:p>
          <a:p>
            <a:pPr lvl="1"/>
            <a:r>
              <a:rPr lang="en-US" dirty="0" smtClean="0"/>
              <a:t>Pipe </a:t>
            </a:r>
            <a:r>
              <a:rPr lang="en-US" dirty="0"/>
              <a:t>Delimited – </a:t>
            </a:r>
            <a:r>
              <a:rPr lang="en-US" dirty="0" smtClean="0"/>
              <a:t>option </a:t>
            </a:r>
            <a:r>
              <a:rPr lang="en-US" dirty="0"/>
              <a:t>of borrower names</a:t>
            </a:r>
            <a:endParaRPr lang="en-US" dirty="0" smtClean="0"/>
          </a:p>
          <a:p>
            <a:pPr lvl="1"/>
            <a:r>
              <a:rPr lang="en-US" dirty="0" smtClean="0"/>
              <a:t>Fixed Length – No borrower names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Teach</a:t>
            </a:r>
          </a:p>
          <a:p>
            <a:pPr lvl="1"/>
            <a:r>
              <a:rPr lang="en-US" dirty="0" smtClean="0"/>
              <a:t>Comma Delimited with Headers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D7DD-9B19-7A49-BB06-36BA9927445F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62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1732332"/>
              </p:ext>
            </p:extLst>
          </p:nvPr>
        </p:nvGraphicFramePr>
        <p:xfrm>
          <a:off x="228600" y="0"/>
          <a:ext cx="8382000" cy="6202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199"/>
                <a:gridCol w="2438400"/>
                <a:gridCol w="1676400"/>
                <a:gridCol w="1447801"/>
                <a:gridCol w="1600200"/>
              </a:tblGrid>
              <a:tr h="533055">
                <a:tc gridSpan="5"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SAS Disbursement Detail on Demand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62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53305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Program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Format Option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Data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Message Class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Borrower Name Option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alpha val="62000"/>
                      </a:schemeClr>
                    </a:solidFill>
                  </a:tcPr>
                </a:tc>
              </a:tr>
              <a:tr h="335142">
                <a:tc rowSpan="3">
                  <a:txBody>
                    <a:bodyPr/>
                    <a:lstStyle/>
                    <a:p>
                      <a:r>
                        <a:rPr lang="en-US" sz="1600" dirty="0" smtClean="0"/>
                        <a:t>Direct Loan</a:t>
                      </a:r>
                      <a:endParaRPr lang="en-US" sz="16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sz="1600" dirty="0" smtClean="0"/>
                        <a:t>Comma Delimited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Year to Date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DSYCyy</a:t>
                      </a:r>
                      <a:r>
                        <a:rPr lang="en-US" sz="1600" baseline="0" dirty="0" smtClean="0"/>
                        <a:t>OP</a:t>
                      </a:r>
                      <a:endParaRPr lang="en-US" sz="16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</a:tr>
              <a:tr h="3351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Month to</a:t>
                      </a:r>
                      <a:r>
                        <a:rPr lang="en-US" sz="1600" baseline="0" dirty="0" smtClean="0"/>
                        <a:t> Date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DSMCyyOP</a:t>
                      </a:r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51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Date Range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DSRCyyOP</a:t>
                      </a:r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5142">
                <a:tc rowSpan="3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sz="1600" dirty="0" smtClean="0"/>
                        <a:t>Comma Delimited with Headers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Year to Date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DSYHyyOP</a:t>
                      </a:r>
                      <a:endParaRPr lang="en-US" sz="16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</a:tr>
              <a:tr h="3351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Month to</a:t>
                      </a:r>
                      <a:r>
                        <a:rPr lang="en-US" sz="1600" baseline="0" dirty="0" smtClean="0"/>
                        <a:t> Date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DSMHyyOP</a:t>
                      </a:r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51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Date Range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DSRHyyOP</a:t>
                      </a:r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1920">
                <a:tc rowSpan="3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sz="1600" dirty="0" smtClean="0"/>
                        <a:t>Pipe</a:t>
                      </a:r>
                      <a:r>
                        <a:rPr lang="en-US" sz="1600" baseline="0" dirty="0" smtClean="0"/>
                        <a:t> Delimited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Year to Date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DSYPyyOP</a:t>
                      </a:r>
                      <a:endParaRPr lang="en-US" sz="16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</a:tr>
              <a:tr h="243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Month to</a:t>
                      </a:r>
                      <a:r>
                        <a:rPr lang="en-US" sz="1600" baseline="0" dirty="0" smtClean="0"/>
                        <a:t> Date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DSMPyyOP</a:t>
                      </a:r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19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Date Range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DSRPyyOP</a:t>
                      </a:r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1920">
                <a:tc rowSpan="3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sz="1600" dirty="0" smtClean="0"/>
                        <a:t>Fixed Length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Year to Date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DSYFyyOP</a:t>
                      </a:r>
                      <a:endParaRPr lang="en-US" sz="16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/>
                </a:tc>
              </a:tr>
              <a:tr h="243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Month to</a:t>
                      </a:r>
                      <a:r>
                        <a:rPr lang="en-US" sz="1600" baseline="0" dirty="0" smtClean="0"/>
                        <a:t> Date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DSMFyyOP</a:t>
                      </a:r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19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Date Range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DSRFyyOP</a:t>
                      </a:r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3360">
                <a:tc rowSpan="3">
                  <a:txBody>
                    <a:bodyPr/>
                    <a:lstStyle/>
                    <a:p>
                      <a:r>
                        <a:rPr lang="en-US" sz="1600" dirty="0" smtClean="0"/>
                        <a:t>Teach</a:t>
                      </a:r>
                      <a:endParaRPr lang="en-US" sz="16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sz="1600" dirty="0" smtClean="0"/>
                        <a:t>Comma Delimited with Headers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Year to Date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TSOYyyOP</a:t>
                      </a:r>
                      <a:endParaRPr lang="en-US" sz="16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Student name already</a:t>
                      </a: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automatically 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included</a:t>
                      </a:r>
                      <a:endParaRPr lang="en-US" sz="1600" dirty="0"/>
                    </a:p>
                  </a:txBody>
                  <a:tcPr/>
                </a:tc>
              </a:tr>
              <a:tr h="2133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Month to</a:t>
                      </a:r>
                      <a:r>
                        <a:rPr lang="en-US" sz="1600" baseline="0" dirty="0" smtClean="0"/>
                        <a:t> Date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TSOMyyOP</a:t>
                      </a:r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33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Date Range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TSORyyOP</a:t>
                      </a:r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D7DD-9B19-7A49-BB06-36BA9927445F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708" y="414325"/>
            <a:ext cx="8684292" cy="647698"/>
          </a:xfrm>
        </p:spPr>
        <p:txBody>
          <a:bodyPr/>
          <a:lstStyle/>
          <a:p>
            <a:r>
              <a:rPr lang="en-US" dirty="0" smtClean="0"/>
              <a:t>SAS Disbursement </a:t>
            </a:r>
            <a:r>
              <a:rPr lang="en-US" dirty="0"/>
              <a:t>D</a:t>
            </a:r>
            <a:r>
              <a:rPr lang="en-US" dirty="0" smtClean="0"/>
              <a:t>etail on Demand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" y="3962400"/>
            <a:ext cx="15240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5800" y="3505200"/>
            <a:ext cx="1524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51933"/>
            <a:ext cx="6172200" cy="49131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71600" y="3200400"/>
            <a:ext cx="1219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371600" y="3708490"/>
            <a:ext cx="1219200" cy="711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D7DD-9B19-7A49-BB06-36BA9927445F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80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Reconciliation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FSA </a:t>
            </a:r>
            <a:r>
              <a:rPr lang="en-US" dirty="0"/>
              <a:t>H</a:t>
            </a:r>
            <a:r>
              <a:rPr lang="en-US" dirty="0" smtClean="0"/>
              <a:t>andbook - Volume 4 </a:t>
            </a:r>
          </a:p>
          <a:p>
            <a:r>
              <a:rPr lang="en-US" dirty="0" smtClean="0"/>
              <a:t>COD technical reference</a:t>
            </a:r>
          </a:p>
          <a:p>
            <a:pPr lvl="1"/>
            <a:r>
              <a:rPr lang="en-US" dirty="0" smtClean="0"/>
              <a:t>Implementation guide, edit code rejects, reports, DL tools</a:t>
            </a:r>
          </a:p>
          <a:p>
            <a:r>
              <a:rPr lang="en-US" dirty="0" smtClean="0"/>
              <a:t>Blue Book - updated version available soon</a:t>
            </a:r>
          </a:p>
          <a:p>
            <a:r>
              <a:rPr lang="en-US" dirty="0" smtClean="0"/>
              <a:t>IFAP announcements - you must monitor IFAP to be considered administratively capable</a:t>
            </a:r>
          </a:p>
          <a:p>
            <a:pPr lvl="1"/>
            <a:r>
              <a:rPr lang="en-US" dirty="0" smtClean="0"/>
              <a:t>Detailed recorded training materials available</a:t>
            </a:r>
          </a:p>
          <a:p>
            <a:r>
              <a:rPr lang="en-US" dirty="0" smtClean="0"/>
              <a:t>COD reconciliation team - contact via the main school services number 800-848-0978 or 800-474-7268</a:t>
            </a:r>
          </a:p>
          <a:p>
            <a:r>
              <a:rPr lang="en-US" dirty="0" smtClean="0"/>
              <a:t>Federal Loan School Support Team (FLSST)</a:t>
            </a:r>
          </a:p>
          <a:p>
            <a:pPr lvl="1"/>
            <a:r>
              <a:rPr lang="en-US" dirty="0" smtClean="0"/>
              <a:t>dlops@ed.gov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D7DD-9B19-7A49-BB06-36BA9927445F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21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  <a:p>
            <a:pPr marL="230188" lvl="1" indent="0">
              <a:buNone/>
            </a:pP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D7DD-9B19-7A49-BB06-36BA9927445F}" type="slidenum">
              <a:rPr lang="en-US"/>
              <a:pPr/>
              <a:t>58</a:t>
            </a:fld>
            <a:endParaRPr lang="en-US" dirty="0"/>
          </a:p>
        </p:txBody>
      </p:sp>
      <p:pic>
        <p:nvPicPr>
          <p:cNvPr id="1026" name="Picture 2" descr="C:\Users\Joe.Aiello\Desktop\Question-and-Answ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952625"/>
            <a:ext cx="285750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29000" y="5181600"/>
            <a:ext cx="2288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hlinkClick r:id="rId4"/>
              </a:rPr>
              <a:t>Barbara.davis@ed.gov</a:t>
            </a:r>
            <a:endParaRPr lang="en-US" dirty="0" smtClean="0"/>
          </a:p>
          <a:p>
            <a:pPr algn="ctr"/>
            <a:r>
              <a:rPr lang="en-US" dirty="0" smtClean="0"/>
              <a:t>202-821-3953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09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Reconciliation Basics,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74837"/>
            <a:ext cx="8229600" cy="4525963"/>
          </a:xfrm>
        </p:spPr>
        <p:txBody>
          <a:bodyPr/>
          <a:lstStyle/>
          <a:p>
            <a:r>
              <a:rPr lang="en-US" dirty="0" smtClean="0"/>
              <a:t>Disbursement transactions</a:t>
            </a:r>
          </a:p>
          <a:p>
            <a:pPr marL="449263" lvl="2" indent="-230188"/>
            <a:r>
              <a:rPr lang="en-US" sz="2000" dirty="0" smtClean="0"/>
              <a:t>Internal school disbursement records (both business office and financial aid office) match exactly to disbursement records in FSA systems - COD and FISAP</a:t>
            </a:r>
            <a:endParaRPr lang="en-US" sz="2000" dirty="0"/>
          </a:p>
          <a:p>
            <a:r>
              <a:rPr lang="en-US" dirty="0" smtClean="0"/>
              <a:t>Cash transactions</a:t>
            </a:r>
          </a:p>
          <a:p>
            <a:pPr lvl="1"/>
            <a:r>
              <a:rPr lang="en-US" dirty="0" smtClean="0"/>
              <a:t>Drawdowns, drawdown adjustments, and refunds of cash transactions in school internal records match exactly with transactions in COD/FISAP and G5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066800"/>
            <a:ext cx="43540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External Reconciliation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D7DD-9B19-7A49-BB06-36BA9927445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37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Reconciliation Basics,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4906963"/>
          </a:xfrm>
        </p:spPr>
        <p:txBody>
          <a:bodyPr/>
          <a:lstStyle/>
          <a:p>
            <a:r>
              <a:rPr lang="en-US" dirty="0" smtClean="0"/>
              <a:t>Monthly reconciliation REQUIRED for Direct Loans (recommended for all programs)</a:t>
            </a:r>
          </a:p>
          <a:p>
            <a:r>
              <a:rPr lang="en-US" dirty="0" smtClean="0"/>
              <a:t>FSA Handbook 2012-13 Volume 4-10</a:t>
            </a:r>
          </a:p>
          <a:p>
            <a:pPr lvl="1"/>
            <a:r>
              <a:rPr lang="en-US" sz="1800" dirty="0" smtClean="0"/>
              <a:t>“A school must submit Federal Pell Grant, TEACH Grant, and </a:t>
            </a:r>
            <a:br>
              <a:rPr lang="en-US" sz="1800" dirty="0" smtClean="0"/>
            </a:br>
            <a:r>
              <a:rPr lang="en-US" sz="1800" dirty="0" smtClean="0"/>
              <a:t>Direct Loan disbursement records no later than 30 days after making a disbursement or becoming aware of the need to adjust a student’s disbursement.”</a:t>
            </a:r>
          </a:p>
          <a:p>
            <a:r>
              <a:rPr lang="en-US" u="sng" dirty="0" smtClean="0"/>
              <a:t>All</a:t>
            </a:r>
            <a:r>
              <a:rPr lang="en-US" dirty="0" smtClean="0"/>
              <a:t> Title IV Aid </a:t>
            </a:r>
            <a:r>
              <a:rPr lang="en-US" dirty="0"/>
              <a:t>30 day </a:t>
            </a:r>
            <a:r>
              <a:rPr lang="en-US" dirty="0" smtClean="0"/>
              <a:t>disbursement/adjustment reporting requirement published annually in the Federal Register</a:t>
            </a:r>
          </a:p>
          <a:p>
            <a:pPr lvl="1"/>
            <a:r>
              <a:rPr lang="en-US" dirty="0" smtClean="0"/>
              <a:t>http://ifap.ed.gov/fregisters/FR062912AppReportRecord1112.html</a:t>
            </a:r>
          </a:p>
          <a:p>
            <a:pPr marL="230188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D7DD-9B19-7A49-BB06-36BA9927445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41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Reconciliation Basics,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Regulatory requirements</a:t>
            </a:r>
          </a:p>
          <a:p>
            <a:pPr lvl="1"/>
            <a:r>
              <a:rPr lang="en-US" dirty="0"/>
              <a:t>Perkins- 34 CFR 674.19 (d) (1)</a:t>
            </a:r>
          </a:p>
          <a:p>
            <a:pPr lvl="1"/>
            <a:r>
              <a:rPr lang="en-US" dirty="0"/>
              <a:t>FWS- 34 CFR 675.19 (b)(2)(iv)</a:t>
            </a:r>
          </a:p>
          <a:p>
            <a:pPr lvl="1"/>
            <a:r>
              <a:rPr lang="en-US" dirty="0"/>
              <a:t>SEOG- 34 CFR 676.19 (b)(2) </a:t>
            </a:r>
          </a:p>
          <a:p>
            <a:pPr lvl="1"/>
            <a:r>
              <a:rPr lang="en-US" dirty="0"/>
              <a:t>Direct Loan- 34 CFR 685.102 (b)</a:t>
            </a:r>
          </a:p>
          <a:p>
            <a:r>
              <a:rPr lang="en-US" dirty="0" smtClean="0"/>
              <a:t>Cash Management Regulations</a:t>
            </a:r>
          </a:p>
          <a:p>
            <a:pPr lvl="1"/>
            <a:r>
              <a:rPr lang="en-US" dirty="0" smtClean="0"/>
              <a:t>34 CFR 668.161-166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D7DD-9B19-7A49-BB06-36BA9927445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34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Expect from FSA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 Authorizations</a:t>
            </a:r>
          </a:p>
          <a:p>
            <a:r>
              <a:rPr lang="en-US" dirty="0" smtClean="0"/>
              <a:t>Funding Increases</a:t>
            </a:r>
          </a:p>
          <a:p>
            <a:r>
              <a:rPr lang="en-US" dirty="0"/>
              <a:t>Funding D</a:t>
            </a:r>
            <a:r>
              <a:rPr lang="en-US" dirty="0" smtClean="0"/>
              <a:t>ecreases</a:t>
            </a:r>
          </a:p>
          <a:p>
            <a:r>
              <a:rPr lang="en-US" dirty="0" smtClean="0"/>
              <a:t>Tools to assist with reconciliation</a:t>
            </a:r>
          </a:p>
          <a:p>
            <a:r>
              <a:rPr lang="en-US" dirty="0" smtClean="0"/>
              <a:t>Close out deadlines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D7DD-9B19-7A49-BB06-36BA9927445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06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f29d4d0-5528-4115-a002-02e36f812ef4">ZQHRFS737ZVJ-412-13</_dlc_DocId>
    <_dlc_DocIdUrl xmlns="8f29d4d0-5528-4115-a002-02e36f812ef4">
      <Url>https://fsa.share.ed.gov/as/comm/cosu/_layouts/DocIdRedir.aspx?ID=ZQHRFS737ZVJ-412-13</Url>
      <Description>ZQHRFS737ZVJ-412-13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CDD2EB2253754FA67FF64D13C8D05B" ma:contentTypeVersion="0" ma:contentTypeDescription="Create a new document." ma:contentTypeScope="" ma:versionID="434194be166918b548b352bddba16a96">
  <xsd:schema xmlns:xsd="http://www.w3.org/2001/XMLSchema" xmlns:xs="http://www.w3.org/2001/XMLSchema" xmlns:p="http://schemas.microsoft.com/office/2006/metadata/properties" xmlns:ns2="8f29d4d0-5528-4115-a002-02e36f812ef4" targetNamespace="http://schemas.microsoft.com/office/2006/metadata/properties" ma:root="true" ma:fieldsID="e77b9b358753b7aa374985d1d03930aa" ns2:_="">
    <xsd:import namespace="8f29d4d0-5528-4115-a002-02e36f812ef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29d4d0-5528-4115-a002-02e36f812ef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FA2237-5B85-489A-9B25-C4B8DF2B58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265991-69F0-46BC-B667-FE6996FF6254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8f29d4d0-5528-4115-a002-02e36f812ef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9BA5B24-600F-41EC-B646-0A85BFECDA4E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1B89C3D8-F671-4FE2-A839-02F55C07DB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29d4d0-5528-4115-a002-02e36f812e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4615</TotalTime>
  <Words>2822</Words>
  <Application>Microsoft Office PowerPoint</Application>
  <PresentationFormat>On-screen Show (4:3)</PresentationFormat>
  <Paragraphs>546</Paragraphs>
  <Slides>58</Slides>
  <Notes>57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Title IV Reconciliation </vt:lpstr>
      <vt:lpstr>Agenda</vt:lpstr>
      <vt:lpstr>Reconciliation Basics</vt:lpstr>
      <vt:lpstr>Reconciliation Basics, continued</vt:lpstr>
      <vt:lpstr>Reconciliation Basics, continued</vt:lpstr>
      <vt:lpstr>Reconciliation Basics, continued</vt:lpstr>
      <vt:lpstr>Reconciliation Basics, continued</vt:lpstr>
      <vt:lpstr>Reconciliation Basics, continued</vt:lpstr>
      <vt:lpstr>What to Expect from FSA</vt:lpstr>
      <vt:lpstr>What to Expect - Initial Authorizations</vt:lpstr>
      <vt:lpstr>What to Expect - Funding Increases</vt:lpstr>
      <vt:lpstr>What to Expect - Funding decreases</vt:lpstr>
      <vt:lpstr>What to Expect - Funding Decreases</vt:lpstr>
      <vt:lpstr>What to Expect - Deadlines</vt:lpstr>
      <vt:lpstr>What to Expect - Deadlines</vt:lpstr>
      <vt:lpstr>What to Expect - Tools</vt:lpstr>
      <vt:lpstr>What to Expect - Tools</vt:lpstr>
      <vt:lpstr>Tips for Internal Reconciliation</vt:lpstr>
      <vt:lpstr>Returning Funds</vt:lpstr>
      <vt:lpstr>Returning Funds</vt:lpstr>
      <vt:lpstr>Reconciliation Tips</vt:lpstr>
      <vt:lpstr>Edit Code Rejects/Warnings</vt:lpstr>
      <vt:lpstr>Batch Menu- Reject Monitoring</vt:lpstr>
      <vt:lpstr>COD and G5 Web Screens</vt:lpstr>
      <vt:lpstr>COD Web Screens - School Summary</vt:lpstr>
      <vt:lpstr>COD Web Screens - Funding Info</vt:lpstr>
      <vt:lpstr>COD Web Screens - Extended/Post Deadline Processing</vt:lpstr>
      <vt:lpstr>COD Web Screens - Correspondence</vt:lpstr>
      <vt:lpstr>COD Web Screens - Action Queue</vt:lpstr>
      <vt:lpstr>PowerPoint Presentation</vt:lpstr>
      <vt:lpstr>G5 Website: G5.gov</vt:lpstr>
      <vt:lpstr>G5 Reports</vt:lpstr>
      <vt:lpstr>G5 Award Numbers</vt:lpstr>
      <vt:lpstr>PowerPoint Presentation</vt:lpstr>
      <vt:lpstr>G5 web-External Award History Report</vt:lpstr>
      <vt:lpstr>COD Reports - School Monitoring</vt:lpstr>
      <vt:lpstr>School Monitoring Report</vt:lpstr>
      <vt:lpstr>Pell COD Reports</vt:lpstr>
      <vt:lpstr>Pell COD Reports</vt:lpstr>
      <vt:lpstr>COD Web Screens - Grant Data Request</vt:lpstr>
      <vt:lpstr>Direct Loan COD Reports</vt:lpstr>
      <vt:lpstr>Direct Loan Newsbox</vt:lpstr>
      <vt:lpstr>Direct Loan COD Reports</vt:lpstr>
      <vt:lpstr>Direct Loan School Account Statement (SAS)</vt:lpstr>
      <vt:lpstr>Setting Your SAS Options</vt:lpstr>
      <vt:lpstr>Cash Summary</vt:lpstr>
      <vt:lpstr>COD School Summary Financial Info</vt:lpstr>
      <vt:lpstr>SAS Detailed Reports</vt:lpstr>
      <vt:lpstr>Review of Recent Changes  (related to reconciliation)</vt:lpstr>
      <vt:lpstr>What’s Ahead? 2013-14 Award Year</vt:lpstr>
      <vt:lpstr>COD Web Grant Data Requests</vt:lpstr>
      <vt:lpstr>SAS Disbursement Detail On Demand</vt:lpstr>
      <vt:lpstr>SAS Disbursement Detail On Demand</vt:lpstr>
      <vt:lpstr>SAS Disbursement Detail On Demand</vt:lpstr>
      <vt:lpstr>PowerPoint Presentation</vt:lpstr>
      <vt:lpstr>SAS Disbursement Detail on Demand</vt:lpstr>
      <vt:lpstr>Reconciliation Resources</vt:lpstr>
      <vt:lpstr>QUESTIONS?</vt:lpstr>
    </vt:vector>
  </TitlesOfParts>
  <Company>C-E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 ce</dc:creator>
  <cp:lastModifiedBy>Barb</cp:lastModifiedBy>
  <cp:revision>187</cp:revision>
  <cp:lastPrinted>2012-08-22T13:52:41Z</cp:lastPrinted>
  <dcterms:created xsi:type="dcterms:W3CDTF">2012-06-11T19:08:42Z</dcterms:created>
  <dcterms:modified xsi:type="dcterms:W3CDTF">2012-11-05T17:03:55Z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0x0101009ECDD2EB2253754FA67FF64D13C8D05B</vt:lpwstr>
  </property>
  <property fmtid="{D5CDD505-2E9C-101B-9397-08002B2CF9AE}" pid="3" name="_dlc_DocIdItemGuid">
    <vt:lpwstr>886eaebf-ca4d-44bd-a4b0-b42e2d9cdb59</vt:lpwstr>
  </property>
</Properties>
</file>