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51"/>
  </p:notesMasterIdLst>
  <p:handoutMasterIdLst>
    <p:handoutMasterId r:id="rId52"/>
  </p:handoutMasterIdLst>
  <p:sldIdLst>
    <p:sldId id="458" r:id="rId5"/>
    <p:sldId id="427" r:id="rId6"/>
    <p:sldId id="421" r:id="rId7"/>
    <p:sldId id="422" r:id="rId8"/>
    <p:sldId id="423" r:id="rId9"/>
    <p:sldId id="424" r:id="rId10"/>
    <p:sldId id="426" r:id="rId11"/>
    <p:sldId id="431" r:id="rId12"/>
    <p:sldId id="434" r:id="rId13"/>
    <p:sldId id="437" r:id="rId14"/>
    <p:sldId id="411" r:id="rId15"/>
    <p:sldId id="412" r:id="rId16"/>
    <p:sldId id="435" r:id="rId17"/>
    <p:sldId id="436" r:id="rId18"/>
    <p:sldId id="438" r:id="rId19"/>
    <p:sldId id="459" r:id="rId20"/>
    <p:sldId id="439" r:id="rId21"/>
    <p:sldId id="441" r:id="rId22"/>
    <p:sldId id="447" r:id="rId23"/>
    <p:sldId id="448" r:id="rId24"/>
    <p:sldId id="442" r:id="rId25"/>
    <p:sldId id="414" r:id="rId26"/>
    <p:sldId id="451" r:id="rId27"/>
    <p:sldId id="395" r:id="rId28"/>
    <p:sldId id="452" r:id="rId29"/>
    <p:sldId id="454" r:id="rId30"/>
    <p:sldId id="455" r:id="rId31"/>
    <p:sldId id="398" r:id="rId32"/>
    <p:sldId id="399" r:id="rId33"/>
    <p:sldId id="400" r:id="rId34"/>
    <p:sldId id="401" r:id="rId35"/>
    <p:sldId id="402" r:id="rId36"/>
    <p:sldId id="403" r:id="rId37"/>
    <p:sldId id="405" r:id="rId38"/>
    <p:sldId id="406" r:id="rId39"/>
    <p:sldId id="407" r:id="rId40"/>
    <p:sldId id="408" r:id="rId41"/>
    <p:sldId id="409" r:id="rId42"/>
    <p:sldId id="415" r:id="rId43"/>
    <p:sldId id="416" r:id="rId44"/>
    <p:sldId id="417" r:id="rId45"/>
    <p:sldId id="419" r:id="rId46"/>
    <p:sldId id="420" r:id="rId47"/>
    <p:sldId id="460" r:id="rId48"/>
    <p:sldId id="461" r:id="rId49"/>
    <p:sldId id="361" r:id="rId50"/>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Arial"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Arial"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Arial"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Arial"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Arial" charset="0"/>
      </a:defRPr>
    </a:lvl5pPr>
    <a:lvl6pPr marL="2286000" algn="l" defTabSz="457200" rtl="0" eaLnBrk="1" latinLnBrk="0" hangingPunct="1">
      <a:defRPr kern="1200">
        <a:solidFill>
          <a:schemeClr val="tx1"/>
        </a:solidFill>
        <a:latin typeface="Calibri" charset="0"/>
        <a:ea typeface="ＭＳ Ｐゴシック" charset="0"/>
        <a:cs typeface="Arial" charset="0"/>
      </a:defRPr>
    </a:lvl6pPr>
    <a:lvl7pPr marL="2743200" algn="l" defTabSz="457200" rtl="0" eaLnBrk="1" latinLnBrk="0" hangingPunct="1">
      <a:defRPr kern="1200">
        <a:solidFill>
          <a:schemeClr val="tx1"/>
        </a:solidFill>
        <a:latin typeface="Calibri" charset="0"/>
        <a:ea typeface="ＭＳ Ｐゴシック" charset="0"/>
        <a:cs typeface="Arial" charset="0"/>
      </a:defRPr>
    </a:lvl7pPr>
    <a:lvl8pPr marL="3200400" algn="l" defTabSz="457200" rtl="0" eaLnBrk="1" latinLnBrk="0" hangingPunct="1">
      <a:defRPr kern="1200">
        <a:solidFill>
          <a:schemeClr val="tx1"/>
        </a:solidFill>
        <a:latin typeface="Calibri" charset="0"/>
        <a:ea typeface="ＭＳ Ｐゴシック" charset="0"/>
        <a:cs typeface="Arial" charset="0"/>
      </a:defRPr>
    </a:lvl8pPr>
    <a:lvl9pPr marL="3657600" algn="l" defTabSz="457200" rtl="0" eaLnBrk="1" latinLnBrk="0" hangingPunct="1">
      <a:defRPr kern="1200">
        <a:solidFill>
          <a:schemeClr val="tx1"/>
        </a:solidFill>
        <a:latin typeface="Calibri"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94E"/>
    <a:srgbClr val="96BC5A"/>
    <a:srgbClr val="90B957"/>
    <a:srgbClr val="94C055"/>
    <a:srgbClr val="8FC854"/>
    <a:srgbClr val="80B24C"/>
    <a:srgbClr val="8FBD56"/>
    <a:srgbClr val="91C7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94760" autoAdjust="0"/>
  </p:normalViewPr>
  <p:slideViewPr>
    <p:cSldViewPr snapToObjects="1">
      <p:cViewPr varScale="1">
        <p:scale>
          <a:sx n="103" d="100"/>
          <a:sy n="103" d="100"/>
        </p:scale>
        <p:origin x="-11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306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2220" tIns="46110" rIns="92220" bIns="46110" rtlCol="0"/>
          <a:lstStyle>
            <a:lvl1pPr algn="l">
              <a:defRPr sz="1200" dirty="0">
                <a:latin typeface="Calibri" pitchFamily="34" charset="0"/>
                <a:ea typeface="+mn-ea"/>
                <a:cs typeface="Arial"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3550"/>
          </a:xfrm>
          <a:prstGeom prst="rect">
            <a:avLst/>
          </a:prstGeom>
        </p:spPr>
        <p:txBody>
          <a:bodyPr vert="horz" wrap="square" lIns="92220" tIns="46110" rIns="92220" bIns="46110" numCol="1" anchor="t" anchorCtr="0" compatLnSpc="1">
            <a:prstTxWarp prst="textNoShape">
              <a:avLst/>
            </a:prstTxWarp>
          </a:bodyPr>
          <a:lstStyle>
            <a:lvl1pPr algn="r">
              <a:defRPr sz="1200"/>
            </a:lvl1pPr>
          </a:lstStyle>
          <a:p>
            <a:fld id="{F053A939-F632-0240-9F86-3BC82F8F2219}" type="datetimeFigureOut">
              <a:rPr lang="en-US"/>
              <a:pPr/>
              <a:t>6/3/2013</a:t>
            </a:fld>
            <a:endParaRPr lang="en-US" dirty="0"/>
          </a:p>
        </p:txBody>
      </p:sp>
      <p:sp>
        <p:nvSpPr>
          <p:cNvPr id="4" name="Footer Placeholder 3"/>
          <p:cNvSpPr>
            <a:spLocks noGrp="1"/>
          </p:cNvSpPr>
          <p:nvPr>
            <p:ph type="ftr" sz="quarter" idx="2"/>
          </p:nvPr>
        </p:nvSpPr>
        <p:spPr>
          <a:xfrm>
            <a:off x="0" y="8831263"/>
            <a:ext cx="3038475" cy="463550"/>
          </a:xfrm>
          <a:prstGeom prst="rect">
            <a:avLst/>
          </a:prstGeom>
        </p:spPr>
        <p:txBody>
          <a:bodyPr vert="horz" lIns="92220" tIns="46110" rIns="92220" bIns="46110" rtlCol="0" anchor="b"/>
          <a:lstStyle>
            <a:lvl1pPr algn="l">
              <a:defRPr sz="1200" dirty="0">
                <a:latin typeface="Calibri" pitchFamily="34" charset="0"/>
                <a:ea typeface="+mn-ea"/>
                <a:cs typeface="Arial"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wrap="square" lIns="92220" tIns="46110" rIns="92220" bIns="46110" numCol="1" anchor="b" anchorCtr="0" compatLnSpc="1">
            <a:prstTxWarp prst="textNoShape">
              <a:avLst/>
            </a:prstTxWarp>
          </a:bodyPr>
          <a:lstStyle>
            <a:lvl1pPr algn="r">
              <a:defRPr sz="1200"/>
            </a:lvl1pPr>
          </a:lstStyle>
          <a:p>
            <a:fld id="{6BF4C3B0-2B69-5F49-AD24-583B4F10F464}" type="slidenum">
              <a:rPr lang="en-US"/>
              <a:pPr/>
              <a:t>‹#›</a:t>
            </a:fld>
            <a:endParaRPr lang="en-US" dirty="0"/>
          </a:p>
        </p:txBody>
      </p:sp>
    </p:spTree>
    <p:extLst>
      <p:ext uri="{BB962C8B-B14F-4D97-AF65-F5344CB8AC3E}">
        <p14:creationId xmlns:p14="http://schemas.microsoft.com/office/powerpoint/2010/main" val="2558478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3170" tIns="46585" rIns="93170" bIns="46585"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338" y="0"/>
            <a:ext cx="3038475" cy="463550"/>
          </a:xfrm>
          <a:prstGeom prst="rect">
            <a:avLst/>
          </a:prstGeom>
        </p:spPr>
        <p:txBody>
          <a:bodyPr vert="horz" lIns="93170" tIns="46585" rIns="93170" bIns="46585" rtlCol="0"/>
          <a:lstStyle>
            <a:lvl1pPr algn="r" fontAlgn="auto">
              <a:spcBef>
                <a:spcPts val="0"/>
              </a:spcBef>
              <a:spcAft>
                <a:spcPts val="0"/>
              </a:spcAft>
              <a:defRPr sz="1200" dirty="0">
                <a:latin typeface="+mn-lt"/>
                <a:ea typeface="+mn-ea"/>
                <a:cs typeface="+mn-cs"/>
              </a:defRPr>
            </a:lvl1pPr>
          </a:lstStyle>
          <a:p>
            <a:pPr>
              <a:defRPr/>
            </a:pPr>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0" tIns="46585" rIns="93170" bIns="46585" rtlCol="0" anchor="ctr"/>
          <a:lstStyle/>
          <a:p>
            <a:pPr lvl="0"/>
            <a:endParaRPr lang="en-US" noProof="0" dirty="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93170" tIns="46585" rIns="93170" bIns="4658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3170" tIns="46585" rIns="93170" bIns="46585"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wrap="square" lIns="93170" tIns="46585" rIns="93170" bIns="46585" numCol="1" anchor="b" anchorCtr="0" compatLnSpc="1">
            <a:prstTxWarp prst="textNoShape">
              <a:avLst/>
            </a:prstTxWarp>
          </a:bodyPr>
          <a:lstStyle>
            <a:lvl1pPr algn="r">
              <a:defRPr sz="1200"/>
            </a:lvl1pPr>
          </a:lstStyle>
          <a:p>
            <a:fld id="{CFA3C51E-5854-F94B-BE0A-08C92E6DD9C0}" type="slidenum">
              <a:rPr lang="en-US"/>
              <a:pPr/>
              <a:t>‹#›</a:t>
            </a:fld>
            <a:endParaRPr lang="en-US" dirty="0"/>
          </a:p>
        </p:txBody>
      </p:sp>
    </p:spTree>
    <p:extLst>
      <p:ext uri="{BB962C8B-B14F-4D97-AF65-F5344CB8AC3E}">
        <p14:creationId xmlns:p14="http://schemas.microsoft.com/office/powerpoint/2010/main" val="111404560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A421EF73-066D-8D4B-9B5B-ABFD03EEC85D}" type="slidenum">
              <a:rPr lang="en-US"/>
              <a:pPr eaLnBrk="1" hangingPunct="1"/>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1128713" y="698500"/>
            <a:ext cx="4752975" cy="3484563"/>
          </a:xfrm>
          <a:prstGeom prst="rect">
            <a:avLst/>
          </a:prstGeom>
          <a:solidFill>
            <a:srgbClr val="FFFFFF"/>
          </a:solidFill>
          <a:ln w="9360">
            <a:solidFill>
              <a:srgbClr val="000000"/>
            </a:solidFill>
            <a:miter lim="800000"/>
            <a:headEnd/>
            <a:tailEnd/>
          </a:ln>
        </p:spPr>
        <p:txBody>
          <a:bodyPr wrap="none" lIns="93168" tIns="46584" rIns="93168" bIns="46584" anchor="ct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endParaRPr lang="en-US" sz="2400" dirty="0">
              <a:latin typeface="Arial" charset="0"/>
              <a:ea typeface="MS PGothic" charset="0"/>
              <a:cs typeface="MS PGothic" charset="0"/>
            </a:endParaRPr>
          </a:p>
        </p:txBody>
      </p:sp>
      <p:sp>
        <p:nvSpPr>
          <p:cNvPr id="67587" name="Rectangle 3"/>
          <p:cNvSpPr>
            <a:spLocks noGrp="1" noChangeArrowheads="1"/>
          </p:cNvSpPr>
          <p:nvPr>
            <p:ph type="body"/>
          </p:nvPr>
        </p:nvSpPr>
        <p:spPr bwMode="auto">
          <a:xfrm>
            <a:off x="933450" y="4414838"/>
            <a:ext cx="5140325" cy="4183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none" numCol="1" anchor="ctr" anchorCtr="0" compatLnSpc="1">
            <a:prstTxWarp prst="textNoShape">
              <a:avLst/>
            </a:prstTxWarp>
          </a:bodyPr>
          <a:lstStyle/>
          <a:p>
            <a:pPr eaLnBrk="1" hangingPunct="1">
              <a:spcBef>
                <a:spcPct val="0"/>
              </a:spcBef>
            </a:pPr>
            <a:endParaRPr lang="en-US" dirty="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1128713" y="698500"/>
            <a:ext cx="4752975" cy="3484563"/>
          </a:xfrm>
          <a:prstGeom prst="rect">
            <a:avLst/>
          </a:prstGeom>
          <a:solidFill>
            <a:srgbClr val="FFFFFF"/>
          </a:solidFill>
          <a:ln w="9360">
            <a:solidFill>
              <a:srgbClr val="000000"/>
            </a:solidFill>
            <a:miter lim="800000"/>
            <a:headEnd/>
            <a:tailEnd/>
          </a:ln>
        </p:spPr>
        <p:txBody>
          <a:bodyPr wrap="none" lIns="93168" tIns="46584" rIns="93168" bIns="46584" anchor="ct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endParaRPr lang="en-US" sz="2400" dirty="0">
              <a:latin typeface="Arial" charset="0"/>
              <a:ea typeface="MS PGothic" charset="0"/>
              <a:cs typeface="MS PGothic" charset="0"/>
            </a:endParaRPr>
          </a:p>
        </p:txBody>
      </p:sp>
      <p:sp>
        <p:nvSpPr>
          <p:cNvPr id="68611" name="Rectangle 3"/>
          <p:cNvSpPr>
            <a:spLocks noGrp="1" noChangeArrowheads="1"/>
          </p:cNvSpPr>
          <p:nvPr>
            <p:ph type="body"/>
          </p:nvPr>
        </p:nvSpPr>
        <p:spPr bwMode="auto">
          <a:xfrm>
            <a:off x="933450" y="4414838"/>
            <a:ext cx="5140325" cy="4183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none" numCol="1" anchor="ctr" anchorCtr="0" compatLnSpc="1">
            <a:prstTxWarp prst="textNoShape">
              <a:avLst/>
            </a:prstTxWarp>
          </a:bodyPr>
          <a:lstStyle/>
          <a:p>
            <a:pPr eaLnBrk="1" hangingPunct="1">
              <a:spcBef>
                <a:spcPct val="0"/>
              </a:spcBef>
            </a:pPr>
            <a:endParaRPr lang="en-US" dirty="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A first-time student who has received DSL for a period that equals or exceeds his maximum eligibility period is no longer eligible for additional DSL.</a:t>
            </a:r>
          </a:p>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A855129F-FC90-FD4D-A167-A1A5EE34F073}" type="slidenum">
              <a:rPr lang="en-US"/>
              <a:pPr eaLnBrk="1" hangingPunct="1"/>
              <a:t>16</a:t>
            </a:fld>
            <a:endParaRPr lang="en-US" dirty="0"/>
          </a:p>
        </p:txBody>
      </p:sp>
      <p:sp>
        <p:nvSpPr>
          <p:cNvPr id="62468" name="Slide Image Placeholder 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A first-time student who has received DSL for a period that equals or exceeds his maximum eligibility period is no longer eligible for additional DSL.</a:t>
            </a:r>
          </a:p>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069EC0B3-45A9-9F49-9138-DDC67E4F863D}" type="slidenum">
              <a:rPr lang="en-US"/>
              <a:pPr eaLnBrk="1" hangingPunct="1"/>
              <a:t>17</a:t>
            </a:fld>
            <a:endParaRPr lang="en-US" dirty="0"/>
          </a:p>
        </p:txBody>
      </p:sp>
      <p:sp>
        <p:nvSpPr>
          <p:cNvPr id="70660" name="Slide Image Placeholder 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A first-time student who has received DSL for a period that equals or exceeds his maximum eligibility period is no longer eligible for additional DSL.</a:t>
            </a:r>
          </a:p>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AE4553EB-094D-654B-BF5E-80191F31F732}" type="slidenum">
              <a:rPr lang="en-US"/>
              <a:pPr eaLnBrk="1" hangingPunct="1"/>
              <a:t>18</a:t>
            </a:fld>
            <a:endParaRPr lang="en-US" dirty="0"/>
          </a:p>
        </p:txBody>
      </p:sp>
      <p:sp>
        <p:nvSpPr>
          <p:cNvPr id="71684" name="Slide Image Placeholder 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A first-time student who has received DSL for a period that equals or exceeds his maximum eligibility period is no longer eligible for additional DSL.</a:t>
            </a:r>
          </a:p>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D846FAB9-0631-6F40-95E9-7A3950B7616B}" type="slidenum">
              <a:rPr lang="en-US"/>
              <a:pPr eaLnBrk="1" hangingPunct="1"/>
              <a:t>19</a:t>
            </a:fld>
            <a:endParaRPr lang="en-US" dirty="0"/>
          </a:p>
        </p:txBody>
      </p:sp>
      <p:sp>
        <p:nvSpPr>
          <p:cNvPr id="72708" name="Slide Image Placeholder 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A first-time student who has received DSL for a period that equals or exceeds his maximum eligibility period is no longer eligible for additional DSL.</a:t>
            </a:r>
          </a:p>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5476168E-B0C8-1645-8BA2-319D507E7C5D}" type="slidenum">
              <a:rPr lang="en-US"/>
              <a:pPr eaLnBrk="1" hangingPunct="1"/>
              <a:t>20</a:t>
            </a:fld>
            <a:endParaRPr lang="en-US" dirty="0"/>
          </a:p>
        </p:txBody>
      </p:sp>
      <p:sp>
        <p:nvSpPr>
          <p:cNvPr id="73732" name="Slide Image Placeholder 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128713" y="698500"/>
            <a:ext cx="4752975" cy="3484563"/>
          </a:xfrm>
          <a:prstGeom prst="rect">
            <a:avLst/>
          </a:prstGeom>
          <a:solidFill>
            <a:srgbClr val="FFFFFF"/>
          </a:solidFill>
          <a:ln w="9360">
            <a:solidFill>
              <a:srgbClr val="000000"/>
            </a:solidFill>
            <a:miter lim="800000"/>
            <a:headEnd/>
            <a:tailEnd/>
          </a:ln>
        </p:spPr>
        <p:txBody>
          <a:bodyPr wrap="none" lIns="93168" tIns="46584" rIns="93168" bIns="46584" anchor="ct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endParaRPr lang="en-US" sz="2400" dirty="0">
              <a:latin typeface="Arial" charset="0"/>
              <a:ea typeface="MS PGothic" charset="0"/>
              <a:cs typeface="MS PGothic" charset="0"/>
            </a:endParaRPr>
          </a:p>
        </p:txBody>
      </p:sp>
      <p:sp>
        <p:nvSpPr>
          <p:cNvPr id="75779" name="Rectangle 3"/>
          <p:cNvSpPr>
            <a:spLocks noGrp="1" noChangeArrowheads="1"/>
          </p:cNvSpPr>
          <p:nvPr>
            <p:ph type="body"/>
          </p:nvPr>
        </p:nvSpPr>
        <p:spPr bwMode="auto">
          <a:xfrm>
            <a:off x="933450" y="4414838"/>
            <a:ext cx="5140325" cy="4183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none" numCol="1" anchor="ctr" anchorCtr="0" compatLnSpc="1">
            <a:prstTxWarp prst="textNoShape">
              <a:avLst/>
            </a:prstTxWarp>
          </a:bodyPr>
          <a:lstStyle/>
          <a:p>
            <a:pPr eaLnBrk="1" hangingPunct="1">
              <a:spcBef>
                <a:spcPct val="0"/>
              </a:spcBef>
            </a:pPr>
            <a:endParaRPr lang="en-US" dirty="0">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1128713" y="698500"/>
            <a:ext cx="4752975" cy="3484563"/>
          </a:xfrm>
          <a:prstGeom prst="rect">
            <a:avLst/>
          </a:prstGeom>
          <a:solidFill>
            <a:srgbClr val="FFFFFF"/>
          </a:solidFill>
          <a:ln w="9360">
            <a:solidFill>
              <a:srgbClr val="000000"/>
            </a:solidFill>
            <a:miter lim="800000"/>
            <a:headEnd/>
            <a:tailEnd/>
          </a:ln>
        </p:spPr>
        <p:txBody>
          <a:bodyPr wrap="none" lIns="93168" tIns="46584" rIns="93168" bIns="46584" anchor="ct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endParaRPr lang="en-US" sz="2400" dirty="0">
              <a:latin typeface="Arial" charset="0"/>
              <a:ea typeface="MS PGothic" charset="0"/>
              <a:cs typeface="MS PGothic" charset="0"/>
            </a:endParaRPr>
          </a:p>
        </p:txBody>
      </p:sp>
      <p:sp>
        <p:nvSpPr>
          <p:cNvPr id="76803" name="Rectangle 3"/>
          <p:cNvSpPr>
            <a:spLocks noGrp="1" noChangeArrowheads="1"/>
          </p:cNvSpPr>
          <p:nvPr>
            <p:ph type="body"/>
          </p:nvPr>
        </p:nvSpPr>
        <p:spPr bwMode="auto">
          <a:xfrm>
            <a:off x="933450" y="4414838"/>
            <a:ext cx="5140325" cy="4183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none" numCol="1" anchor="ctr" anchorCtr="0" compatLnSpc="1">
            <a:prstTxWarp prst="textNoShape">
              <a:avLst/>
            </a:prstTxWarp>
          </a:bodyPr>
          <a:lstStyle/>
          <a:p>
            <a:pPr eaLnBrk="1" hangingPunct="1">
              <a:spcBef>
                <a:spcPct val="0"/>
              </a:spcBef>
            </a:pPr>
            <a:endParaRPr lang="en-US" dirty="0">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1128713" y="698500"/>
            <a:ext cx="4752975" cy="3484563"/>
          </a:xfrm>
          <a:prstGeom prst="rect">
            <a:avLst/>
          </a:prstGeom>
          <a:solidFill>
            <a:srgbClr val="FFFFFF"/>
          </a:solidFill>
          <a:ln w="9360">
            <a:solidFill>
              <a:srgbClr val="000000"/>
            </a:solidFill>
            <a:miter lim="800000"/>
            <a:headEnd/>
            <a:tailEnd/>
          </a:ln>
        </p:spPr>
        <p:txBody>
          <a:bodyPr wrap="none" lIns="93168" tIns="46584" rIns="93168" bIns="46584" anchor="ct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endParaRPr lang="en-US" sz="2400" dirty="0">
              <a:latin typeface="Arial" charset="0"/>
              <a:ea typeface="MS PGothic" charset="0"/>
              <a:cs typeface="MS PGothic" charset="0"/>
            </a:endParaRPr>
          </a:p>
        </p:txBody>
      </p:sp>
      <p:sp>
        <p:nvSpPr>
          <p:cNvPr id="77827" name="Rectangle 3"/>
          <p:cNvSpPr>
            <a:spLocks noGrp="1" noChangeArrowheads="1"/>
          </p:cNvSpPr>
          <p:nvPr>
            <p:ph type="body"/>
          </p:nvPr>
        </p:nvSpPr>
        <p:spPr bwMode="auto">
          <a:xfrm>
            <a:off x="933450" y="4414838"/>
            <a:ext cx="5140325" cy="4183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none" numCol="1" anchor="ctr" anchorCtr="0" compatLnSpc="1">
            <a:prstTxWarp prst="textNoShape">
              <a:avLst/>
            </a:prstTxWarp>
          </a:bodyPr>
          <a:lstStyle/>
          <a:p>
            <a:pPr eaLnBrk="1" hangingPunct="1">
              <a:spcBef>
                <a:spcPct val="0"/>
              </a:spcBef>
            </a:pPr>
            <a:endParaRPr lang="en-US" dirty="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128713" y="698500"/>
            <a:ext cx="4752975" cy="3484563"/>
          </a:xfrm>
          <a:prstGeom prst="rect">
            <a:avLst/>
          </a:prstGeom>
          <a:solidFill>
            <a:srgbClr val="FFFFFF"/>
          </a:solidFill>
          <a:ln w="9360">
            <a:solidFill>
              <a:srgbClr val="000000"/>
            </a:solidFill>
            <a:miter lim="800000"/>
            <a:headEnd/>
            <a:tailEnd/>
          </a:ln>
        </p:spPr>
        <p:txBody>
          <a:bodyPr wrap="none" lIns="93168" tIns="46584" rIns="93168" bIns="46584" anchor="ct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endParaRPr lang="en-US" sz="2400" dirty="0">
              <a:latin typeface="Arial" charset="0"/>
              <a:ea typeface="MS PGothic" charset="0"/>
              <a:cs typeface="MS PGothic" charset="0"/>
            </a:endParaRPr>
          </a:p>
        </p:txBody>
      </p:sp>
      <p:sp>
        <p:nvSpPr>
          <p:cNvPr id="58371" name="Rectangle 3"/>
          <p:cNvSpPr>
            <a:spLocks noGrp="1" noChangeArrowheads="1"/>
          </p:cNvSpPr>
          <p:nvPr>
            <p:ph type="body"/>
          </p:nvPr>
        </p:nvSpPr>
        <p:spPr bwMode="auto">
          <a:xfrm>
            <a:off x="933450" y="4414838"/>
            <a:ext cx="5140325" cy="4183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none" numCol="1" anchor="ctr" anchorCtr="0" compatLnSpc="1">
            <a:prstTxWarp prst="textNoShape">
              <a:avLst/>
            </a:prstTxWarp>
          </a:bodyPr>
          <a:lstStyle/>
          <a:p>
            <a:pPr eaLnBrk="1" hangingPunct="1">
              <a:spcBef>
                <a:spcPct val="0"/>
              </a:spcBef>
            </a:pPr>
            <a:endParaRPr lang="en-US" dirty="0">
              <a:latin typeface="Calibri"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A3C51E-5854-F94B-BE0A-08C92E6DD9C0}" type="slidenum">
              <a:rPr lang="en-US" smtClean="0"/>
              <a:pPr/>
              <a:t>36</a:t>
            </a:fld>
            <a:endParaRPr lang="en-US" dirty="0"/>
          </a:p>
        </p:txBody>
      </p:sp>
    </p:spTree>
    <p:extLst>
      <p:ext uri="{BB962C8B-B14F-4D97-AF65-F5344CB8AC3E}">
        <p14:creationId xmlns:p14="http://schemas.microsoft.com/office/powerpoint/2010/main" val="36085979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A3C51E-5854-F94B-BE0A-08C92E6DD9C0}" type="slidenum">
              <a:rPr lang="en-US" smtClean="0"/>
              <a:pPr/>
              <a:t>45</a:t>
            </a:fld>
            <a:endParaRPr lang="en-US" dirty="0"/>
          </a:p>
        </p:txBody>
      </p:sp>
    </p:spTree>
    <p:extLst>
      <p:ext uri="{BB962C8B-B14F-4D97-AF65-F5344CB8AC3E}">
        <p14:creationId xmlns:p14="http://schemas.microsoft.com/office/powerpoint/2010/main" val="3608597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7CF12148-914C-7C47-9C0E-25CF8CEB023D}" type="slidenum">
              <a:rPr lang="en-US"/>
              <a:pPr eaLnBrk="1" hangingPunct="1"/>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A borrower who has an outstanding balance on a Direct of FFEL program loan prior to July 1, 2013, who consolidates those loans on or after </a:t>
            </a:r>
            <a:br>
              <a:rPr lang="en-US" dirty="0">
                <a:latin typeface="Calibri" charset="0"/>
              </a:rPr>
            </a:br>
            <a:r>
              <a:rPr lang="en-US" dirty="0">
                <a:latin typeface="Calibri" charset="0"/>
              </a:rPr>
              <a:t>July 1, 2013, does not become a first-time borrower for this purpose by consolidating the loans.</a:t>
            </a:r>
          </a:p>
          <a:p>
            <a:r>
              <a:rPr lang="en-US" dirty="0">
                <a:latin typeface="Calibri" charset="0"/>
              </a:rPr>
              <a:t>A borrower</a:t>
            </a:r>
            <a:r>
              <a:rPr lang="ja-JP" altLang="en-US">
                <a:latin typeface="Calibri" charset="0"/>
              </a:rPr>
              <a:t>’</a:t>
            </a:r>
            <a:r>
              <a:rPr lang="en-US" dirty="0">
                <a:latin typeface="Calibri" charset="0"/>
              </a:rPr>
              <a:t>s outstanding balance on a Perkins loan is not considered in determining whether he or she is a first-time borrower who will be subject to the DSL eligibility limit.</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B0907C66-A884-E647-B2CD-B4EC78B532B1}" type="slidenum">
              <a:rPr lang="en-US"/>
              <a:pPr eaLnBrk="1" hangingPunct="1"/>
              <a:t>4</a:t>
            </a:fld>
            <a:endParaRPr lang="en-US" dirty="0"/>
          </a:p>
        </p:txBody>
      </p:sp>
      <p:sp>
        <p:nvSpPr>
          <p:cNvPr id="60420" name="Slide Image Placeholder 9"/>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The borrower who has exceeded DSL limits may still receive any Direct Unsubsidized Loan for which he or she is otherwise eligible.</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90F785A4-F6C0-814E-B702-39EDA64CBF27}" type="slidenum">
              <a:rPr lang="en-US"/>
              <a:pPr eaLnBrk="1" hangingPunct="1"/>
              <a:t>5</a:t>
            </a:fld>
            <a:endParaRPr lang="en-US" dirty="0"/>
          </a:p>
        </p:txBody>
      </p:sp>
      <p:sp>
        <p:nvSpPr>
          <p:cNvPr id="61444" name="Slide Image Placeholder 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A first-time student who has received DSL for a period that equals or exceeds his maximum eligibility period is no longer eligible for additional DSL.</a:t>
            </a:r>
          </a:p>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A855129F-FC90-FD4D-A167-A1A5EE34F073}" type="slidenum">
              <a:rPr lang="en-US"/>
              <a:pPr eaLnBrk="1" hangingPunct="1"/>
              <a:t>6</a:t>
            </a:fld>
            <a:endParaRPr lang="en-US" dirty="0"/>
          </a:p>
        </p:txBody>
      </p:sp>
      <p:sp>
        <p:nvSpPr>
          <p:cNvPr id="62468" name="Slide Image Placeholder 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We will acknowledge a 4, 5, or 6 year bachelor</a:t>
            </a:r>
            <a:r>
              <a:rPr lang="ja-JP" altLang="en-US">
                <a:latin typeface="Calibri" charset="0"/>
              </a:rPr>
              <a:t>’</a:t>
            </a:r>
            <a:r>
              <a:rPr lang="en-US" dirty="0">
                <a:latin typeface="Calibri" charset="0"/>
              </a:rPr>
              <a:t>s degree program.  Nothing longer than that.</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381F4D9B-BB15-C944-9AFB-FF80A66AE85A}" type="slidenum">
              <a:rPr lang="en-US"/>
              <a:pPr eaLnBrk="1" hangingPunct="1"/>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A first-time student who has received DSL for a period that equals or exceeds his maximum eligibility period is no longer eligible for additional DSL.</a:t>
            </a:r>
          </a:p>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E1C46BFB-67BF-8C41-AF01-00EBDACEA7C7}" type="slidenum">
              <a:rPr lang="en-US"/>
              <a:pPr eaLnBrk="1" hangingPunct="1"/>
              <a:t>8</a:t>
            </a:fld>
            <a:endParaRPr lang="en-US" dirty="0"/>
          </a:p>
        </p:txBody>
      </p:sp>
      <p:sp>
        <p:nvSpPr>
          <p:cNvPr id="65540" name="Slide Image Placeholder 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A first-time student who has received DSL for a period that equals or exceeds his maximum eligibility period is no longer eligible for additional DSL.</a:t>
            </a:r>
          </a:p>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A4E1BB80-1E0E-4E43-88A6-836F470EE81C}" type="slidenum">
              <a:rPr lang="en-US"/>
              <a:pPr eaLnBrk="1" hangingPunct="1"/>
              <a:t>9</a:t>
            </a:fld>
            <a:endParaRPr lang="en-US" dirty="0"/>
          </a:p>
        </p:txBody>
      </p:sp>
      <p:sp>
        <p:nvSpPr>
          <p:cNvPr id="66564" name="Slide Image Placeholder 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5" name="Picture 2" descr="FSA-4C copy.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0538" y="5845175"/>
            <a:ext cx="5827712"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
          <p:cNvSpPr>
            <a:spLocks/>
          </p:cNvSpPr>
          <p:nvPr userDrawn="1"/>
        </p:nvSpPr>
        <p:spPr bwMode="auto">
          <a:xfrm>
            <a:off x="0" y="0"/>
            <a:ext cx="9147175" cy="5486400"/>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dirty="0">
              <a:solidFill>
                <a:srgbClr val="000000"/>
              </a:solidFill>
            </a:endParaRPr>
          </a:p>
        </p:txBody>
      </p:sp>
      <p:sp>
        <p:nvSpPr>
          <p:cNvPr id="7" name="Subtitle 2"/>
          <p:cNvSpPr>
            <a:spLocks noGrp="1"/>
          </p:cNvSpPr>
          <p:nvPr>
            <p:ph type="subTitle" idx="1"/>
          </p:nvPr>
        </p:nvSpPr>
        <p:spPr>
          <a:xfrm>
            <a:off x="410190" y="2667000"/>
            <a:ext cx="8425545" cy="704850"/>
          </a:xfrm>
          <a:prstGeom prst="rect">
            <a:avLst/>
          </a:prstGeom>
        </p:spPr>
        <p:txBody>
          <a:bodyPr vert="horz"/>
          <a:lstStyle>
            <a:lvl1pPr marL="0" indent="0" algn="l">
              <a:buNone/>
              <a:defRPr sz="2400" b="0">
                <a:solidFill>
                  <a:schemeClr val="bg1">
                    <a:lumMod val="95000"/>
                  </a:schemeClr>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8" name="Content Placeholder 10"/>
          <p:cNvSpPr>
            <a:spLocks noGrp="1"/>
          </p:cNvSpPr>
          <p:nvPr>
            <p:ph sz="quarter" idx="10"/>
          </p:nvPr>
        </p:nvSpPr>
        <p:spPr>
          <a:xfrm>
            <a:off x="1650998" y="4790091"/>
            <a:ext cx="7021286" cy="596677"/>
          </a:xfrm>
          <a:prstGeom prst="rect">
            <a:avLst/>
          </a:prstGeom>
        </p:spPr>
        <p:txBody>
          <a:bodyPr vert="horz"/>
          <a:lstStyle>
            <a:lvl1pPr marL="0" indent="0" algn="r">
              <a:buNone/>
              <a:defRPr sz="2200">
                <a:solidFill>
                  <a:srgbClr val="FFFFFF"/>
                </a:solidFill>
                <a:latin typeface="Arial"/>
                <a:cs typeface="Arial"/>
              </a:defRPr>
            </a:lvl1pPr>
            <a:lvl2pPr algn="r">
              <a:defRPr sz="3600">
                <a:latin typeface="Arial"/>
                <a:cs typeface="Arial"/>
              </a:defRPr>
            </a:lvl2pPr>
            <a:lvl3pPr algn="r">
              <a:defRPr sz="3600">
                <a:latin typeface="Arial"/>
                <a:cs typeface="Arial"/>
              </a:defRPr>
            </a:lvl3pPr>
            <a:lvl4pPr algn="r">
              <a:defRPr sz="3600">
                <a:latin typeface="Arial"/>
                <a:cs typeface="Arial"/>
              </a:defRPr>
            </a:lvl4pPr>
            <a:lvl5pPr algn="r">
              <a:defRPr sz="3600">
                <a:latin typeface="Arial"/>
                <a:cs typeface="Arial"/>
              </a:defRPr>
            </a:lvl5pPr>
          </a:lstStyle>
          <a:p>
            <a:pPr lvl="0"/>
            <a:r>
              <a:rPr lang="en-US"/>
              <a:t>Click to edit Master text styles</a:t>
            </a:r>
          </a:p>
        </p:txBody>
      </p:sp>
      <p:sp>
        <p:nvSpPr>
          <p:cNvPr id="13" name="Title 12"/>
          <p:cNvSpPr>
            <a:spLocks noGrp="1"/>
          </p:cNvSpPr>
          <p:nvPr>
            <p:ph type="title"/>
          </p:nvPr>
        </p:nvSpPr>
        <p:spPr>
          <a:xfrm>
            <a:off x="381000" y="2004605"/>
            <a:ext cx="8229600" cy="738595"/>
          </a:xfrm>
          <a:prstGeom prst="rect">
            <a:avLst/>
          </a:prstGeom>
        </p:spPr>
        <p:txBody>
          <a:bodyPr vert="horz"/>
          <a:lstStyle>
            <a:lvl1pPr algn="l">
              <a:defRPr sz="4800">
                <a:solidFill>
                  <a:schemeClr val="bg1">
                    <a:lumMod val="95000"/>
                  </a:schemeClr>
                </a:solidFill>
                <a:latin typeface="Arial"/>
                <a:cs typeface="Arial"/>
              </a:defRPr>
            </a:lvl1pPr>
          </a:lstStyle>
          <a:p>
            <a:r>
              <a:rPr lang="en-US"/>
              <a:t>Click to edit Master title style</a:t>
            </a:r>
          </a:p>
        </p:txBody>
      </p:sp>
    </p:spTree>
    <p:extLst>
      <p:ext uri="{BB962C8B-B14F-4D97-AF65-F5344CB8AC3E}">
        <p14:creationId xmlns:p14="http://schemas.microsoft.com/office/powerpoint/2010/main" val="428649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pic>
        <p:nvPicPr>
          <p:cNvPr id="5" name="Picture 2" descr="FSA-4C copy.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0538" y="671513"/>
            <a:ext cx="5827712"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
          <p:cNvSpPr>
            <a:spLocks/>
          </p:cNvSpPr>
          <p:nvPr userDrawn="1"/>
        </p:nvSpPr>
        <p:spPr bwMode="auto">
          <a:xfrm>
            <a:off x="-14288" y="0"/>
            <a:ext cx="9167813" cy="322263"/>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dirty="0"/>
          </a:p>
        </p:txBody>
      </p:sp>
      <p:sp>
        <p:nvSpPr>
          <p:cNvPr id="8" name="Rectangle 1"/>
          <p:cNvSpPr>
            <a:spLocks/>
          </p:cNvSpPr>
          <p:nvPr userDrawn="1"/>
        </p:nvSpPr>
        <p:spPr bwMode="auto">
          <a:xfrm>
            <a:off x="0" y="6535738"/>
            <a:ext cx="9167813" cy="322262"/>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dirty="0"/>
          </a:p>
        </p:txBody>
      </p:sp>
      <p:sp>
        <p:nvSpPr>
          <p:cNvPr id="7" name="Subtitle 2"/>
          <p:cNvSpPr>
            <a:spLocks noGrp="1"/>
          </p:cNvSpPr>
          <p:nvPr>
            <p:ph type="subTitle" idx="1"/>
          </p:nvPr>
        </p:nvSpPr>
        <p:spPr>
          <a:xfrm>
            <a:off x="410190" y="3481795"/>
            <a:ext cx="8425545" cy="704850"/>
          </a:xfrm>
          <a:prstGeom prst="rect">
            <a:avLst/>
          </a:prstGeom>
        </p:spPr>
        <p:txBody>
          <a:bodyPr vert="horz"/>
          <a:lstStyle>
            <a:lvl1pPr marL="0" indent="0" algn="l">
              <a:buNone/>
              <a:defRPr sz="2400" b="0">
                <a:solidFill>
                  <a:schemeClr val="tx1">
                    <a:lumMod val="65000"/>
                    <a:lumOff val="35000"/>
                  </a:schemeClr>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13" name="Title 12"/>
          <p:cNvSpPr>
            <a:spLocks noGrp="1"/>
          </p:cNvSpPr>
          <p:nvPr>
            <p:ph type="title"/>
          </p:nvPr>
        </p:nvSpPr>
        <p:spPr>
          <a:xfrm>
            <a:off x="381000" y="2819400"/>
            <a:ext cx="8229600" cy="738595"/>
          </a:xfrm>
          <a:prstGeom prst="rect">
            <a:avLst/>
          </a:prstGeom>
        </p:spPr>
        <p:txBody>
          <a:bodyPr vert="horz"/>
          <a:lstStyle>
            <a:lvl1pPr algn="l">
              <a:defRPr sz="4800">
                <a:solidFill>
                  <a:schemeClr val="tx1">
                    <a:lumMod val="65000"/>
                    <a:lumOff val="35000"/>
                  </a:schemeClr>
                </a:solidFill>
                <a:latin typeface="Arial"/>
                <a:cs typeface="Arial"/>
              </a:defRPr>
            </a:lvl1pPr>
          </a:lstStyle>
          <a:p>
            <a:r>
              <a:rPr lang="en-US"/>
              <a:t>Click to edit Master title style</a:t>
            </a:r>
          </a:p>
        </p:txBody>
      </p:sp>
      <p:sp>
        <p:nvSpPr>
          <p:cNvPr id="14" name="Content Placeholder 10"/>
          <p:cNvSpPr>
            <a:spLocks noGrp="1"/>
          </p:cNvSpPr>
          <p:nvPr>
            <p:ph sz="quarter" idx="11"/>
          </p:nvPr>
        </p:nvSpPr>
        <p:spPr>
          <a:xfrm>
            <a:off x="410190" y="5727923"/>
            <a:ext cx="7021286" cy="596677"/>
          </a:xfrm>
          <a:prstGeom prst="rect">
            <a:avLst/>
          </a:prstGeom>
        </p:spPr>
        <p:txBody>
          <a:bodyPr vert="horz"/>
          <a:lstStyle>
            <a:lvl1pPr marL="0" indent="0" algn="l">
              <a:buNone/>
              <a:defRPr sz="2200">
                <a:solidFill>
                  <a:srgbClr val="595959"/>
                </a:solidFill>
                <a:latin typeface="Arial"/>
                <a:cs typeface="Arial"/>
              </a:defRPr>
            </a:lvl1pPr>
            <a:lvl2pPr algn="r">
              <a:defRPr sz="3600">
                <a:latin typeface="Arial"/>
                <a:cs typeface="Arial"/>
              </a:defRPr>
            </a:lvl2pPr>
            <a:lvl3pPr algn="r">
              <a:defRPr sz="3600">
                <a:latin typeface="Arial"/>
                <a:cs typeface="Arial"/>
              </a:defRPr>
            </a:lvl3pPr>
            <a:lvl4pPr algn="r">
              <a:defRPr sz="3600">
                <a:latin typeface="Arial"/>
                <a:cs typeface="Arial"/>
              </a:defRPr>
            </a:lvl4pPr>
            <a:lvl5pPr algn="r">
              <a:defRPr sz="3600">
                <a:latin typeface="Arial"/>
                <a:cs typeface="Arial"/>
              </a:defRPr>
            </a:lvl5pPr>
          </a:lstStyle>
          <a:p>
            <a:pPr lvl="0"/>
            <a:r>
              <a:rPr lang="en-US"/>
              <a:t>Click to edit Master text styles</a:t>
            </a:r>
          </a:p>
        </p:txBody>
      </p:sp>
    </p:spTree>
    <p:extLst>
      <p:ext uri="{BB962C8B-B14F-4D97-AF65-F5344CB8AC3E}">
        <p14:creationId xmlns:p14="http://schemas.microsoft.com/office/powerpoint/2010/main" val="145561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ection">
    <p:spTree>
      <p:nvGrpSpPr>
        <p:cNvPr id="1" name=""/>
        <p:cNvGrpSpPr/>
        <p:nvPr/>
      </p:nvGrpSpPr>
      <p:grpSpPr>
        <a:xfrm>
          <a:off x="0" y="0"/>
          <a:ext cx="0" cy="0"/>
          <a:chOff x="0" y="0"/>
          <a:chExt cx="0" cy="0"/>
        </a:xfrm>
      </p:grpSpPr>
      <p:sp>
        <p:nvSpPr>
          <p:cNvPr id="4" name="Rectangle 1"/>
          <p:cNvSpPr>
            <a:spLocks/>
          </p:cNvSpPr>
          <p:nvPr userDrawn="1"/>
        </p:nvSpPr>
        <p:spPr bwMode="auto">
          <a:xfrm>
            <a:off x="0" y="6329363"/>
            <a:ext cx="4495800" cy="538162"/>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dirty="0"/>
          </a:p>
        </p:txBody>
      </p:sp>
      <p:pic>
        <p:nvPicPr>
          <p:cNvPr id="5" name="Picture 3" descr="FSA-4C copy.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7888" y="6334125"/>
            <a:ext cx="42878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
          <p:cNvSpPr>
            <a:spLocks/>
          </p:cNvSpPr>
          <p:nvPr userDrawn="1"/>
        </p:nvSpPr>
        <p:spPr bwMode="auto">
          <a:xfrm>
            <a:off x="-14288" y="0"/>
            <a:ext cx="9167813" cy="322263"/>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dirty="0"/>
          </a:p>
        </p:txBody>
      </p:sp>
      <p:cxnSp>
        <p:nvCxnSpPr>
          <p:cNvPr id="7" name="Straight Connector 6"/>
          <p:cNvCxnSpPr/>
          <p:nvPr userDrawn="1"/>
        </p:nvCxnSpPr>
        <p:spPr>
          <a:xfrm>
            <a:off x="241300" y="1062038"/>
            <a:ext cx="8645525" cy="0"/>
          </a:xfrm>
          <a:prstGeom prst="line">
            <a:avLst/>
          </a:prstGeom>
          <a:ln w="50800"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9708" y="414325"/>
            <a:ext cx="8554162" cy="647698"/>
          </a:xfrm>
          <a:prstGeom prst="rect">
            <a:avLst/>
          </a:prstGeom>
        </p:spPr>
        <p:txBody>
          <a:bodyPr/>
          <a:lstStyle>
            <a:lvl1pPr algn="l">
              <a:defRPr sz="4000">
                <a:solidFill>
                  <a:schemeClr val="tx1">
                    <a:lumMod val="65000"/>
                    <a:lumOff val="35000"/>
                  </a:schemeClr>
                </a:solidFill>
                <a:latin typeface="Arial"/>
                <a:cs typeface="Arial"/>
              </a:defRPr>
            </a:lvl1pPr>
          </a:lstStyle>
          <a:p>
            <a:r>
              <a:rPr lang="en-US" smtClean="0"/>
              <a:t>Click to edit Master title style</a:t>
            </a:r>
            <a:endParaRPr lang="en-US"/>
          </a:p>
        </p:txBody>
      </p:sp>
      <p:sp>
        <p:nvSpPr>
          <p:cNvPr id="3" name="Content Placeholder 2"/>
          <p:cNvSpPr>
            <a:spLocks noGrp="1"/>
          </p:cNvSpPr>
          <p:nvPr>
            <p:ph idx="1"/>
          </p:nvPr>
        </p:nvSpPr>
        <p:spPr>
          <a:xfrm>
            <a:off x="533400" y="1524000"/>
            <a:ext cx="8229600" cy="4525963"/>
          </a:xfrm>
          <a:prstGeom prst="rect">
            <a:avLst/>
          </a:prstGeom>
        </p:spPr>
        <p:txBody>
          <a:bodyPr/>
          <a:lstStyle>
            <a:lvl1pPr marL="230188" indent="-230188">
              <a:buSzPct val="80000"/>
              <a:defRPr sz="2400">
                <a:solidFill>
                  <a:srgbClr val="535353"/>
                </a:solidFill>
                <a:latin typeface="Arial"/>
                <a:cs typeface="Arial"/>
              </a:defRPr>
            </a:lvl1pPr>
            <a:lvl2pPr marL="404813" indent="-174625">
              <a:buSzPct val="75000"/>
              <a:buFont typeface="Arial"/>
              <a:buChar char="•"/>
              <a:defRPr sz="2000">
                <a:solidFill>
                  <a:srgbClr val="535353"/>
                </a:solidFill>
                <a:latin typeface="Arial"/>
                <a:cs typeface="Arial"/>
              </a:defRPr>
            </a:lvl2pPr>
            <a:lvl3pPr marL="623888" indent="-163513">
              <a:buSzPct val="80000"/>
              <a:defRPr sz="1600">
                <a:solidFill>
                  <a:srgbClr val="535353"/>
                </a:solidFill>
                <a:latin typeface="Arial"/>
                <a:cs typeface="Arial"/>
              </a:defRPr>
            </a:lvl3pPr>
            <a:lvl4pPr marL="854075" indent="-230188">
              <a:defRPr sz="1100">
                <a:solidFill>
                  <a:srgbClr val="535353"/>
                </a:solidFill>
                <a:latin typeface="Arial"/>
                <a:cs typeface="Arial"/>
              </a:defRPr>
            </a:lvl4pPr>
            <a:lvl5pPr>
              <a:defRPr sz="1200">
                <a:solidFill>
                  <a:srgbClr val="535353"/>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0"/>
          </p:nvPr>
        </p:nvSpPr>
        <p:spPr>
          <a:xfrm>
            <a:off x="533400" y="6400800"/>
            <a:ext cx="2133600" cy="365125"/>
          </a:xfrm>
        </p:spPr>
        <p:txBody>
          <a:bodyPr/>
          <a:lstStyle>
            <a:lvl1pPr algn="l">
              <a:defRPr sz="900">
                <a:solidFill>
                  <a:srgbClr val="F2F2F2"/>
                </a:solidFill>
                <a:latin typeface="Arial" charset="0"/>
              </a:defRPr>
            </a:lvl1pPr>
          </a:lstStyle>
          <a:p>
            <a:fld id="{5BB08744-F600-FD43-B7B8-A41143BD3A47}" type="slidenum">
              <a:rPr lang="en-US"/>
              <a:pPr/>
              <a:t>‹#›</a:t>
            </a:fld>
            <a:endParaRPr lang="en-US" dirty="0"/>
          </a:p>
        </p:txBody>
      </p:sp>
    </p:spTree>
    <p:extLst>
      <p:ext uri="{BB962C8B-B14F-4D97-AF65-F5344CB8AC3E}">
        <p14:creationId xmlns:p14="http://schemas.microsoft.com/office/powerpoint/2010/main" val="2433774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lank">
    <p:spTree>
      <p:nvGrpSpPr>
        <p:cNvPr id="1" name=""/>
        <p:cNvGrpSpPr/>
        <p:nvPr/>
      </p:nvGrpSpPr>
      <p:grpSpPr>
        <a:xfrm>
          <a:off x="0" y="0"/>
          <a:ext cx="0" cy="0"/>
          <a:chOff x="0" y="0"/>
          <a:chExt cx="0" cy="0"/>
        </a:xfrm>
      </p:grpSpPr>
      <p:sp>
        <p:nvSpPr>
          <p:cNvPr id="3" name="Rectangle 1"/>
          <p:cNvSpPr>
            <a:spLocks/>
          </p:cNvSpPr>
          <p:nvPr userDrawn="1"/>
        </p:nvSpPr>
        <p:spPr bwMode="auto">
          <a:xfrm>
            <a:off x="0" y="6329363"/>
            <a:ext cx="4495800" cy="538162"/>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dirty="0"/>
          </a:p>
        </p:txBody>
      </p:sp>
      <p:pic>
        <p:nvPicPr>
          <p:cNvPr id="4" name="Picture 3" descr="FSA-4C copy.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7888" y="6334125"/>
            <a:ext cx="42878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a:spLocks/>
          </p:cNvSpPr>
          <p:nvPr userDrawn="1"/>
        </p:nvSpPr>
        <p:spPr bwMode="auto">
          <a:xfrm>
            <a:off x="-14288" y="0"/>
            <a:ext cx="9167813" cy="322263"/>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dirty="0"/>
          </a:p>
        </p:txBody>
      </p:sp>
      <p:cxnSp>
        <p:nvCxnSpPr>
          <p:cNvPr id="6" name="Straight Connector 5"/>
          <p:cNvCxnSpPr/>
          <p:nvPr userDrawn="1"/>
        </p:nvCxnSpPr>
        <p:spPr>
          <a:xfrm>
            <a:off x="241300" y="1062038"/>
            <a:ext cx="8645525" cy="0"/>
          </a:xfrm>
          <a:prstGeom prst="line">
            <a:avLst/>
          </a:prstGeom>
          <a:ln w="50800" cmpd="sng">
            <a:solidFill>
              <a:srgbClr val="595959"/>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9708" y="414325"/>
            <a:ext cx="8554162" cy="647698"/>
          </a:xfrm>
          <a:prstGeom prst="rect">
            <a:avLst/>
          </a:prstGeom>
        </p:spPr>
        <p:txBody>
          <a:bodyPr/>
          <a:lstStyle>
            <a:lvl1pPr algn="l">
              <a:defRPr sz="4000">
                <a:solidFill>
                  <a:srgbClr val="595959"/>
                </a:solidFill>
                <a:latin typeface="Arial"/>
                <a:cs typeface="Arial"/>
              </a:defRPr>
            </a:lvl1pPr>
          </a:lstStyle>
          <a:p>
            <a:r>
              <a:rPr lang="en-US" smtClean="0"/>
              <a:t>Click to edit Master title style</a:t>
            </a:r>
            <a:endParaRPr lang="en-US"/>
          </a:p>
        </p:txBody>
      </p:sp>
      <p:sp>
        <p:nvSpPr>
          <p:cNvPr id="7" name="Slide Number Placeholder 5"/>
          <p:cNvSpPr>
            <a:spLocks noGrp="1"/>
          </p:cNvSpPr>
          <p:nvPr>
            <p:ph type="sldNum" sz="quarter" idx="10"/>
          </p:nvPr>
        </p:nvSpPr>
        <p:spPr>
          <a:xfrm>
            <a:off x="533400" y="6400800"/>
            <a:ext cx="2133600" cy="365125"/>
          </a:xfrm>
        </p:spPr>
        <p:txBody>
          <a:bodyPr/>
          <a:lstStyle>
            <a:lvl1pPr algn="l">
              <a:defRPr sz="900">
                <a:solidFill>
                  <a:srgbClr val="F2F2F2"/>
                </a:solidFill>
                <a:latin typeface="Arial" charset="0"/>
              </a:defRPr>
            </a:lvl1pPr>
          </a:lstStyle>
          <a:p>
            <a:fld id="{5EADC0F7-5280-D04D-A359-4E1975C1FCD3}" type="slidenum">
              <a:rPr lang="en-US"/>
              <a:pPr/>
              <a:t>‹#›</a:t>
            </a:fld>
            <a:endParaRPr lang="en-US" dirty="0"/>
          </a:p>
        </p:txBody>
      </p:sp>
    </p:spTree>
    <p:extLst>
      <p:ext uri="{BB962C8B-B14F-4D97-AF65-F5344CB8AC3E}">
        <p14:creationId xmlns:p14="http://schemas.microsoft.com/office/powerpoint/2010/main" val="124208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2"/>
          <p:cNvSpPr>
            <a:spLocks/>
          </p:cNvSpPr>
          <p:nvPr userDrawn="1"/>
        </p:nvSpPr>
        <p:spPr bwMode="auto">
          <a:xfrm>
            <a:off x="0" y="6329363"/>
            <a:ext cx="4495800" cy="538162"/>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dirty="0"/>
          </a:p>
        </p:txBody>
      </p:sp>
      <p:pic>
        <p:nvPicPr>
          <p:cNvPr id="3" name="Picture 3" descr="FSA-4C copy.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7888" y="6334125"/>
            <a:ext cx="42878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
          <p:cNvSpPr>
            <a:spLocks/>
          </p:cNvSpPr>
          <p:nvPr userDrawn="1"/>
        </p:nvSpPr>
        <p:spPr bwMode="auto">
          <a:xfrm>
            <a:off x="-14288" y="0"/>
            <a:ext cx="9167813" cy="322263"/>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dirty="0"/>
          </a:p>
        </p:txBody>
      </p:sp>
      <p:sp>
        <p:nvSpPr>
          <p:cNvPr id="5" name="Slide Number Placeholder 5"/>
          <p:cNvSpPr>
            <a:spLocks noGrp="1"/>
          </p:cNvSpPr>
          <p:nvPr>
            <p:ph type="sldNum" sz="quarter" idx="10"/>
          </p:nvPr>
        </p:nvSpPr>
        <p:spPr>
          <a:xfrm>
            <a:off x="533400" y="6400800"/>
            <a:ext cx="2133600" cy="365125"/>
          </a:xfrm>
        </p:spPr>
        <p:txBody>
          <a:bodyPr/>
          <a:lstStyle>
            <a:lvl1pPr algn="l">
              <a:defRPr sz="900">
                <a:solidFill>
                  <a:srgbClr val="F2F2F2"/>
                </a:solidFill>
                <a:latin typeface="Arial" charset="0"/>
              </a:defRPr>
            </a:lvl1pPr>
          </a:lstStyle>
          <a:p>
            <a:fld id="{A51568E1-9EED-B543-9556-BB126349D636}" type="slidenum">
              <a:rPr lang="en-US"/>
              <a:pPr/>
              <a:t>‹#›</a:t>
            </a:fld>
            <a:endParaRPr lang="en-US" dirty="0"/>
          </a:p>
        </p:txBody>
      </p:sp>
    </p:spTree>
    <p:extLst>
      <p:ext uri="{BB962C8B-B14F-4D97-AF65-F5344CB8AC3E}">
        <p14:creationId xmlns:p14="http://schemas.microsoft.com/office/powerpoint/2010/main" val="41884706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965BB98-393D-C840-83D9-BB3D986EE19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ifap.ed.gov/eannouncements/051613DirectSubsidizedLoanLimit150PercentAnnounce1.html"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ifap.ed.gov/dpcletters/GEN1313.html"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hyperlink" Target="http://ifap.ed.gov/dpcletters/GEN1313.html"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ifap.ed.gov/eannouncements/051613DirectSubsidizedLoanLimit150PercentAnnounce1.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sz="quarter" idx="10"/>
          </p:nvPr>
        </p:nvSpPr>
        <p:spPr bwMode="auto">
          <a:xfrm>
            <a:off x="1614488" y="3478213"/>
            <a:ext cx="7021512" cy="1273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p>
            <a:endParaRPr lang="en-US" dirty="0">
              <a:latin typeface="Arial" charset="0"/>
              <a:cs typeface="Arial" charset="0"/>
            </a:endParaRPr>
          </a:p>
        </p:txBody>
      </p:sp>
      <p:sp>
        <p:nvSpPr>
          <p:cNvPr id="7171" name="Title 3"/>
          <p:cNvSpPr txBox="1">
            <a:spLocks/>
          </p:cNvSpPr>
          <p:nvPr/>
        </p:nvSpPr>
        <p:spPr bwMode="auto">
          <a:xfrm>
            <a:off x="152400" y="30163"/>
            <a:ext cx="8763000" cy="187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endParaRPr lang="en-US" sz="3600" dirty="0"/>
          </a:p>
          <a:p>
            <a:pPr algn="ctr"/>
            <a:r>
              <a:rPr lang="en-US" sz="4800" dirty="0" smtClean="0">
                <a:solidFill>
                  <a:schemeClr val="bg1"/>
                </a:solidFill>
              </a:rPr>
              <a:t>150</a:t>
            </a:r>
            <a:r>
              <a:rPr lang="en-US" sz="4800" dirty="0">
                <a:solidFill>
                  <a:schemeClr val="bg1"/>
                </a:solidFill>
              </a:rPr>
              <a:t>% Direct Subsidized Loan </a:t>
            </a:r>
            <a:r>
              <a:rPr lang="en-US" sz="4800" dirty="0" smtClean="0">
                <a:solidFill>
                  <a:schemeClr val="bg1"/>
                </a:solidFill>
              </a:rPr>
              <a:t>Limit Webinar #1</a:t>
            </a:r>
            <a:endParaRPr lang="en-US" sz="4800" dirty="0">
              <a:solidFill>
                <a:schemeClr val="bg1"/>
              </a:solidFill>
              <a:latin typeface="Arial" charset="0"/>
            </a:endParaRPr>
          </a:p>
          <a:p>
            <a:pPr eaLnBrk="1" hangingPunct="1"/>
            <a:endParaRPr lang="en-US" sz="3600" dirty="0" smtClean="0">
              <a:solidFill>
                <a:schemeClr val="bg1"/>
              </a:solidFill>
            </a:endParaRPr>
          </a:p>
          <a:p>
            <a:pPr algn="ctr" eaLnBrk="1" hangingPunct="1"/>
            <a:r>
              <a:rPr lang="en-US" sz="4400" dirty="0" smtClean="0">
                <a:solidFill>
                  <a:schemeClr val="bg1"/>
                </a:solidFill>
              </a:rPr>
              <a:t>Academic </a:t>
            </a:r>
            <a:r>
              <a:rPr lang="en-US" sz="4400" dirty="0">
                <a:solidFill>
                  <a:schemeClr val="bg1"/>
                </a:solidFill>
              </a:rPr>
              <a:t>Year and Loan Period </a:t>
            </a:r>
            <a:r>
              <a:rPr lang="en-US" sz="4800" dirty="0" smtClean="0">
                <a:solidFill>
                  <a:schemeClr val="bg1"/>
                </a:solidFill>
              </a:rPr>
              <a:t>Reporting</a:t>
            </a:r>
            <a:endParaRPr lang="en-US" sz="4800" dirty="0">
              <a:solidFill>
                <a:srgbClr val="F2F2F2"/>
              </a:solidFill>
              <a:latin typeface="Arial" charset="0"/>
            </a:endParaRPr>
          </a:p>
          <a:p>
            <a:pPr eaLnBrk="1" hangingPunct="1"/>
            <a:endParaRPr lang="en-US" sz="3600" dirty="0" smtClean="0">
              <a:solidFill>
                <a:srgbClr val="F2F2F2"/>
              </a:solidFill>
              <a:latin typeface="Arial" charset="0"/>
            </a:endParaRPr>
          </a:p>
          <a:p>
            <a:pPr algn="ctr" eaLnBrk="1" hangingPunct="1"/>
            <a:r>
              <a:rPr lang="en-US" sz="4000" dirty="0" smtClean="0">
                <a:solidFill>
                  <a:srgbClr val="F2F2F2"/>
                </a:solidFill>
                <a:latin typeface="Arial" charset="0"/>
              </a:rPr>
              <a:t>June </a:t>
            </a:r>
            <a:r>
              <a:rPr lang="en-US" sz="4000" dirty="0">
                <a:solidFill>
                  <a:srgbClr val="F2F2F2"/>
                </a:solidFill>
                <a:latin typeface="Arial" charset="0"/>
              </a:rPr>
              <a:t>4, </a:t>
            </a:r>
            <a:r>
              <a:rPr lang="en-US" sz="4000" dirty="0" smtClean="0">
                <a:solidFill>
                  <a:srgbClr val="F2F2F2"/>
                </a:solidFill>
                <a:latin typeface="Arial" charset="0"/>
              </a:rPr>
              <a:t>2013 and June </a:t>
            </a:r>
            <a:r>
              <a:rPr lang="en-US" sz="4000" dirty="0">
                <a:solidFill>
                  <a:srgbClr val="F2F2F2"/>
                </a:solidFill>
                <a:latin typeface="Arial" charset="0"/>
              </a:rPr>
              <a:t>6, 2013</a:t>
            </a:r>
          </a:p>
        </p:txBody>
      </p:sp>
    </p:spTree>
    <p:extLst>
      <p:ext uri="{BB962C8B-B14F-4D97-AF65-F5344CB8AC3E}">
        <p14:creationId xmlns:p14="http://schemas.microsoft.com/office/powerpoint/2010/main" val="2294080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851025" y="852488"/>
            <a:ext cx="5387975"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7411" name="Rectangle 3"/>
          <p:cNvSpPr>
            <a:spLocks noGrp="1" noChangeArrowheads="1"/>
          </p:cNvSpPr>
          <p:nvPr>
            <p:ph type="title" idx="4294967295"/>
          </p:nvPr>
        </p:nvSpPr>
        <p:spPr bwMode="auto">
          <a:xfrm>
            <a:off x="392113" y="1066800"/>
            <a:ext cx="8305800" cy="21256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eaLnBrk="1" hangingPunct="1">
              <a:buClr>
                <a:srgbClr val="00CC99"/>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6000" dirty="0">
                <a:solidFill>
                  <a:srgbClr val="00CC99"/>
                </a:solidFill>
                <a:latin typeface="Calibri" charset="0"/>
              </a:rPr>
              <a:t/>
            </a:r>
            <a:br>
              <a:rPr lang="en-GB" sz="6000" dirty="0">
                <a:solidFill>
                  <a:srgbClr val="00CC99"/>
                </a:solidFill>
                <a:latin typeface="Calibri" charset="0"/>
              </a:rPr>
            </a:br>
            <a:r>
              <a:rPr lang="en-GB" sz="7200" b="1" dirty="0">
                <a:solidFill>
                  <a:srgbClr val="FF3300"/>
                </a:solidFill>
                <a:latin typeface="Calibri" charset="0"/>
              </a:rPr>
              <a:t>Responsibilities</a:t>
            </a:r>
            <a:endParaRPr lang="en-GB" sz="7200" dirty="0">
              <a:latin typeface="Calibri" charset="0"/>
            </a:endParaRPr>
          </a:p>
        </p:txBody>
      </p:sp>
      <p:sp>
        <p:nvSpPr>
          <p:cNvPr id="17412" name="Slide Number Placeholder 4"/>
          <p:cNvSpPr txBox="1">
            <a:spLocks noGrp="1"/>
          </p:cNvSpPr>
          <p:nvPr/>
        </p:nvSpPr>
        <p:spPr bwMode="auto">
          <a:xfrm>
            <a:off x="0" y="6324600"/>
            <a:ext cx="152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endParaRPr lang="en-US" sz="1400" dirty="0">
              <a:latin typeface="Arial" charset="0"/>
              <a:ea typeface="MS PGothic" charset="0"/>
              <a:cs typeface="MS PGothic" charset="0"/>
            </a:endParaRPr>
          </a:p>
        </p:txBody>
      </p:sp>
      <p:sp>
        <p:nvSpPr>
          <p:cNvPr id="17413"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726EAF08-33EA-514B-BB46-68118A81F1AC}" type="slidenum">
              <a:rPr lang="en-US">
                <a:solidFill>
                  <a:srgbClr val="F2F2F2"/>
                </a:solidFill>
                <a:latin typeface="Arial" charset="0"/>
              </a:rPr>
              <a:pPr eaLnBrk="1" hangingPunct="1"/>
              <a:t>10</a:t>
            </a:fld>
            <a:endParaRPr lang="en-US" dirty="0">
              <a:solidFill>
                <a:srgbClr val="F2F2F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chemeClr val="tx1"/>
                </a:solidFill>
                <a:latin typeface="Arial" charset="0"/>
                <a:cs typeface="Arial" charset="0"/>
              </a:rPr>
              <a:t>Department Responsibilities</a:t>
            </a:r>
          </a:p>
        </p:txBody>
      </p:sp>
      <p:sp>
        <p:nvSpPr>
          <p:cNvPr id="3" name="Content Placeholder 2"/>
          <p:cNvSpPr>
            <a:spLocks noGrp="1"/>
          </p:cNvSpPr>
          <p:nvPr>
            <p:ph idx="1"/>
          </p:nvPr>
        </p:nvSpPr>
        <p:spPr>
          <a:xfrm>
            <a:off x="228600" y="1090613"/>
            <a:ext cx="8686800" cy="5005387"/>
          </a:xfrm>
        </p:spPr>
        <p:txBody>
          <a:bodyPr vert="horz" wrap="square" lIns="91440" tIns="45720" rIns="91440" bIns="45720" numCol="1" anchor="t" anchorCtr="0" compatLnSpc="1">
            <a:prstTxWarp prst="textNoShape">
              <a:avLst/>
            </a:prstTxWarp>
          </a:bodyPr>
          <a:lstStyle/>
          <a:p>
            <a:pPr marL="234950" indent="-234950">
              <a:buFont typeface="Wingdings" charset="0"/>
              <a:buChar char="§"/>
            </a:pPr>
            <a:r>
              <a:rPr lang="en-US" sz="2800" dirty="0">
                <a:solidFill>
                  <a:schemeClr val="tx1"/>
                </a:solidFill>
                <a:latin typeface="Arial" charset="0"/>
                <a:cs typeface="Arial" charset="0"/>
              </a:rPr>
              <a:t>ED/FSA will track, calculate, and inform students and institutions.</a:t>
            </a:r>
          </a:p>
          <a:p>
            <a:pPr marL="457200" lvl="1" indent="-222250">
              <a:buFont typeface="Wingdings" charset="0"/>
              <a:buChar char="§"/>
            </a:pPr>
            <a:r>
              <a:rPr lang="en-US" sz="2800" dirty="0">
                <a:solidFill>
                  <a:schemeClr val="tx1"/>
                </a:solidFill>
                <a:latin typeface="Arial" charset="0"/>
                <a:cs typeface="Arial" charset="0"/>
              </a:rPr>
              <a:t>CPS - Codes and comments on SARs and ISIRs beginning with 2014-15 FAFSA processing.</a:t>
            </a:r>
          </a:p>
          <a:p>
            <a:pPr marL="457200" lvl="1" indent="-222250">
              <a:buFont typeface="Wingdings" charset="0"/>
              <a:buChar char="§"/>
            </a:pPr>
            <a:r>
              <a:rPr lang="en-US" sz="2800" dirty="0">
                <a:solidFill>
                  <a:schemeClr val="tx1"/>
                </a:solidFill>
                <a:latin typeface="Arial" charset="0"/>
                <a:cs typeface="Arial" charset="0"/>
              </a:rPr>
              <a:t>NSLDS – New </a:t>
            </a:r>
            <a:r>
              <a:rPr lang="en-US" sz="2800" dirty="0" smtClean="0">
                <a:solidFill>
                  <a:schemeClr val="tx1"/>
                </a:solidFill>
                <a:latin typeface="Arial" charset="0"/>
                <a:cs typeface="Arial" charset="0"/>
              </a:rPr>
              <a:t>Borrower</a:t>
            </a:r>
            <a:endParaRPr lang="en-US" sz="2800" dirty="0">
              <a:solidFill>
                <a:schemeClr val="tx1"/>
              </a:solidFill>
              <a:latin typeface="Arial" charset="0"/>
              <a:cs typeface="Arial" charset="0"/>
            </a:endParaRPr>
          </a:p>
          <a:p>
            <a:pPr marL="457200" lvl="1" indent="-222250">
              <a:buFont typeface="Wingdings" charset="0"/>
              <a:buChar char="§"/>
            </a:pPr>
            <a:r>
              <a:rPr lang="en-US" sz="2800" dirty="0">
                <a:solidFill>
                  <a:schemeClr val="tx1"/>
                </a:solidFill>
                <a:latin typeface="Arial" charset="0"/>
                <a:cs typeface="Arial" charset="0"/>
              </a:rPr>
              <a:t>NSLDS – </a:t>
            </a:r>
            <a:r>
              <a:rPr lang="en-US" sz="2800" dirty="0" smtClean="0">
                <a:solidFill>
                  <a:schemeClr val="tx1"/>
                </a:solidFill>
                <a:latin typeface="Arial" charset="0"/>
                <a:cs typeface="Arial" charset="0"/>
              </a:rPr>
              <a:t>Subsidized Usage Period</a:t>
            </a:r>
            <a:endParaRPr lang="en-US" sz="2800" dirty="0">
              <a:solidFill>
                <a:schemeClr val="tx1"/>
              </a:solidFill>
              <a:latin typeface="Arial" charset="0"/>
              <a:cs typeface="Arial" charset="0"/>
            </a:endParaRPr>
          </a:p>
          <a:p>
            <a:pPr marL="457200" lvl="1" indent="-222250">
              <a:buFont typeface="Wingdings" charset="0"/>
              <a:buChar char="§"/>
            </a:pPr>
            <a:r>
              <a:rPr lang="en-US" sz="2800" dirty="0" smtClean="0">
                <a:solidFill>
                  <a:schemeClr val="tx1"/>
                </a:solidFill>
                <a:latin typeface="Arial" charset="0"/>
                <a:cs typeface="Arial" charset="0"/>
              </a:rPr>
              <a:t>NSLDS – Loss </a:t>
            </a:r>
            <a:r>
              <a:rPr lang="en-US" sz="2800" dirty="0">
                <a:solidFill>
                  <a:schemeClr val="tx1"/>
                </a:solidFill>
                <a:latin typeface="Arial" charset="0"/>
                <a:cs typeface="Arial" charset="0"/>
              </a:rPr>
              <a:t>of </a:t>
            </a:r>
            <a:r>
              <a:rPr lang="en-US" sz="2800" dirty="0" smtClean="0">
                <a:solidFill>
                  <a:schemeClr val="tx1"/>
                </a:solidFill>
                <a:latin typeface="Arial" charset="0"/>
                <a:cs typeface="Arial" charset="0"/>
              </a:rPr>
              <a:t>Subsidy Indicator </a:t>
            </a:r>
            <a:endParaRPr lang="en-US" sz="2800" dirty="0">
              <a:solidFill>
                <a:schemeClr val="tx1"/>
              </a:solidFill>
              <a:latin typeface="Arial" charset="0"/>
              <a:cs typeface="Arial" charset="0"/>
            </a:endParaRPr>
          </a:p>
          <a:p>
            <a:pPr marL="457200" lvl="1" indent="-222250">
              <a:buFont typeface="Wingdings" charset="0"/>
              <a:buChar char="§"/>
            </a:pPr>
            <a:r>
              <a:rPr lang="en-US" sz="2800" dirty="0" smtClean="0">
                <a:solidFill>
                  <a:schemeClr val="tx1"/>
                </a:solidFill>
                <a:latin typeface="Arial" charset="0"/>
                <a:cs typeface="Arial" charset="0"/>
              </a:rPr>
              <a:t>COD – </a:t>
            </a:r>
            <a:r>
              <a:rPr lang="en-US" sz="2800" dirty="0">
                <a:solidFill>
                  <a:schemeClr val="tx1"/>
                </a:solidFill>
                <a:latin typeface="Arial" charset="0"/>
                <a:cs typeface="Arial" charset="0"/>
              </a:rPr>
              <a:t>Reports to </a:t>
            </a:r>
            <a:r>
              <a:rPr lang="en-US" sz="2800" dirty="0" smtClean="0">
                <a:solidFill>
                  <a:schemeClr val="tx1"/>
                </a:solidFill>
                <a:latin typeface="Arial" charset="0"/>
                <a:cs typeface="Arial" charset="0"/>
              </a:rPr>
              <a:t>schools</a:t>
            </a:r>
            <a:endParaRPr lang="en-US" sz="2800" dirty="0">
              <a:solidFill>
                <a:schemeClr val="tx1"/>
              </a:solidFill>
              <a:latin typeface="Arial" charset="0"/>
              <a:cs typeface="Arial" charset="0"/>
            </a:endParaRPr>
          </a:p>
          <a:p>
            <a:pPr marL="457200" lvl="1" indent="-222250">
              <a:buFont typeface="Wingdings" charset="0"/>
              <a:buChar char="§"/>
            </a:pPr>
            <a:r>
              <a:rPr lang="en-US" sz="2800" dirty="0" smtClean="0">
                <a:solidFill>
                  <a:schemeClr val="tx1"/>
                </a:solidFill>
                <a:latin typeface="Arial" charset="0"/>
                <a:cs typeface="Arial" charset="0"/>
              </a:rPr>
              <a:t>COD – Editing </a:t>
            </a:r>
            <a:r>
              <a:rPr lang="en-US" sz="2800" dirty="0">
                <a:solidFill>
                  <a:schemeClr val="tx1"/>
                </a:solidFill>
                <a:latin typeface="Arial" charset="0"/>
                <a:cs typeface="Arial" charset="0"/>
              </a:rPr>
              <a:t>and </a:t>
            </a:r>
            <a:r>
              <a:rPr lang="en-US" sz="2800" dirty="0" smtClean="0">
                <a:solidFill>
                  <a:schemeClr val="tx1"/>
                </a:solidFill>
                <a:latin typeface="Arial" charset="0"/>
                <a:cs typeface="Arial" charset="0"/>
              </a:rPr>
              <a:t>enforcement </a:t>
            </a:r>
            <a:endParaRPr lang="en-US" sz="2800" dirty="0">
              <a:solidFill>
                <a:schemeClr val="tx1"/>
              </a:solidFill>
              <a:latin typeface="Arial" charset="0"/>
              <a:cs typeface="Arial" charset="0"/>
            </a:endParaRPr>
          </a:p>
          <a:p>
            <a:pPr marL="457200" lvl="1" indent="-222250">
              <a:buFont typeface="Wingdings" charset="0"/>
              <a:buChar char="§"/>
            </a:pPr>
            <a:r>
              <a:rPr lang="en-US" sz="2800" dirty="0">
                <a:solidFill>
                  <a:schemeClr val="tx1"/>
                </a:solidFill>
                <a:latin typeface="Arial" charset="0"/>
                <a:cs typeface="Arial" charset="0"/>
              </a:rPr>
              <a:t>Direct Loan Servicers – Loss of Subsidy Benefits.</a:t>
            </a:r>
          </a:p>
          <a:p>
            <a:pPr marL="234950" indent="-234950"/>
            <a:endParaRPr lang="en-US" sz="1400" dirty="0">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B47E5BE6-7EB2-5442-8784-1C59691BED9A}" type="slidenum">
              <a:rPr lang="en-US">
                <a:solidFill>
                  <a:srgbClr val="F2F2F2"/>
                </a:solidFill>
                <a:latin typeface="Arial" charset="0"/>
              </a:rPr>
              <a:pPr eaLnBrk="1" hangingPunct="1"/>
              <a:t>11</a:t>
            </a:fld>
            <a:endParaRPr lang="en-US" dirty="0">
              <a:solidFill>
                <a:srgbClr val="F2F2F2"/>
              </a:solidFill>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chemeClr val="tx1"/>
                </a:solidFill>
                <a:latin typeface="Arial" charset="0"/>
                <a:cs typeface="Arial" charset="0"/>
              </a:rPr>
              <a:t>School </a:t>
            </a:r>
            <a:r>
              <a:rPr lang="en-US" sz="3600" dirty="0" smtClean="0">
                <a:solidFill>
                  <a:schemeClr val="tx1"/>
                </a:solidFill>
                <a:latin typeface="Arial" charset="0"/>
                <a:cs typeface="Arial" charset="0"/>
              </a:rPr>
              <a:t>Responsibilities -Counseling</a:t>
            </a:r>
            <a:endParaRPr lang="en-US" sz="3600" dirty="0">
              <a:solidFill>
                <a:schemeClr val="tx1"/>
              </a:solidFill>
              <a:latin typeface="Arial" charset="0"/>
              <a:cs typeface="Arial" charset="0"/>
            </a:endParaRPr>
          </a:p>
        </p:txBody>
      </p:sp>
      <p:sp>
        <p:nvSpPr>
          <p:cNvPr id="19459" name="Content Placeholder 2"/>
          <p:cNvSpPr>
            <a:spLocks noGrp="1"/>
          </p:cNvSpPr>
          <p:nvPr>
            <p:ph idx="1"/>
          </p:nvPr>
        </p:nvSpPr>
        <p:spPr bwMode="auto">
          <a:xfrm>
            <a:off x="304800" y="1143000"/>
            <a:ext cx="8675688" cy="45259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r>
              <a:rPr lang="en-US" sz="2800" dirty="0" smtClean="0">
                <a:solidFill>
                  <a:schemeClr val="tx1"/>
                </a:solidFill>
                <a:latin typeface="Arial" charset="0"/>
                <a:cs typeface="Arial" charset="0"/>
              </a:rPr>
              <a:t>Loan Counseling </a:t>
            </a:r>
            <a:r>
              <a:rPr lang="en-US" sz="2800" dirty="0">
                <a:solidFill>
                  <a:schemeClr val="tx1"/>
                </a:solidFill>
                <a:latin typeface="Arial" charset="0"/>
                <a:cs typeface="Arial" charset="0"/>
              </a:rPr>
              <a:t>–</a:t>
            </a:r>
          </a:p>
          <a:p>
            <a:pPr lvl="1">
              <a:buFont typeface="Wingdings" charset="0"/>
              <a:buChar char="§"/>
            </a:pPr>
            <a:r>
              <a:rPr lang="en-US" sz="2800" dirty="0">
                <a:solidFill>
                  <a:schemeClr val="tx1"/>
                </a:solidFill>
                <a:latin typeface="Arial" charset="0"/>
                <a:cs typeface="Arial" charset="0"/>
              </a:rPr>
              <a:t>Beginning July 1, 2013, </a:t>
            </a:r>
            <a:r>
              <a:rPr lang="en-US" sz="2800" dirty="0" smtClean="0">
                <a:solidFill>
                  <a:schemeClr val="tx1"/>
                </a:solidFill>
                <a:latin typeface="Arial" charset="0"/>
                <a:cs typeface="Arial" charset="0"/>
              </a:rPr>
              <a:t>schools must include </a:t>
            </a:r>
            <a:r>
              <a:rPr lang="en-US" sz="2800" dirty="0">
                <a:solidFill>
                  <a:schemeClr val="tx1"/>
                </a:solidFill>
                <a:latin typeface="Arial" charset="0"/>
                <a:cs typeface="Arial" charset="0"/>
              </a:rPr>
              <a:t>in entrance counseling for </a:t>
            </a:r>
            <a:r>
              <a:rPr lang="en-US" sz="2800" dirty="0" smtClean="0">
                <a:solidFill>
                  <a:schemeClr val="tx1"/>
                </a:solidFill>
                <a:latin typeface="Arial" charset="0"/>
                <a:cs typeface="Arial" charset="0"/>
              </a:rPr>
              <a:t>first-time </a:t>
            </a:r>
            <a:r>
              <a:rPr lang="en-US" sz="2800" dirty="0">
                <a:solidFill>
                  <a:schemeClr val="tx1"/>
                </a:solidFill>
                <a:latin typeface="Arial" charset="0"/>
                <a:cs typeface="Arial" charset="0"/>
              </a:rPr>
              <a:t>borrowers additional information as required by the new regulations at 34 CFR 685.304.</a:t>
            </a:r>
          </a:p>
          <a:p>
            <a:pPr lvl="1">
              <a:buFont typeface="Wingdings" charset="0"/>
              <a:buChar char="§"/>
            </a:pPr>
            <a:r>
              <a:rPr lang="en-US" sz="2800" dirty="0">
                <a:solidFill>
                  <a:schemeClr val="tx1"/>
                </a:solidFill>
                <a:latin typeface="Arial" charset="0"/>
                <a:cs typeface="Arial" charset="0"/>
              </a:rPr>
              <a:t>E</a:t>
            </a:r>
            <a:r>
              <a:rPr lang="en-US" sz="2800" dirty="0" smtClean="0">
                <a:solidFill>
                  <a:schemeClr val="tx1"/>
                </a:solidFill>
                <a:latin typeface="Arial" charset="0"/>
                <a:cs typeface="Arial" charset="0"/>
              </a:rPr>
              <a:t>ncourage </a:t>
            </a:r>
            <a:r>
              <a:rPr lang="en-US" sz="2800" dirty="0">
                <a:solidFill>
                  <a:schemeClr val="tx1"/>
                </a:solidFill>
                <a:latin typeface="Arial" charset="0"/>
                <a:cs typeface="Arial" charset="0"/>
              </a:rPr>
              <a:t>schools to provide to </a:t>
            </a:r>
            <a:r>
              <a:rPr lang="en-US" sz="2800" dirty="0" smtClean="0">
                <a:solidFill>
                  <a:schemeClr val="tx1"/>
                </a:solidFill>
                <a:latin typeface="Arial" charset="0"/>
                <a:cs typeface="Arial" charset="0"/>
              </a:rPr>
              <a:t>first-time borrowers </a:t>
            </a:r>
            <a:r>
              <a:rPr lang="en-US" sz="2800" dirty="0">
                <a:solidFill>
                  <a:schemeClr val="tx1"/>
                </a:solidFill>
                <a:latin typeface="Arial" charset="0"/>
                <a:cs typeface="Arial" charset="0"/>
              </a:rPr>
              <a:t>who complete </a:t>
            </a:r>
            <a:r>
              <a:rPr lang="en-US" sz="2800" dirty="0" smtClean="0">
                <a:solidFill>
                  <a:schemeClr val="tx1"/>
                </a:solidFill>
                <a:latin typeface="Arial" charset="0"/>
                <a:cs typeface="Arial" charset="0"/>
              </a:rPr>
              <a:t>counseling </a:t>
            </a:r>
            <a:r>
              <a:rPr lang="en-US" sz="2800" dirty="0">
                <a:solidFill>
                  <a:schemeClr val="tx1"/>
                </a:solidFill>
                <a:latin typeface="Arial" charset="0"/>
                <a:cs typeface="Arial" charset="0"/>
              </a:rPr>
              <a:t>prior to July 1.</a:t>
            </a:r>
          </a:p>
          <a:p>
            <a:pPr lvl="1">
              <a:buFont typeface="Wingdings" charset="0"/>
              <a:buChar char="§"/>
            </a:pPr>
            <a:r>
              <a:rPr lang="en-US" sz="2800" dirty="0">
                <a:solidFill>
                  <a:schemeClr val="tx1"/>
                </a:solidFill>
                <a:latin typeface="Arial" charset="0"/>
                <a:cs typeface="Arial" charset="0"/>
              </a:rPr>
              <a:t>Beginning June 28, </a:t>
            </a:r>
            <a:r>
              <a:rPr lang="en-US" sz="2800" dirty="0" smtClean="0">
                <a:solidFill>
                  <a:schemeClr val="tx1"/>
                </a:solidFill>
                <a:latin typeface="Arial" charset="0"/>
                <a:cs typeface="Arial" charset="0"/>
              </a:rPr>
              <a:t>2013, entrance </a:t>
            </a:r>
            <a:r>
              <a:rPr lang="en-US" sz="2800" dirty="0">
                <a:solidFill>
                  <a:schemeClr val="tx1"/>
                </a:solidFill>
                <a:latin typeface="Arial" charset="0"/>
                <a:cs typeface="Arial" charset="0"/>
              </a:rPr>
              <a:t>counseling materials on StudentLoans.gov will include </a:t>
            </a:r>
            <a:r>
              <a:rPr lang="en-US" sz="2800" dirty="0" smtClean="0">
                <a:solidFill>
                  <a:schemeClr val="tx1"/>
                </a:solidFill>
                <a:latin typeface="Arial" charset="0"/>
                <a:cs typeface="Arial" charset="0"/>
              </a:rPr>
              <a:t>information </a:t>
            </a:r>
            <a:r>
              <a:rPr lang="en-US" sz="2800" dirty="0">
                <a:solidFill>
                  <a:schemeClr val="tx1"/>
                </a:solidFill>
                <a:latin typeface="Arial" charset="0"/>
                <a:cs typeface="Arial" charset="0"/>
              </a:rPr>
              <a:t>regarding the 150 percent limit.</a:t>
            </a:r>
          </a:p>
          <a:p>
            <a:pPr lvl="1">
              <a:buSzPct val="80000"/>
              <a:buFont typeface="Wingdings" charset="0"/>
              <a:buChar char="§"/>
            </a:pPr>
            <a:r>
              <a:rPr lang="en-US" sz="2600" dirty="0">
                <a:solidFill>
                  <a:schemeClr val="tx1"/>
                </a:solidFill>
                <a:latin typeface="Arial" charset="0"/>
                <a:cs typeface="Arial" charset="0"/>
              </a:rPr>
              <a:t>See </a:t>
            </a:r>
            <a:r>
              <a:rPr lang="en-US" sz="2600" dirty="0">
                <a:solidFill>
                  <a:schemeClr val="tx1"/>
                </a:solidFill>
                <a:latin typeface="Arial" charset="0"/>
                <a:cs typeface="Arial" charset="0"/>
                <a:hlinkClick r:id="rId2"/>
              </a:rPr>
              <a:t>May 16 Electronic Announcement </a:t>
            </a:r>
            <a:r>
              <a:rPr lang="en-US" sz="2600" dirty="0">
                <a:solidFill>
                  <a:schemeClr val="tx1"/>
                </a:solidFill>
                <a:latin typeface="Arial" charset="0"/>
                <a:cs typeface="Arial" charset="0"/>
              </a:rPr>
              <a:t>on IFAP.</a:t>
            </a:r>
            <a:r>
              <a:rPr lang="en-US" sz="2800" dirty="0">
                <a:solidFill>
                  <a:schemeClr val="tx1"/>
                </a:solidFill>
                <a:latin typeface="Arial" charset="0"/>
                <a:cs typeface="Arial" charset="0"/>
              </a:rPr>
              <a:t>  </a:t>
            </a:r>
          </a:p>
          <a:p>
            <a:pPr>
              <a:buFont typeface="Arial" charset="0"/>
              <a:buNone/>
            </a:pPr>
            <a:endParaRPr lang="en-US" sz="2800" dirty="0">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E17CBA35-3A34-3D48-AB1F-8C9D93BB22C6}" type="slidenum">
              <a:rPr lang="en-US">
                <a:solidFill>
                  <a:srgbClr val="F2F2F2"/>
                </a:solidFill>
                <a:latin typeface="Arial" charset="0"/>
              </a:rPr>
              <a:pPr eaLnBrk="1" hangingPunct="1"/>
              <a:t>12</a:t>
            </a:fld>
            <a:endParaRPr lang="en-US" dirty="0">
              <a:solidFill>
                <a:srgbClr val="F2F2F2"/>
              </a:solidFill>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chemeClr val="tx1"/>
                </a:solidFill>
                <a:latin typeface="Arial" charset="0"/>
                <a:cs typeface="Arial" charset="0"/>
              </a:rPr>
              <a:t>School </a:t>
            </a:r>
            <a:r>
              <a:rPr lang="en-US" sz="3600" dirty="0" smtClean="0">
                <a:solidFill>
                  <a:schemeClr val="tx1"/>
                </a:solidFill>
                <a:latin typeface="Arial" charset="0"/>
                <a:cs typeface="Arial" charset="0"/>
              </a:rPr>
              <a:t>Responsibilities – Reporting</a:t>
            </a:r>
            <a:endParaRPr lang="en-US" sz="3600" dirty="0">
              <a:solidFill>
                <a:schemeClr val="tx1"/>
              </a:solidFill>
              <a:latin typeface="Arial" charset="0"/>
              <a:cs typeface="Arial" charset="0"/>
            </a:endParaRPr>
          </a:p>
        </p:txBody>
      </p:sp>
      <p:sp>
        <p:nvSpPr>
          <p:cNvPr id="20483" name="Content Placeholder 2"/>
          <p:cNvSpPr>
            <a:spLocks noGrp="1"/>
          </p:cNvSpPr>
          <p:nvPr>
            <p:ph idx="1"/>
          </p:nvPr>
        </p:nvSpPr>
        <p:spPr bwMode="auto">
          <a:xfrm>
            <a:off x="185738" y="1219200"/>
            <a:ext cx="8828087" cy="510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r>
              <a:rPr lang="en-US" sz="2800" dirty="0" smtClean="0">
                <a:solidFill>
                  <a:schemeClr val="tx1"/>
                </a:solidFill>
                <a:latin typeface="Arial" charset="0"/>
                <a:cs typeface="Arial" charset="0"/>
              </a:rPr>
              <a:t>Beginning </a:t>
            </a:r>
            <a:r>
              <a:rPr lang="en-US" sz="2800" dirty="0">
                <a:solidFill>
                  <a:schemeClr val="tx1"/>
                </a:solidFill>
                <a:latin typeface="Arial" charset="0"/>
                <a:cs typeface="Arial" charset="0"/>
              </a:rPr>
              <a:t>with </a:t>
            </a:r>
            <a:r>
              <a:rPr lang="en-US" sz="2800" dirty="0" smtClean="0">
                <a:solidFill>
                  <a:schemeClr val="tx1"/>
                </a:solidFill>
                <a:latin typeface="Arial" charset="0"/>
                <a:cs typeface="Arial" charset="0"/>
              </a:rPr>
              <a:t>2014-2015 </a:t>
            </a:r>
            <a:r>
              <a:rPr lang="en-US" sz="2800" dirty="0">
                <a:solidFill>
                  <a:schemeClr val="tx1"/>
                </a:solidFill>
                <a:latin typeface="Arial" charset="0"/>
                <a:cs typeface="Arial" charset="0"/>
              </a:rPr>
              <a:t>schools will report </a:t>
            </a:r>
            <a:r>
              <a:rPr lang="en-US" sz="2800" dirty="0" smtClean="0">
                <a:solidFill>
                  <a:schemeClr val="tx1"/>
                </a:solidFill>
                <a:latin typeface="Arial" charset="0"/>
                <a:cs typeface="Arial" charset="0"/>
              </a:rPr>
              <a:t>to </a:t>
            </a:r>
            <a:r>
              <a:rPr lang="en-US" sz="2800" dirty="0">
                <a:solidFill>
                  <a:schemeClr val="tx1"/>
                </a:solidFill>
                <a:latin typeface="Arial" charset="0"/>
                <a:cs typeface="Arial" charset="0"/>
              </a:rPr>
              <a:t>COD and to NSLDS additional student and program information –</a:t>
            </a:r>
          </a:p>
          <a:p>
            <a:pPr marL="457200" lvl="1" indent="-227013">
              <a:buFont typeface="Wingdings" charset="0"/>
              <a:buChar char="§"/>
            </a:pPr>
            <a:r>
              <a:rPr lang="en-US" sz="2800" dirty="0">
                <a:solidFill>
                  <a:schemeClr val="tx1"/>
                </a:solidFill>
                <a:latin typeface="Arial" charset="0"/>
                <a:cs typeface="Arial" charset="0"/>
              </a:rPr>
              <a:t>Student</a:t>
            </a:r>
            <a:r>
              <a:rPr lang="ja-JP" altLang="en-US" sz="2800" dirty="0">
                <a:solidFill>
                  <a:schemeClr val="tx1"/>
                </a:solidFill>
                <a:latin typeface="Arial" charset="0"/>
                <a:cs typeface="Arial" charset="0"/>
              </a:rPr>
              <a:t>’</a:t>
            </a:r>
            <a:r>
              <a:rPr lang="en-US" sz="2800" dirty="0">
                <a:solidFill>
                  <a:schemeClr val="tx1"/>
                </a:solidFill>
                <a:latin typeface="Arial" charset="0"/>
                <a:cs typeface="Arial" charset="0"/>
              </a:rPr>
              <a:t>s Enrollment </a:t>
            </a:r>
            <a:r>
              <a:rPr lang="en-US" sz="2800" dirty="0" smtClean="0">
                <a:solidFill>
                  <a:schemeClr val="tx1"/>
                </a:solidFill>
                <a:latin typeface="Arial" charset="0"/>
                <a:cs typeface="Arial" charset="0"/>
              </a:rPr>
              <a:t>Level (FT, TQT, HT)</a:t>
            </a:r>
            <a:endParaRPr lang="en-US" sz="2800" dirty="0">
              <a:solidFill>
                <a:schemeClr val="tx1"/>
              </a:solidFill>
              <a:latin typeface="Arial" charset="0"/>
              <a:cs typeface="Arial" charset="0"/>
            </a:endParaRPr>
          </a:p>
          <a:p>
            <a:pPr marL="457200" lvl="1" indent="-227013">
              <a:buFont typeface="Wingdings" charset="0"/>
              <a:buChar char="§"/>
            </a:pPr>
            <a:r>
              <a:rPr lang="en-US" sz="2800" dirty="0">
                <a:solidFill>
                  <a:schemeClr val="tx1"/>
                </a:solidFill>
                <a:latin typeface="Arial" charset="0"/>
                <a:cs typeface="Arial" charset="0"/>
              </a:rPr>
              <a:t>Classification of Instructional Program Code (CIP)</a:t>
            </a:r>
          </a:p>
          <a:p>
            <a:pPr marL="457200" lvl="1" indent="-227013">
              <a:buFont typeface="Wingdings" charset="0"/>
              <a:buChar char="§"/>
            </a:pPr>
            <a:r>
              <a:rPr lang="en-US" sz="2800" dirty="0">
                <a:solidFill>
                  <a:schemeClr val="tx1"/>
                </a:solidFill>
                <a:latin typeface="Arial" charset="0"/>
                <a:cs typeface="Arial" charset="0"/>
              </a:rPr>
              <a:t>Credential </a:t>
            </a:r>
            <a:r>
              <a:rPr lang="en-US" sz="2800" dirty="0" smtClean="0">
                <a:solidFill>
                  <a:schemeClr val="tx1"/>
                </a:solidFill>
                <a:latin typeface="Arial" charset="0"/>
                <a:cs typeface="Arial" charset="0"/>
              </a:rPr>
              <a:t>Level (Certificate, Diploma, Degree) </a:t>
            </a:r>
            <a:endParaRPr lang="en-US" sz="2800" dirty="0">
              <a:solidFill>
                <a:schemeClr val="tx1"/>
              </a:solidFill>
              <a:latin typeface="Arial" charset="0"/>
              <a:cs typeface="Arial" charset="0"/>
            </a:endParaRPr>
          </a:p>
          <a:p>
            <a:pPr marL="457200" lvl="1" indent="-227013">
              <a:buFont typeface="Wingdings" charset="0"/>
              <a:buChar char="§"/>
            </a:pPr>
            <a:r>
              <a:rPr lang="en-US" sz="2800" dirty="0">
                <a:solidFill>
                  <a:schemeClr val="tx1"/>
                </a:solidFill>
                <a:latin typeface="Arial" charset="0"/>
                <a:cs typeface="Arial" charset="0"/>
              </a:rPr>
              <a:t>Length of Program – years, months, weeks</a:t>
            </a:r>
          </a:p>
          <a:p>
            <a:pPr marL="457200" lvl="1" indent="-227013">
              <a:buFont typeface="Wingdings" charset="0"/>
              <a:buChar char="§"/>
            </a:pPr>
            <a:r>
              <a:rPr lang="en-US" sz="2800" dirty="0">
                <a:solidFill>
                  <a:schemeClr val="tx1"/>
                </a:solidFill>
                <a:latin typeface="Arial" charset="0"/>
                <a:cs typeface="Arial" charset="0"/>
              </a:rPr>
              <a:t>Special Program </a:t>
            </a:r>
            <a:r>
              <a:rPr lang="en-US" sz="2800" dirty="0" smtClean="0">
                <a:solidFill>
                  <a:schemeClr val="tx1"/>
                </a:solidFill>
                <a:latin typeface="Arial" charset="0"/>
                <a:cs typeface="Arial" charset="0"/>
              </a:rPr>
              <a:t>Flag </a:t>
            </a:r>
            <a:r>
              <a:rPr lang="en-US" sz="2800" dirty="0" smtClean="0">
                <a:solidFill>
                  <a:schemeClr val="tx1"/>
                </a:solidFill>
                <a:latin typeface="Arial" charset="0"/>
                <a:cs typeface="Arial" charset="0"/>
              </a:rPr>
              <a:t>– </a:t>
            </a:r>
            <a:r>
              <a:rPr lang="en-US" sz="2800" dirty="0">
                <a:solidFill>
                  <a:schemeClr val="tx1"/>
                </a:solidFill>
                <a:latin typeface="Arial" charset="0"/>
                <a:cs typeface="Arial" charset="0"/>
              </a:rPr>
              <a:t>Teacher Certification, Preparatory</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68D95701-A95E-8846-9065-BF472613B83C}" type="slidenum">
              <a:rPr lang="en-US">
                <a:solidFill>
                  <a:srgbClr val="F2F2F2"/>
                </a:solidFill>
                <a:latin typeface="Arial" charset="0"/>
              </a:rPr>
              <a:pPr eaLnBrk="1" hangingPunct="1"/>
              <a:t>13</a:t>
            </a:fld>
            <a:endParaRPr lang="en-US" dirty="0">
              <a:solidFill>
                <a:srgbClr val="F2F2F2"/>
              </a:solidFill>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chemeClr val="tx1"/>
                </a:solidFill>
                <a:latin typeface="Arial" charset="0"/>
                <a:cs typeface="Arial" charset="0"/>
              </a:rPr>
              <a:t>School Responsibilities</a:t>
            </a:r>
          </a:p>
        </p:txBody>
      </p:sp>
      <p:sp>
        <p:nvSpPr>
          <p:cNvPr id="21507" name="Content Placeholder 2"/>
          <p:cNvSpPr>
            <a:spLocks noGrp="1"/>
          </p:cNvSpPr>
          <p:nvPr>
            <p:ph idx="1"/>
          </p:nvPr>
        </p:nvSpPr>
        <p:spPr bwMode="auto">
          <a:xfrm>
            <a:off x="304800" y="1295400"/>
            <a:ext cx="8675688" cy="480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buFont typeface="Wingdings" charset="0"/>
              <a:buChar char="§"/>
            </a:pPr>
            <a:r>
              <a:rPr lang="en-US" sz="2800" dirty="0">
                <a:solidFill>
                  <a:schemeClr val="tx1"/>
                </a:solidFill>
                <a:latin typeface="Arial" charset="0"/>
                <a:cs typeface="Arial" charset="0"/>
              </a:rPr>
              <a:t>Loan Date Reporting to COD – Effective for </a:t>
            </a:r>
            <a:r>
              <a:rPr lang="en-US" sz="2800" u="sng" dirty="0">
                <a:solidFill>
                  <a:schemeClr val="tx1"/>
                </a:solidFill>
                <a:latin typeface="Arial" charset="0"/>
                <a:cs typeface="Arial" charset="0"/>
              </a:rPr>
              <a:t>all 2013-2014 loans</a:t>
            </a:r>
            <a:r>
              <a:rPr lang="en-US" sz="2800" dirty="0">
                <a:solidFill>
                  <a:schemeClr val="tx1"/>
                </a:solidFill>
                <a:latin typeface="Arial" charset="0"/>
                <a:cs typeface="Arial" charset="0"/>
              </a:rPr>
              <a:t>, </a:t>
            </a:r>
            <a:r>
              <a:rPr lang="en-US" sz="2800" dirty="0" smtClean="0">
                <a:solidFill>
                  <a:schemeClr val="tx1"/>
                </a:solidFill>
                <a:latin typeface="Arial" charset="0"/>
                <a:cs typeface="Arial" charset="0"/>
              </a:rPr>
              <a:t>schools must – </a:t>
            </a:r>
          </a:p>
          <a:p>
            <a:pPr lvl="2">
              <a:buFont typeface="Wingdings" charset="0"/>
              <a:buChar char="§"/>
            </a:pPr>
            <a:r>
              <a:rPr lang="en-US" sz="2800" dirty="0" smtClean="0">
                <a:solidFill>
                  <a:schemeClr val="tx1"/>
                </a:solidFill>
                <a:latin typeface="Arial" pitchFamily="34" charset="0"/>
                <a:cs typeface="Arial" pitchFamily="34" charset="0"/>
              </a:rPr>
              <a:t>Correctly </a:t>
            </a:r>
            <a:r>
              <a:rPr lang="en-US" sz="2800" dirty="0">
                <a:solidFill>
                  <a:schemeClr val="tx1"/>
                </a:solidFill>
                <a:latin typeface="Arial" pitchFamily="34" charset="0"/>
                <a:cs typeface="Arial" pitchFamily="34" charset="0"/>
              </a:rPr>
              <a:t>report to </a:t>
            </a:r>
            <a:r>
              <a:rPr lang="en-US" sz="2800" dirty="0" smtClean="0">
                <a:solidFill>
                  <a:schemeClr val="tx1"/>
                </a:solidFill>
                <a:latin typeface="Arial" pitchFamily="34" charset="0"/>
                <a:cs typeface="Arial" pitchFamily="34" charset="0"/>
              </a:rPr>
              <a:t>COD </a:t>
            </a:r>
            <a:r>
              <a:rPr lang="en-US" sz="2800" dirty="0">
                <a:solidFill>
                  <a:schemeClr val="tx1"/>
                </a:solidFill>
                <a:latin typeface="Arial" pitchFamily="34" charset="0"/>
                <a:cs typeface="Arial" pitchFamily="34" charset="0"/>
              </a:rPr>
              <a:t>a Direct Loan</a:t>
            </a:r>
            <a:r>
              <a:rPr lang="ja-JP" altLang="en-US" sz="2800" dirty="0">
                <a:solidFill>
                  <a:schemeClr val="tx1"/>
                </a:solidFill>
                <a:latin typeface="Arial" pitchFamily="34" charset="0"/>
                <a:cs typeface="Arial" pitchFamily="34" charset="0"/>
              </a:rPr>
              <a:t>’</a:t>
            </a:r>
            <a:r>
              <a:rPr lang="en-US" sz="2800" dirty="0">
                <a:solidFill>
                  <a:schemeClr val="tx1"/>
                </a:solidFill>
                <a:latin typeface="Arial" pitchFamily="34" charset="0"/>
                <a:cs typeface="Arial" pitchFamily="34" charset="0"/>
              </a:rPr>
              <a:t>s Academic Year and Loan Period </a:t>
            </a:r>
            <a:r>
              <a:rPr lang="en-US" sz="2800" dirty="0" smtClean="0">
                <a:solidFill>
                  <a:schemeClr val="tx1"/>
                </a:solidFill>
                <a:latin typeface="Arial" pitchFamily="34" charset="0"/>
                <a:cs typeface="Arial" pitchFamily="34" charset="0"/>
              </a:rPr>
              <a:t>dates; and</a:t>
            </a:r>
          </a:p>
          <a:p>
            <a:pPr lvl="2">
              <a:buFont typeface="Wingdings" charset="0"/>
              <a:buChar char="§"/>
            </a:pPr>
            <a:r>
              <a:rPr lang="en-US" sz="2800" dirty="0" smtClean="0">
                <a:solidFill>
                  <a:schemeClr val="tx1"/>
                </a:solidFill>
                <a:latin typeface="Arial" pitchFamily="34" charset="0"/>
                <a:cs typeface="Arial" pitchFamily="34" charset="0"/>
              </a:rPr>
              <a:t>Update such dates, </a:t>
            </a:r>
            <a:r>
              <a:rPr lang="en-US" sz="2800" dirty="0">
                <a:solidFill>
                  <a:schemeClr val="tx1"/>
                </a:solidFill>
                <a:latin typeface="Arial" pitchFamily="34" charset="0"/>
                <a:cs typeface="Arial" pitchFamily="34" charset="0"/>
              </a:rPr>
              <a:t>when </a:t>
            </a:r>
            <a:r>
              <a:rPr lang="en-US" sz="2800" dirty="0" smtClean="0">
                <a:solidFill>
                  <a:schemeClr val="tx1"/>
                </a:solidFill>
                <a:latin typeface="Arial" pitchFamily="34" charset="0"/>
                <a:cs typeface="Arial" pitchFamily="34" charset="0"/>
              </a:rPr>
              <a:t>necessary.</a:t>
            </a:r>
            <a:endParaRPr lang="en-US" sz="2800" dirty="0">
              <a:solidFill>
                <a:schemeClr val="tx1"/>
              </a:solidFill>
              <a:latin typeface="Arial" pitchFamily="34" charset="0"/>
              <a:cs typeface="Arial" pitchFamily="34" charset="0"/>
            </a:endParaRPr>
          </a:p>
          <a:p>
            <a:pPr lvl="1">
              <a:buFont typeface="Wingdings" charset="0"/>
              <a:buChar char="§"/>
            </a:pPr>
            <a:r>
              <a:rPr lang="en-US" sz="2800" dirty="0">
                <a:solidFill>
                  <a:schemeClr val="tx1"/>
                </a:solidFill>
                <a:latin typeface="Arial" charset="0"/>
                <a:cs typeface="Arial" charset="0"/>
              </a:rPr>
              <a:t>See Dear Colleague Letter </a:t>
            </a:r>
            <a:r>
              <a:rPr lang="en-US" sz="2800" dirty="0">
                <a:solidFill>
                  <a:schemeClr val="tx1"/>
                </a:solidFill>
                <a:latin typeface="Arial" charset="0"/>
                <a:cs typeface="Arial" charset="0"/>
                <a:hlinkClick r:id="rId2" action="ppaction://hlinkfile"/>
              </a:rPr>
              <a:t>GEN-13-13</a:t>
            </a:r>
            <a:r>
              <a:rPr lang="en-US" sz="2800" dirty="0">
                <a:solidFill>
                  <a:schemeClr val="tx1"/>
                </a:solidFill>
                <a:latin typeface="Arial" charset="0"/>
                <a:cs typeface="Arial" charset="0"/>
              </a:rPr>
              <a:t>.</a:t>
            </a:r>
          </a:p>
          <a:p>
            <a:pPr lvl="1">
              <a:buFont typeface="Wingdings" charset="0"/>
              <a:buChar char="§"/>
            </a:pPr>
            <a:r>
              <a:rPr lang="en-US" sz="2800" dirty="0" smtClean="0">
                <a:solidFill>
                  <a:schemeClr val="tx1"/>
                </a:solidFill>
                <a:latin typeface="Arial" charset="0"/>
                <a:cs typeface="Arial" charset="0"/>
              </a:rPr>
              <a:t>Incorrect </a:t>
            </a:r>
            <a:r>
              <a:rPr lang="en-US" sz="2800" dirty="0" smtClean="0">
                <a:solidFill>
                  <a:schemeClr val="tx1"/>
                </a:solidFill>
                <a:latin typeface="Arial" charset="0"/>
                <a:cs typeface="Arial" charset="0"/>
              </a:rPr>
              <a:t>reporting could result –</a:t>
            </a:r>
          </a:p>
          <a:p>
            <a:pPr marL="738188" lvl="2" indent="-277813">
              <a:buFont typeface="Wingdings" charset="0"/>
              <a:buChar char="§"/>
            </a:pPr>
            <a:r>
              <a:rPr lang="en-US" sz="2800" dirty="0" smtClean="0">
                <a:solidFill>
                  <a:schemeClr val="tx1"/>
                </a:solidFill>
                <a:latin typeface="Arial" charset="0"/>
                <a:cs typeface="Arial" charset="0"/>
              </a:rPr>
              <a:t>In a borrower improperly losing eligibility for  Direct Subsidized Loans.</a:t>
            </a:r>
          </a:p>
          <a:p>
            <a:endParaRPr lang="en-US" sz="2800" dirty="0">
              <a:latin typeface="Arial" charset="0"/>
              <a:cs typeface="Arial" charset="0"/>
            </a:endParaRPr>
          </a:p>
          <a:p>
            <a:endParaRPr lang="en-US" sz="2800" dirty="0">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583D35C7-B450-514D-BF8F-B6E47C7391D3}" type="slidenum">
              <a:rPr lang="en-US">
                <a:solidFill>
                  <a:srgbClr val="F2F2F2"/>
                </a:solidFill>
                <a:latin typeface="Arial" charset="0"/>
              </a:rPr>
              <a:pPr eaLnBrk="1" hangingPunct="1"/>
              <a:t>14</a:t>
            </a:fld>
            <a:endParaRPr lang="en-US" dirty="0">
              <a:solidFill>
                <a:srgbClr val="F2F2F2"/>
              </a:solidFill>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851025" y="852488"/>
            <a:ext cx="5387975"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2531" name="Rectangle 3"/>
          <p:cNvSpPr>
            <a:spLocks noGrp="1" noChangeArrowheads="1"/>
          </p:cNvSpPr>
          <p:nvPr>
            <p:ph type="title" idx="4294967295"/>
          </p:nvPr>
        </p:nvSpPr>
        <p:spPr bwMode="auto">
          <a:xfrm>
            <a:off x="392113" y="1066800"/>
            <a:ext cx="8305800" cy="2309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eaLnBrk="1" hangingPunct="1">
              <a:buClr>
                <a:srgbClr val="00CC99"/>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7200" b="1" dirty="0">
                <a:solidFill>
                  <a:srgbClr val="FF3300"/>
                </a:solidFill>
                <a:latin typeface="Calibri" charset="0"/>
              </a:rPr>
              <a:t/>
            </a:r>
            <a:br>
              <a:rPr lang="en-GB" sz="7200" b="1" dirty="0">
                <a:solidFill>
                  <a:srgbClr val="FF3300"/>
                </a:solidFill>
                <a:latin typeface="Calibri" charset="0"/>
              </a:rPr>
            </a:br>
            <a:r>
              <a:rPr lang="en-GB" sz="7200" b="1" dirty="0">
                <a:solidFill>
                  <a:srgbClr val="FF3300"/>
                </a:solidFill>
                <a:latin typeface="Calibri" charset="0"/>
              </a:rPr>
              <a:t>Calculations</a:t>
            </a:r>
            <a:endParaRPr lang="en-GB" sz="7200" dirty="0">
              <a:latin typeface="Calibri" charset="0"/>
            </a:endParaRPr>
          </a:p>
        </p:txBody>
      </p:sp>
      <p:sp>
        <p:nvSpPr>
          <p:cNvPr id="22532" name="Slide Number Placeholder 4"/>
          <p:cNvSpPr txBox="1">
            <a:spLocks noGrp="1"/>
          </p:cNvSpPr>
          <p:nvPr/>
        </p:nvSpPr>
        <p:spPr bwMode="auto">
          <a:xfrm>
            <a:off x="0" y="6324600"/>
            <a:ext cx="152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endParaRPr lang="en-US" sz="1400" dirty="0">
              <a:latin typeface="Arial" charset="0"/>
              <a:ea typeface="MS PGothic" charset="0"/>
              <a:cs typeface="MS PGothic" charset="0"/>
            </a:endParaRPr>
          </a:p>
        </p:txBody>
      </p:sp>
      <p:sp>
        <p:nvSpPr>
          <p:cNvPr id="22533"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EAD67EB8-BD39-6B4C-9FC6-F3B4B1FFBBE0}" type="slidenum">
              <a:rPr lang="en-US">
                <a:solidFill>
                  <a:srgbClr val="F2F2F2"/>
                </a:solidFill>
                <a:latin typeface="Arial" charset="0"/>
              </a:rPr>
              <a:pPr eaLnBrk="1" hangingPunct="1"/>
              <a:t>15</a:t>
            </a:fld>
            <a:endParaRPr lang="en-US" dirty="0">
              <a:solidFill>
                <a:srgbClr val="F2F2F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chemeClr val="tx1"/>
                </a:solidFill>
                <a:latin typeface="Arial" charset="0"/>
                <a:cs typeface="Arial" charset="0"/>
              </a:rPr>
              <a:t>Components</a:t>
            </a:r>
          </a:p>
        </p:txBody>
      </p:sp>
      <p:sp>
        <p:nvSpPr>
          <p:cNvPr id="12291" name="Content Placeholder 2"/>
          <p:cNvSpPr>
            <a:spLocks noGrp="1"/>
          </p:cNvSpPr>
          <p:nvPr>
            <p:ph idx="1"/>
          </p:nvPr>
        </p:nvSpPr>
        <p:spPr bwMode="auto">
          <a:xfrm>
            <a:off x="317500" y="1295400"/>
            <a:ext cx="855345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r>
              <a:rPr lang="en-US" sz="2800" b="1" dirty="0">
                <a:solidFill>
                  <a:schemeClr val="tx1"/>
                </a:solidFill>
                <a:latin typeface="Arial" charset="0"/>
                <a:cs typeface="Arial" charset="0"/>
              </a:rPr>
              <a:t>Maximum Eligibility </a:t>
            </a:r>
            <a:r>
              <a:rPr lang="en-US" sz="2800" b="1" dirty="0" smtClean="0">
                <a:solidFill>
                  <a:schemeClr val="tx1"/>
                </a:solidFill>
                <a:latin typeface="Arial" charset="0"/>
                <a:cs typeface="Arial" charset="0"/>
              </a:rPr>
              <a:t>Period</a:t>
            </a:r>
            <a:r>
              <a:rPr lang="en-US" sz="2800" dirty="0">
                <a:solidFill>
                  <a:schemeClr val="tx1"/>
                </a:solidFill>
                <a:latin typeface="Arial" charset="0"/>
                <a:cs typeface="Arial" charset="0"/>
              </a:rPr>
              <a:t> </a:t>
            </a:r>
            <a:r>
              <a:rPr lang="en-US" sz="2800" dirty="0" smtClean="0">
                <a:solidFill>
                  <a:schemeClr val="tx1"/>
                </a:solidFill>
                <a:latin typeface="Arial" charset="0"/>
                <a:cs typeface="Arial" charset="0"/>
              </a:rPr>
              <a:t>– </a:t>
            </a:r>
            <a:r>
              <a:rPr lang="en-US" sz="2800" dirty="0" smtClean="0">
                <a:solidFill>
                  <a:schemeClr val="tx1"/>
                </a:solidFill>
                <a:latin typeface="Arial" charset="0"/>
                <a:cs typeface="Arial" charset="0"/>
              </a:rPr>
              <a:t>150</a:t>
            </a:r>
            <a:r>
              <a:rPr lang="en-US" sz="2800" dirty="0">
                <a:solidFill>
                  <a:schemeClr val="tx1"/>
                </a:solidFill>
                <a:latin typeface="Arial" charset="0"/>
                <a:cs typeface="Arial" charset="0"/>
              </a:rPr>
              <a:t>% of the published length of the educational program in which borrower is currently enrolled.</a:t>
            </a:r>
          </a:p>
          <a:p>
            <a:pPr>
              <a:buFont typeface="Wingdings" charset="0"/>
              <a:buChar char="§"/>
            </a:pPr>
            <a:r>
              <a:rPr lang="en-US" sz="2800" b="1" dirty="0">
                <a:solidFill>
                  <a:schemeClr val="tx1"/>
                </a:solidFill>
                <a:latin typeface="Arial" charset="0"/>
                <a:cs typeface="Arial" charset="0"/>
              </a:rPr>
              <a:t>Subsidized Usage </a:t>
            </a:r>
            <a:r>
              <a:rPr lang="en-US" sz="2800" b="1" dirty="0" smtClean="0">
                <a:solidFill>
                  <a:schemeClr val="tx1"/>
                </a:solidFill>
                <a:latin typeface="Arial" charset="0"/>
                <a:cs typeface="Arial" charset="0"/>
              </a:rPr>
              <a:t>Period </a:t>
            </a:r>
            <a:r>
              <a:rPr lang="en-US" sz="2800" dirty="0">
                <a:solidFill>
                  <a:schemeClr val="tx1"/>
                </a:solidFill>
                <a:latin typeface="Arial" charset="0"/>
                <a:cs typeface="Arial" charset="0"/>
              </a:rPr>
              <a:t>–</a:t>
            </a:r>
            <a:r>
              <a:rPr lang="en-US" sz="2800" b="1" dirty="0">
                <a:solidFill>
                  <a:schemeClr val="tx1"/>
                </a:solidFill>
                <a:latin typeface="Arial" charset="0"/>
                <a:cs typeface="Arial" charset="0"/>
              </a:rPr>
              <a:t>  </a:t>
            </a:r>
            <a:r>
              <a:rPr lang="en-US" sz="2800" dirty="0" smtClean="0">
                <a:solidFill>
                  <a:schemeClr val="tx1"/>
                </a:solidFill>
                <a:latin typeface="Arial" charset="0"/>
                <a:cs typeface="Arial" charset="0"/>
              </a:rPr>
              <a:t>Period </a:t>
            </a:r>
            <a:r>
              <a:rPr lang="en-US" sz="2800" dirty="0">
                <a:solidFill>
                  <a:schemeClr val="tx1"/>
                </a:solidFill>
                <a:latin typeface="Arial" charset="0"/>
                <a:cs typeface="Arial" charset="0"/>
              </a:rPr>
              <a:t>of time for which a </a:t>
            </a:r>
            <a:r>
              <a:rPr lang="en-US" sz="2800" dirty="0" smtClean="0">
                <a:solidFill>
                  <a:schemeClr val="tx1"/>
                </a:solidFill>
                <a:latin typeface="Arial" charset="0"/>
                <a:cs typeface="Arial" charset="0"/>
              </a:rPr>
              <a:t>borrower </a:t>
            </a:r>
            <a:r>
              <a:rPr lang="en-US" sz="2800" dirty="0">
                <a:solidFill>
                  <a:schemeClr val="tx1"/>
                </a:solidFill>
                <a:latin typeface="Arial" charset="0"/>
                <a:cs typeface="Arial" charset="0"/>
              </a:rPr>
              <a:t>received Direct Subsidized Loans.</a:t>
            </a:r>
            <a:endParaRPr lang="en-US" sz="2800" b="1" dirty="0">
              <a:solidFill>
                <a:schemeClr val="tx1"/>
              </a:solidFill>
              <a:latin typeface="Arial" charset="0"/>
              <a:cs typeface="Arial" charset="0"/>
            </a:endParaRPr>
          </a:p>
          <a:p>
            <a:pPr>
              <a:buFont typeface="Wingdings" charset="0"/>
              <a:buChar char="§"/>
            </a:pPr>
            <a:r>
              <a:rPr lang="en-US" sz="2800" b="1" dirty="0">
                <a:solidFill>
                  <a:schemeClr val="tx1"/>
                </a:solidFill>
                <a:latin typeface="Arial" charset="0"/>
                <a:cs typeface="Arial" charset="0"/>
              </a:rPr>
              <a:t>Remaining  Eligibility Period</a:t>
            </a:r>
            <a:r>
              <a:rPr lang="en-US" sz="2800" dirty="0">
                <a:solidFill>
                  <a:schemeClr val="tx1"/>
                </a:solidFill>
                <a:latin typeface="Arial" charset="0"/>
                <a:cs typeface="Arial" charset="0"/>
              </a:rPr>
              <a:t> – D</a:t>
            </a:r>
            <a:r>
              <a:rPr lang="en-US" sz="2800" dirty="0" smtClean="0">
                <a:solidFill>
                  <a:schemeClr val="tx1"/>
                </a:solidFill>
                <a:latin typeface="Arial" charset="0"/>
                <a:cs typeface="Arial" charset="0"/>
              </a:rPr>
              <a:t>ifference </a:t>
            </a:r>
            <a:r>
              <a:rPr lang="en-US" sz="2800" dirty="0">
                <a:solidFill>
                  <a:schemeClr val="tx1"/>
                </a:solidFill>
                <a:latin typeface="Arial" charset="0"/>
                <a:cs typeface="Arial" charset="0"/>
              </a:rPr>
              <a:t>between the Maximum Eligibility Period and the Subsidized Usage Periods.</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1AF79394-87AA-174E-A003-9225E713E0AC}" type="slidenum">
              <a:rPr lang="en-US" sz="1200">
                <a:solidFill>
                  <a:srgbClr val="898989"/>
                </a:solidFill>
              </a:rPr>
              <a:pPr algn="r" eaLnBrk="1" hangingPunct="1"/>
              <a:t>16</a:t>
            </a:fld>
            <a:endParaRPr lang="en-US" sz="1200" dirty="0">
              <a:solidFill>
                <a:srgbClr val="898989"/>
              </a:solidFill>
            </a:endParaRPr>
          </a:p>
        </p:txBody>
      </p:sp>
    </p:spTree>
    <p:extLst>
      <p:ext uri="{BB962C8B-B14F-4D97-AF65-F5344CB8AC3E}">
        <p14:creationId xmlns:p14="http://schemas.microsoft.com/office/powerpoint/2010/main" val="2358230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600" dirty="0">
                <a:solidFill>
                  <a:schemeClr val="tx1"/>
                </a:solidFill>
                <a:latin typeface="Arial" charset="0"/>
                <a:cs typeface="Arial" charset="0"/>
              </a:rPr>
              <a:t>Determining When 150% Limit Is Met</a:t>
            </a:r>
          </a:p>
        </p:txBody>
      </p:sp>
      <p:sp>
        <p:nvSpPr>
          <p:cNvPr id="11267" name="Content Placeholder 2"/>
          <p:cNvSpPr>
            <a:spLocks noGrp="1"/>
          </p:cNvSpPr>
          <p:nvPr>
            <p:ph idx="1"/>
          </p:nvPr>
        </p:nvSpPr>
        <p:spPr bwMode="auto">
          <a:xfrm>
            <a:off x="317500" y="1063625"/>
            <a:ext cx="8553450" cy="46021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defRPr/>
            </a:pPr>
            <a:r>
              <a:rPr lang="en-US" sz="2800" dirty="0" smtClean="0">
                <a:latin typeface="Arial" charset="0"/>
                <a:ea typeface="+mn-ea"/>
                <a:cs typeface="Arial" charset="0"/>
              </a:rPr>
              <a:t> </a:t>
            </a:r>
          </a:p>
          <a:p>
            <a:pPr marL="0" indent="0" algn="ctr">
              <a:buFont typeface="Arial" charset="0"/>
              <a:buNone/>
              <a:defRPr/>
            </a:pPr>
            <a:r>
              <a:rPr lang="en-US" sz="3600" dirty="0" smtClean="0">
                <a:solidFill>
                  <a:schemeClr val="tx1"/>
                </a:solidFill>
                <a:latin typeface="Arial" charset="0"/>
                <a:ea typeface="+mn-ea"/>
                <a:cs typeface="Arial" charset="0"/>
              </a:rPr>
              <a:t> Maximum Eligibility Period, </a:t>
            </a:r>
          </a:p>
          <a:p>
            <a:pPr marL="230188" lvl="1" indent="0" algn="ctr">
              <a:buFont typeface="Arial"/>
              <a:buNone/>
              <a:defRPr/>
            </a:pPr>
            <a:r>
              <a:rPr lang="en-US" sz="3600" dirty="0" smtClean="0">
                <a:solidFill>
                  <a:schemeClr val="tx1"/>
                </a:solidFill>
                <a:latin typeface="Arial" charset="0"/>
                <a:ea typeface="+mn-ea"/>
                <a:cs typeface="Arial" charset="0"/>
              </a:rPr>
              <a:t>less </a:t>
            </a:r>
          </a:p>
          <a:p>
            <a:pPr marL="230188" lvl="1" indent="0" algn="ctr">
              <a:buNone/>
              <a:defRPr/>
            </a:pPr>
            <a:r>
              <a:rPr lang="en-US" sz="3600" dirty="0" smtClean="0">
                <a:solidFill>
                  <a:schemeClr val="tx1"/>
                </a:solidFill>
                <a:latin typeface="Arial" charset="0"/>
                <a:ea typeface="+mn-ea"/>
                <a:cs typeface="Arial" charset="0"/>
              </a:rPr>
              <a:t>Total Subsidized Usage Periods</a:t>
            </a:r>
          </a:p>
          <a:p>
            <a:pPr marL="230188" lvl="1" indent="0" algn="ctr">
              <a:buFont typeface="Arial"/>
              <a:buNone/>
              <a:defRPr/>
            </a:pPr>
            <a:r>
              <a:rPr lang="en-US" sz="3600" dirty="0" smtClean="0">
                <a:solidFill>
                  <a:schemeClr val="tx1"/>
                </a:solidFill>
                <a:latin typeface="Arial" charset="0"/>
                <a:ea typeface="+mn-ea"/>
                <a:cs typeface="Arial" charset="0"/>
              </a:rPr>
              <a:t>equals</a:t>
            </a:r>
          </a:p>
          <a:p>
            <a:pPr marL="230188" lvl="1" indent="0" algn="ctr">
              <a:buNone/>
              <a:defRPr/>
            </a:pPr>
            <a:r>
              <a:rPr lang="en-US" sz="3600" dirty="0" smtClean="0">
                <a:solidFill>
                  <a:schemeClr val="tx1"/>
                </a:solidFill>
                <a:latin typeface="Arial" charset="0"/>
                <a:ea typeface="+mn-ea"/>
                <a:cs typeface="Arial" charset="0"/>
              </a:rPr>
              <a:t>Remaining  Eligibility Period.</a:t>
            </a:r>
          </a:p>
          <a:p>
            <a:pPr marL="341313" indent="-341313">
              <a:buFont typeface="Wingdings" pitchFamily="2" charset="2"/>
              <a:buChar char="§"/>
              <a:defRPr/>
            </a:pPr>
            <a:endParaRPr lang="en-US" sz="2800" dirty="0" smtClean="0">
              <a:solidFill>
                <a:schemeClr val="tx1"/>
              </a:solidFill>
              <a:latin typeface="Arial" charset="0"/>
              <a:ea typeface="+mn-ea"/>
              <a:cs typeface="Arial" charset="0"/>
            </a:endParaRPr>
          </a:p>
          <a:p>
            <a:pPr marL="341313" indent="-341313">
              <a:buFont typeface="Wingdings" pitchFamily="2" charset="2"/>
              <a:buChar char="§"/>
              <a:defRPr/>
            </a:pPr>
            <a:r>
              <a:rPr lang="en-US" sz="2800" dirty="0" smtClean="0">
                <a:solidFill>
                  <a:schemeClr val="tx1"/>
                </a:solidFill>
                <a:latin typeface="Arial" charset="0"/>
                <a:ea typeface="+mn-ea"/>
                <a:cs typeface="Arial" charset="0"/>
              </a:rPr>
              <a:t>150% Limit Met when Remaining Eligibility Period equals zero (or less than zero).</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AA11B73C-2497-0E48-A740-673C49F0BB01}" type="slidenum">
              <a:rPr lang="en-US" sz="1200">
                <a:solidFill>
                  <a:srgbClr val="898989"/>
                </a:solidFill>
              </a:rPr>
              <a:pPr algn="r" eaLnBrk="1" hangingPunct="1"/>
              <a:t>17</a:t>
            </a:fld>
            <a:endParaRPr lang="en-US" sz="1200" dirty="0">
              <a:solidFill>
                <a:srgbClr val="898989"/>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xfrm>
            <a:off x="312738" y="414338"/>
            <a:ext cx="8701087"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600" dirty="0">
                <a:solidFill>
                  <a:schemeClr val="tx1"/>
                </a:solidFill>
                <a:latin typeface="Arial" charset="0"/>
                <a:cs typeface="Arial" charset="0"/>
              </a:rPr>
              <a:t>Calculating Subsidized Usage Period</a:t>
            </a:r>
          </a:p>
        </p:txBody>
      </p:sp>
      <p:sp>
        <p:nvSpPr>
          <p:cNvPr id="25603" name="Content Placeholder 2"/>
          <p:cNvSpPr>
            <a:spLocks noGrp="1"/>
          </p:cNvSpPr>
          <p:nvPr>
            <p:ph idx="1"/>
          </p:nvPr>
        </p:nvSpPr>
        <p:spPr bwMode="auto">
          <a:xfrm>
            <a:off x="312738" y="1371600"/>
            <a:ext cx="855345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r>
              <a:rPr lang="en-US" sz="2800" dirty="0">
                <a:solidFill>
                  <a:schemeClr val="tx1"/>
                </a:solidFill>
                <a:latin typeface="Arial" charset="0"/>
                <a:cs typeface="Arial" charset="0"/>
              </a:rPr>
              <a:t>Number of days in the loan</a:t>
            </a:r>
            <a:r>
              <a:rPr lang="ja-JP" altLang="en-US" sz="2800" dirty="0">
                <a:solidFill>
                  <a:schemeClr val="tx1"/>
                </a:solidFill>
                <a:latin typeface="Arial" charset="0"/>
                <a:cs typeface="Arial" charset="0"/>
              </a:rPr>
              <a:t>’</a:t>
            </a:r>
            <a:r>
              <a:rPr lang="en-US" sz="2800" dirty="0">
                <a:solidFill>
                  <a:schemeClr val="tx1"/>
                </a:solidFill>
                <a:latin typeface="Arial" charset="0"/>
                <a:cs typeface="Arial" charset="0"/>
              </a:rPr>
              <a:t>s </a:t>
            </a:r>
            <a:r>
              <a:rPr lang="en-US" sz="2800" dirty="0" smtClean="0">
                <a:solidFill>
                  <a:schemeClr val="tx1"/>
                </a:solidFill>
                <a:latin typeface="Arial" charset="0"/>
                <a:cs typeface="Arial" charset="0"/>
              </a:rPr>
              <a:t>loan </a:t>
            </a:r>
            <a:r>
              <a:rPr lang="en-US" sz="2800" dirty="0">
                <a:solidFill>
                  <a:schemeClr val="tx1"/>
                </a:solidFill>
                <a:latin typeface="Arial" charset="0"/>
                <a:cs typeface="Arial" charset="0"/>
              </a:rPr>
              <a:t>p</a:t>
            </a:r>
            <a:r>
              <a:rPr lang="en-US" sz="2800" dirty="0" smtClean="0">
                <a:solidFill>
                  <a:schemeClr val="tx1"/>
                </a:solidFill>
                <a:latin typeface="Arial" charset="0"/>
                <a:cs typeface="Arial" charset="0"/>
              </a:rPr>
              <a:t>eriod </a:t>
            </a:r>
            <a:r>
              <a:rPr lang="en-US" sz="2800" dirty="0">
                <a:solidFill>
                  <a:schemeClr val="tx1"/>
                </a:solidFill>
                <a:latin typeface="Arial" charset="0"/>
                <a:cs typeface="Arial" charset="0"/>
              </a:rPr>
              <a:t>divided  by number of days in the loan</a:t>
            </a:r>
            <a:r>
              <a:rPr lang="ja-JP" altLang="en-US" sz="2800" dirty="0">
                <a:solidFill>
                  <a:schemeClr val="tx1"/>
                </a:solidFill>
                <a:latin typeface="Arial" charset="0"/>
                <a:cs typeface="Arial" charset="0"/>
              </a:rPr>
              <a:t>’</a:t>
            </a:r>
            <a:r>
              <a:rPr lang="en-US" sz="2800" dirty="0">
                <a:solidFill>
                  <a:schemeClr val="tx1"/>
                </a:solidFill>
                <a:latin typeface="Arial" charset="0"/>
                <a:cs typeface="Arial" charset="0"/>
              </a:rPr>
              <a:t>s </a:t>
            </a:r>
            <a:r>
              <a:rPr lang="en-US" sz="2800" dirty="0" smtClean="0">
                <a:solidFill>
                  <a:schemeClr val="tx1"/>
                </a:solidFill>
                <a:latin typeface="Arial" charset="0"/>
                <a:cs typeface="Arial" charset="0"/>
              </a:rPr>
              <a:t>academic </a:t>
            </a:r>
            <a:r>
              <a:rPr lang="en-US" sz="2800" dirty="0">
                <a:solidFill>
                  <a:schemeClr val="tx1"/>
                </a:solidFill>
                <a:latin typeface="Arial" charset="0"/>
                <a:cs typeface="Arial" charset="0"/>
              </a:rPr>
              <a:t>y</a:t>
            </a:r>
            <a:r>
              <a:rPr lang="en-US" sz="2800" dirty="0" smtClean="0">
                <a:solidFill>
                  <a:schemeClr val="tx1"/>
                </a:solidFill>
                <a:latin typeface="Arial" charset="0"/>
                <a:cs typeface="Arial" charset="0"/>
              </a:rPr>
              <a:t>ear</a:t>
            </a:r>
            <a:r>
              <a:rPr lang="en-US" sz="2800" dirty="0">
                <a:solidFill>
                  <a:schemeClr val="tx1"/>
                </a:solidFill>
                <a:latin typeface="Arial" charset="0"/>
                <a:cs typeface="Arial" charset="0"/>
              </a:rPr>
              <a:t>.</a:t>
            </a:r>
          </a:p>
          <a:p>
            <a:pPr lvl="1">
              <a:buFont typeface="Wingdings" charset="0"/>
              <a:buChar char="§"/>
            </a:pPr>
            <a:r>
              <a:rPr lang="en-US" sz="2800" dirty="0">
                <a:solidFill>
                  <a:schemeClr val="tx1"/>
                </a:solidFill>
                <a:latin typeface="Arial" charset="0"/>
                <a:cs typeface="Arial" charset="0"/>
              </a:rPr>
              <a:t>Loan </a:t>
            </a:r>
            <a:r>
              <a:rPr lang="en-US" sz="2800" dirty="0" smtClean="0">
                <a:solidFill>
                  <a:schemeClr val="tx1"/>
                </a:solidFill>
                <a:latin typeface="Arial" charset="0"/>
                <a:cs typeface="Arial" charset="0"/>
              </a:rPr>
              <a:t>period </a:t>
            </a:r>
            <a:r>
              <a:rPr lang="en-US" sz="2800" dirty="0">
                <a:solidFill>
                  <a:schemeClr val="tx1"/>
                </a:solidFill>
                <a:latin typeface="Arial" charset="0"/>
                <a:cs typeface="Arial" charset="0"/>
              </a:rPr>
              <a:t>– Beginning and ending dates of period covered by loan.</a:t>
            </a:r>
          </a:p>
          <a:p>
            <a:pPr lvl="1">
              <a:buFont typeface="Wingdings" charset="0"/>
              <a:buChar char="§"/>
            </a:pPr>
            <a:r>
              <a:rPr lang="en-US" sz="2800" dirty="0">
                <a:solidFill>
                  <a:schemeClr val="tx1"/>
                </a:solidFill>
                <a:latin typeface="Arial" charset="0"/>
                <a:cs typeface="Arial" charset="0"/>
              </a:rPr>
              <a:t>Academic </a:t>
            </a:r>
            <a:r>
              <a:rPr lang="en-US" sz="2800" dirty="0" smtClean="0">
                <a:solidFill>
                  <a:schemeClr val="tx1"/>
                </a:solidFill>
                <a:latin typeface="Arial" charset="0"/>
                <a:cs typeface="Arial" charset="0"/>
              </a:rPr>
              <a:t>year </a:t>
            </a:r>
            <a:r>
              <a:rPr lang="en-US" sz="2800" dirty="0">
                <a:solidFill>
                  <a:schemeClr val="tx1"/>
                </a:solidFill>
                <a:latin typeface="Arial" charset="0"/>
                <a:cs typeface="Arial" charset="0"/>
              </a:rPr>
              <a:t>– Beginning and ending dates of the academic year used for annual loan limit progression.</a:t>
            </a:r>
          </a:p>
          <a:p>
            <a:pPr marL="684213" lvl="2" indent="-223838">
              <a:buFont typeface="Wingdings" charset="0"/>
              <a:buChar char="§"/>
            </a:pPr>
            <a:r>
              <a:rPr lang="en-US" sz="2800" dirty="0">
                <a:solidFill>
                  <a:schemeClr val="tx1"/>
                </a:solidFill>
                <a:latin typeface="Arial" charset="0"/>
                <a:cs typeface="Arial" charset="0"/>
              </a:rPr>
              <a:t>Either a Scheduled Academic Year (SAY) or a Borrower Based Academic Year (BBAY)</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59D84327-19E9-DF41-A776-385263E1FF43}" type="slidenum">
              <a:rPr lang="en-US" sz="1200">
                <a:solidFill>
                  <a:srgbClr val="898989"/>
                </a:solidFill>
              </a:rPr>
              <a:pPr algn="r" eaLnBrk="1" hangingPunct="1"/>
              <a:t>18</a:t>
            </a:fld>
            <a:endParaRPr lang="en-US" sz="1200" dirty="0">
              <a:solidFill>
                <a:srgbClr val="898989"/>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152400" y="414338"/>
            <a:ext cx="8861425"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600" dirty="0">
                <a:solidFill>
                  <a:schemeClr val="tx1"/>
                </a:solidFill>
                <a:latin typeface="Arial" charset="0"/>
                <a:cs typeface="Arial" charset="0"/>
              </a:rPr>
              <a:t>Calculating Subsidized Usage Period</a:t>
            </a:r>
          </a:p>
        </p:txBody>
      </p:sp>
      <p:sp>
        <p:nvSpPr>
          <p:cNvPr id="26627" name="Content Placeholder 2"/>
          <p:cNvSpPr>
            <a:spLocks noGrp="1"/>
          </p:cNvSpPr>
          <p:nvPr>
            <p:ph idx="1"/>
          </p:nvPr>
        </p:nvSpPr>
        <p:spPr bwMode="auto">
          <a:xfrm>
            <a:off x="152400" y="1143000"/>
            <a:ext cx="8861425" cy="4830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r>
              <a:rPr lang="en-US" sz="2800" dirty="0" smtClean="0">
                <a:solidFill>
                  <a:schemeClr val="tx1"/>
                </a:solidFill>
                <a:latin typeface="Arial" charset="0"/>
                <a:cs typeface="Arial" charset="0"/>
              </a:rPr>
              <a:t>Example </a:t>
            </a:r>
            <a:r>
              <a:rPr lang="en-US" sz="2800" dirty="0">
                <a:solidFill>
                  <a:schemeClr val="tx1"/>
                </a:solidFill>
                <a:latin typeface="Arial" charset="0"/>
                <a:cs typeface="Arial" charset="0"/>
              </a:rPr>
              <a:t>1 – Semester based school</a:t>
            </a:r>
            <a:r>
              <a:rPr lang="ja-JP" altLang="en-US" sz="2800" dirty="0">
                <a:solidFill>
                  <a:schemeClr val="tx1"/>
                </a:solidFill>
                <a:latin typeface="Arial" charset="0"/>
                <a:cs typeface="Arial" charset="0"/>
              </a:rPr>
              <a:t>’</a:t>
            </a:r>
            <a:r>
              <a:rPr lang="en-US" sz="2800" dirty="0">
                <a:solidFill>
                  <a:schemeClr val="tx1"/>
                </a:solidFill>
                <a:latin typeface="Arial" charset="0"/>
                <a:cs typeface="Arial" charset="0"/>
              </a:rPr>
              <a:t>s </a:t>
            </a:r>
            <a:r>
              <a:rPr lang="en-US" sz="2800" dirty="0" smtClean="0">
                <a:solidFill>
                  <a:schemeClr val="tx1"/>
                </a:solidFill>
                <a:latin typeface="Arial" charset="0"/>
                <a:cs typeface="Arial" charset="0"/>
              </a:rPr>
              <a:t>Direct Loan </a:t>
            </a:r>
            <a:r>
              <a:rPr lang="en-US" sz="2800" dirty="0">
                <a:solidFill>
                  <a:schemeClr val="tx1"/>
                </a:solidFill>
                <a:latin typeface="Arial" charset="0"/>
                <a:cs typeface="Arial" charset="0"/>
              </a:rPr>
              <a:t>a</a:t>
            </a:r>
            <a:r>
              <a:rPr lang="en-US" sz="2800" dirty="0" smtClean="0">
                <a:solidFill>
                  <a:schemeClr val="tx1"/>
                </a:solidFill>
                <a:latin typeface="Arial" charset="0"/>
                <a:cs typeface="Arial" charset="0"/>
              </a:rPr>
              <a:t>cademic </a:t>
            </a:r>
            <a:r>
              <a:rPr lang="en-US" sz="2800" dirty="0">
                <a:solidFill>
                  <a:schemeClr val="tx1"/>
                </a:solidFill>
                <a:latin typeface="Arial" charset="0"/>
                <a:cs typeface="Arial" charset="0"/>
              </a:rPr>
              <a:t>y</a:t>
            </a:r>
            <a:r>
              <a:rPr lang="en-US" sz="2800" dirty="0" smtClean="0">
                <a:solidFill>
                  <a:schemeClr val="tx1"/>
                </a:solidFill>
                <a:latin typeface="Arial" charset="0"/>
                <a:cs typeface="Arial" charset="0"/>
              </a:rPr>
              <a:t>ear </a:t>
            </a:r>
            <a:r>
              <a:rPr lang="en-US" sz="2800" dirty="0" smtClean="0">
                <a:solidFill>
                  <a:schemeClr val="tx1"/>
                </a:solidFill>
                <a:latin typeface="Arial" charset="0"/>
                <a:cs typeface="Arial" charset="0"/>
              </a:rPr>
              <a:t>is </a:t>
            </a:r>
            <a:r>
              <a:rPr lang="en-US" sz="2800" dirty="0">
                <a:solidFill>
                  <a:schemeClr val="tx1"/>
                </a:solidFill>
                <a:latin typeface="Arial" charset="0"/>
                <a:cs typeface="Arial" charset="0"/>
              </a:rPr>
              <a:t>the fall and spring terms.   </a:t>
            </a:r>
          </a:p>
          <a:p>
            <a:pPr lvl="2">
              <a:buFont typeface="Wingdings" charset="0"/>
              <a:buChar char="§"/>
            </a:pPr>
            <a:r>
              <a:rPr lang="en-US" sz="2800" dirty="0">
                <a:solidFill>
                  <a:schemeClr val="tx1"/>
                </a:solidFill>
                <a:latin typeface="Arial" charset="0"/>
                <a:cs typeface="Arial" charset="0"/>
              </a:rPr>
              <a:t>Fall begins on August 27, </a:t>
            </a:r>
            <a:r>
              <a:rPr lang="en-US" sz="2800" dirty="0" smtClean="0">
                <a:solidFill>
                  <a:schemeClr val="tx1"/>
                </a:solidFill>
                <a:latin typeface="Arial" charset="0"/>
                <a:cs typeface="Arial" charset="0"/>
              </a:rPr>
              <a:t>spring </a:t>
            </a:r>
            <a:r>
              <a:rPr lang="en-US" sz="2800" dirty="0">
                <a:solidFill>
                  <a:schemeClr val="tx1"/>
                </a:solidFill>
                <a:latin typeface="Arial" charset="0"/>
                <a:cs typeface="Arial" charset="0"/>
              </a:rPr>
              <a:t>ends on May 17</a:t>
            </a:r>
          </a:p>
          <a:p>
            <a:pPr lvl="2">
              <a:buFont typeface="Wingdings" charset="0"/>
              <a:buChar char="§"/>
            </a:pPr>
            <a:r>
              <a:rPr lang="en-US" sz="2800" dirty="0">
                <a:solidFill>
                  <a:schemeClr val="tx1"/>
                </a:solidFill>
                <a:latin typeface="Arial" charset="0"/>
                <a:cs typeface="Arial" charset="0"/>
              </a:rPr>
              <a:t>There are 264 calendar days in the </a:t>
            </a:r>
            <a:r>
              <a:rPr lang="en-US" sz="2800" dirty="0" smtClean="0">
                <a:solidFill>
                  <a:schemeClr val="tx1"/>
                </a:solidFill>
                <a:latin typeface="Arial" charset="0"/>
                <a:cs typeface="Arial" charset="0"/>
              </a:rPr>
              <a:t>academic year.</a:t>
            </a:r>
            <a:endParaRPr lang="en-US" sz="2800" dirty="0">
              <a:solidFill>
                <a:schemeClr val="tx1"/>
              </a:solidFill>
              <a:latin typeface="Arial" charset="0"/>
              <a:cs typeface="Arial" charset="0"/>
            </a:endParaRPr>
          </a:p>
          <a:p>
            <a:pPr lvl="1">
              <a:buFont typeface="Wingdings" charset="0"/>
              <a:buChar char="§"/>
            </a:pPr>
            <a:r>
              <a:rPr lang="en-US" sz="2800" dirty="0">
                <a:solidFill>
                  <a:schemeClr val="tx1"/>
                </a:solidFill>
                <a:latin typeface="Arial" charset="0"/>
                <a:cs typeface="Arial" charset="0"/>
              </a:rPr>
              <a:t>Student receives a Direct Subsidized Loan to cover attendance </a:t>
            </a:r>
            <a:r>
              <a:rPr lang="en-US" sz="2800" dirty="0" smtClean="0">
                <a:solidFill>
                  <a:schemeClr val="tx1"/>
                </a:solidFill>
                <a:latin typeface="Arial" charset="0"/>
                <a:cs typeface="Arial" charset="0"/>
              </a:rPr>
              <a:t>for </a:t>
            </a:r>
            <a:r>
              <a:rPr lang="en-US" sz="2800" dirty="0" smtClean="0">
                <a:solidFill>
                  <a:schemeClr val="tx1"/>
                </a:solidFill>
                <a:latin typeface="Arial" charset="0"/>
                <a:cs typeface="Arial" charset="0"/>
              </a:rPr>
              <a:t>both fall </a:t>
            </a:r>
            <a:r>
              <a:rPr lang="en-US" sz="2800" dirty="0">
                <a:solidFill>
                  <a:schemeClr val="tx1"/>
                </a:solidFill>
                <a:latin typeface="Arial" charset="0"/>
                <a:cs typeface="Arial" charset="0"/>
              </a:rPr>
              <a:t>and spring.</a:t>
            </a:r>
          </a:p>
          <a:p>
            <a:pPr lvl="2">
              <a:buFont typeface="Wingdings" charset="0"/>
              <a:buChar char="§"/>
            </a:pPr>
            <a:r>
              <a:rPr lang="en-US" sz="2800" dirty="0">
                <a:solidFill>
                  <a:schemeClr val="tx1"/>
                </a:solidFill>
                <a:latin typeface="Arial" charset="0"/>
                <a:cs typeface="Arial" charset="0"/>
              </a:rPr>
              <a:t>Loan </a:t>
            </a:r>
            <a:r>
              <a:rPr lang="en-US" sz="2800" dirty="0" smtClean="0">
                <a:solidFill>
                  <a:schemeClr val="tx1"/>
                </a:solidFill>
                <a:latin typeface="Arial" charset="0"/>
                <a:cs typeface="Arial" charset="0"/>
              </a:rPr>
              <a:t>period </a:t>
            </a:r>
            <a:r>
              <a:rPr lang="en-US" sz="2800" dirty="0">
                <a:solidFill>
                  <a:schemeClr val="tx1"/>
                </a:solidFill>
                <a:latin typeface="Arial" charset="0"/>
                <a:cs typeface="Arial" charset="0"/>
              </a:rPr>
              <a:t>begins August 27 and ends May 17.</a:t>
            </a:r>
          </a:p>
          <a:p>
            <a:pPr lvl="2">
              <a:buFont typeface="Wingdings" charset="0"/>
              <a:buChar char="§"/>
            </a:pPr>
            <a:r>
              <a:rPr lang="en-US" sz="2800" dirty="0">
                <a:solidFill>
                  <a:schemeClr val="tx1"/>
                </a:solidFill>
                <a:latin typeface="Arial" charset="0"/>
                <a:cs typeface="Arial" charset="0"/>
              </a:rPr>
              <a:t>There are 264 calendar days in the </a:t>
            </a:r>
            <a:r>
              <a:rPr lang="en-US" sz="2800" dirty="0">
                <a:solidFill>
                  <a:schemeClr val="tx1"/>
                </a:solidFill>
                <a:latin typeface="Arial" charset="0"/>
                <a:cs typeface="Arial" charset="0"/>
              </a:rPr>
              <a:t>l</a:t>
            </a:r>
            <a:r>
              <a:rPr lang="en-US" sz="2800" dirty="0" smtClean="0">
                <a:solidFill>
                  <a:schemeClr val="tx1"/>
                </a:solidFill>
                <a:latin typeface="Arial" charset="0"/>
                <a:cs typeface="Arial" charset="0"/>
              </a:rPr>
              <a:t>oan period</a:t>
            </a:r>
            <a:r>
              <a:rPr lang="en-US" sz="2800" dirty="0">
                <a:solidFill>
                  <a:schemeClr val="tx1"/>
                </a:solidFill>
                <a:latin typeface="Arial" charset="0"/>
                <a:cs typeface="Arial" charset="0"/>
              </a:rPr>
              <a:t>.</a:t>
            </a:r>
          </a:p>
          <a:p>
            <a:pPr lvl="1">
              <a:buFont typeface="Wingdings" charset="0"/>
              <a:buChar char="§"/>
            </a:pPr>
            <a:r>
              <a:rPr lang="en-US" sz="2800" dirty="0">
                <a:solidFill>
                  <a:schemeClr val="tx1"/>
                </a:solidFill>
                <a:latin typeface="Arial" charset="0"/>
                <a:cs typeface="Arial" charset="0"/>
              </a:rPr>
              <a:t>Subsidized Usage Period = 264/264 = 1.00</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5CF4B099-DEB9-0E46-AB7D-B6F8772DF82A}" type="slidenum">
              <a:rPr lang="en-US" sz="1200">
                <a:solidFill>
                  <a:srgbClr val="898989"/>
                </a:solidFill>
              </a:rPr>
              <a:pPr algn="r" eaLnBrk="1" hangingPunct="1"/>
              <a:t>19</a:t>
            </a:fld>
            <a:endParaRPr lang="en-US" sz="1200" dirty="0">
              <a:solidFill>
                <a:srgbClr val="89898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851025" y="852488"/>
            <a:ext cx="5387975"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5" name="Rectangle 3"/>
          <p:cNvSpPr>
            <a:spLocks noGrp="1" noChangeArrowheads="1"/>
          </p:cNvSpPr>
          <p:nvPr>
            <p:ph type="title" idx="4294967295"/>
          </p:nvPr>
        </p:nvSpPr>
        <p:spPr bwMode="auto">
          <a:xfrm>
            <a:off x="392113" y="1066800"/>
            <a:ext cx="8305800" cy="21256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eaLnBrk="1" hangingPunct="1">
              <a:buClr>
                <a:srgbClr val="00CC99"/>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6000" dirty="0">
                <a:solidFill>
                  <a:srgbClr val="00CC99"/>
                </a:solidFill>
                <a:latin typeface="Calibri" charset="0"/>
              </a:rPr>
              <a:t/>
            </a:r>
            <a:br>
              <a:rPr lang="en-GB" sz="6000" dirty="0">
                <a:solidFill>
                  <a:srgbClr val="00CC99"/>
                </a:solidFill>
                <a:latin typeface="Calibri" charset="0"/>
              </a:rPr>
            </a:br>
            <a:r>
              <a:rPr lang="en-GB" sz="7200" b="1" dirty="0">
                <a:solidFill>
                  <a:srgbClr val="FF3300"/>
                </a:solidFill>
                <a:latin typeface="Calibri" charset="0"/>
              </a:rPr>
              <a:t>Overview</a:t>
            </a:r>
            <a:endParaRPr lang="en-GB" sz="7200" dirty="0">
              <a:latin typeface="Calibri" charset="0"/>
            </a:endParaRPr>
          </a:p>
        </p:txBody>
      </p:sp>
      <p:sp>
        <p:nvSpPr>
          <p:cNvPr id="8196" name="Slide Number Placeholder 4"/>
          <p:cNvSpPr txBox="1">
            <a:spLocks noGrp="1"/>
          </p:cNvSpPr>
          <p:nvPr/>
        </p:nvSpPr>
        <p:spPr bwMode="auto">
          <a:xfrm>
            <a:off x="0" y="6324600"/>
            <a:ext cx="152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endParaRPr lang="en-US" sz="1400" dirty="0">
              <a:latin typeface="Arial" charset="0"/>
              <a:ea typeface="MS PGothic" charset="0"/>
              <a:cs typeface="MS PGothic" charset="0"/>
            </a:endParaRPr>
          </a:p>
        </p:txBody>
      </p:sp>
      <p:sp>
        <p:nvSpPr>
          <p:cNvPr id="8197"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F2B9A31E-3444-004B-977E-00F8DE8FC64D}" type="slidenum">
              <a:rPr lang="en-US">
                <a:solidFill>
                  <a:srgbClr val="F2F2F2"/>
                </a:solidFill>
                <a:latin typeface="Arial" charset="0"/>
              </a:rPr>
              <a:pPr eaLnBrk="1" hangingPunct="1"/>
              <a:t>2</a:t>
            </a:fld>
            <a:endParaRPr lang="en-US" dirty="0">
              <a:solidFill>
                <a:srgbClr val="F2F2F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chemeClr val="tx1"/>
                </a:solidFill>
                <a:latin typeface="Arial" charset="0"/>
                <a:cs typeface="Arial" charset="0"/>
              </a:rPr>
              <a:t>Calculating Subsidized Usage Period</a:t>
            </a:r>
          </a:p>
        </p:txBody>
      </p:sp>
      <p:sp>
        <p:nvSpPr>
          <p:cNvPr id="27651" name="Content Placeholder 2"/>
          <p:cNvSpPr>
            <a:spLocks noGrp="1"/>
          </p:cNvSpPr>
          <p:nvPr>
            <p:ph idx="1"/>
          </p:nvPr>
        </p:nvSpPr>
        <p:spPr bwMode="auto">
          <a:xfrm>
            <a:off x="152400" y="1143000"/>
            <a:ext cx="8861425" cy="4830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r>
              <a:rPr lang="en-US" sz="2800" dirty="0" smtClean="0">
                <a:solidFill>
                  <a:schemeClr val="tx1"/>
                </a:solidFill>
                <a:latin typeface="Arial" charset="0"/>
                <a:cs typeface="Arial" charset="0"/>
              </a:rPr>
              <a:t>Example </a:t>
            </a:r>
            <a:r>
              <a:rPr lang="en-US" sz="2800" dirty="0">
                <a:solidFill>
                  <a:schemeClr val="tx1"/>
                </a:solidFill>
                <a:latin typeface="Arial" charset="0"/>
                <a:cs typeface="Arial" charset="0"/>
              </a:rPr>
              <a:t>2 – Semester based school</a:t>
            </a:r>
            <a:r>
              <a:rPr lang="ja-JP" altLang="en-US" sz="2800" dirty="0">
                <a:solidFill>
                  <a:schemeClr val="tx1"/>
                </a:solidFill>
                <a:latin typeface="Arial" charset="0"/>
                <a:cs typeface="Arial" charset="0"/>
              </a:rPr>
              <a:t>’</a:t>
            </a:r>
            <a:r>
              <a:rPr lang="en-US" sz="2800" dirty="0">
                <a:solidFill>
                  <a:schemeClr val="tx1"/>
                </a:solidFill>
                <a:latin typeface="Arial" charset="0"/>
                <a:cs typeface="Arial" charset="0"/>
              </a:rPr>
              <a:t>s </a:t>
            </a:r>
            <a:r>
              <a:rPr lang="en-US" sz="2800" dirty="0" smtClean="0">
                <a:solidFill>
                  <a:schemeClr val="tx1"/>
                </a:solidFill>
                <a:latin typeface="Arial" charset="0"/>
                <a:cs typeface="Arial" charset="0"/>
              </a:rPr>
              <a:t>Direct Loan academic year is </a:t>
            </a:r>
            <a:r>
              <a:rPr lang="en-US" sz="2800" dirty="0">
                <a:solidFill>
                  <a:schemeClr val="tx1"/>
                </a:solidFill>
                <a:latin typeface="Arial" charset="0"/>
                <a:cs typeface="Arial" charset="0"/>
              </a:rPr>
              <a:t>the fall and spring terms.   </a:t>
            </a:r>
          </a:p>
          <a:p>
            <a:pPr lvl="2">
              <a:buFont typeface="Wingdings" charset="0"/>
              <a:buChar char="§"/>
            </a:pPr>
            <a:r>
              <a:rPr lang="en-US" sz="2800" dirty="0">
                <a:solidFill>
                  <a:schemeClr val="tx1"/>
                </a:solidFill>
                <a:latin typeface="Arial" charset="0"/>
                <a:cs typeface="Arial" charset="0"/>
              </a:rPr>
              <a:t>Fall begins on August 27, </a:t>
            </a:r>
            <a:r>
              <a:rPr lang="en-US" sz="2800" dirty="0" smtClean="0">
                <a:solidFill>
                  <a:schemeClr val="tx1"/>
                </a:solidFill>
                <a:latin typeface="Arial" charset="0"/>
                <a:cs typeface="Arial" charset="0"/>
              </a:rPr>
              <a:t>spring </a:t>
            </a:r>
            <a:r>
              <a:rPr lang="en-US" sz="2800" dirty="0">
                <a:solidFill>
                  <a:schemeClr val="tx1"/>
                </a:solidFill>
                <a:latin typeface="Arial" charset="0"/>
                <a:cs typeface="Arial" charset="0"/>
              </a:rPr>
              <a:t>ends on May 17</a:t>
            </a:r>
          </a:p>
          <a:p>
            <a:pPr lvl="2">
              <a:buFont typeface="Wingdings" charset="0"/>
              <a:buChar char="§"/>
            </a:pPr>
            <a:r>
              <a:rPr lang="en-US" sz="2800" dirty="0">
                <a:solidFill>
                  <a:schemeClr val="tx1"/>
                </a:solidFill>
                <a:latin typeface="Arial" charset="0"/>
                <a:cs typeface="Arial" charset="0"/>
              </a:rPr>
              <a:t>There are 264 calendar days in the </a:t>
            </a:r>
            <a:r>
              <a:rPr lang="en-US" sz="2800" dirty="0" smtClean="0">
                <a:solidFill>
                  <a:schemeClr val="tx1"/>
                </a:solidFill>
                <a:latin typeface="Arial" charset="0"/>
                <a:cs typeface="Arial" charset="0"/>
              </a:rPr>
              <a:t>academic year.</a:t>
            </a:r>
            <a:endParaRPr lang="en-US" sz="2800" dirty="0">
              <a:solidFill>
                <a:schemeClr val="tx1"/>
              </a:solidFill>
              <a:latin typeface="Arial" charset="0"/>
              <a:cs typeface="Arial" charset="0"/>
            </a:endParaRPr>
          </a:p>
          <a:p>
            <a:pPr lvl="1">
              <a:buFont typeface="Wingdings" charset="0"/>
              <a:buChar char="§"/>
            </a:pPr>
            <a:r>
              <a:rPr lang="en-US" sz="2800" dirty="0">
                <a:solidFill>
                  <a:schemeClr val="tx1"/>
                </a:solidFill>
                <a:latin typeface="Arial" charset="0"/>
                <a:cs typeface="Arial" charset="0"/>
              </a:rPr>
              <a:t>Student receives a Direct Subsidized Loan to cover attendance for fall term only.</a:t>
            </a:r>
          </a:p>
          <a:p>
            <a:pPr lvl="2">
              <a:buFont typeface="Wingdings" charset="0"/>
              <a:buChar char="§"/>
            </a:pPr>
            <a:r>
              <a:rPr lang="en-US" sz="2800" dirty="0">
                <a:solidFill>
                  <a:schemeClr val="tx1"/>
                </a:solidFill>
                <a:latin typeface="Arial" charset="0"/>
                <a:cs typeface="Arial" charset="0"/>
              </a:rPr>
              <a:t>Loan </a:t>
            </a:r>
            <a:r>
              <a:rPr lang="en-US" sz="2800" dirty="0" smtClean="0">
                <a:solidFill>
                  <a:schemeClr val="tx1"/>
                </a:solidFill>
                <a:latin typeface="Arial" charset="0"/>
                <a:cs typeface="Arial" charset="0"/>
              </a:rPr>
              <a:t>period </a:t>
            </a:r>
            <a:r>
              <a:rPr lang="en-US" sz="2800" dirty="0">
                <a:solidFill>
                  <a:schemeClr val="tx1"/>
                </a:solidFill>
                <a:latin typeface="Arial" charset="0"/>
                <a:cs typeface="Arial" charset="0"/>
              </a:rPr>
              <a:t>begins August 27 and ends Dec 21.</a:t>
            </a:r>
          </a:p>
          <a:p>
            <a:pPr lvl="2">
              <a:buFont typeface="Wingdings" charset="0"/>
              <a:buChar char="§"/>
            </a:pPr>
            <a:r>
              <a:rPr lang="en-US" sz="2800" dirty="0">
                <a:solidFill>
                  <a:schemeClr val="tx1"/>
                </a:solidFill>
                <a:latin typeface="Arial" charset="0"/>
                <a:cs typeface="Arial" charset="0"/>
              </a:rPr>
              <a:t>There are 117 calendar days in the </a:t>
            </a:r>
            <a:r>
              <a:rPr lang="en-US" sz="2800" dirty="0" smtClean="0">
                <a:solidFill>
                  <a:schemeClr val="tx1"/>
                </a:solidFill>
                <a:latin typeface="Arial" charset="0"/>
                <a:cs typeface="Arial" charset="0"/>
              </a:rPr>
              <a:t>loan period</a:t>
            </a:r>
            <a:r>
              <a:rPr lang="en-US" sz="2800" dirty="0">
                <a:solidFill>
                  <a:schemeClr val="tx1"/>
                </a:solidFill>
                <a:latin typeface="Arial" charset="0"/>
                <a:cs typeface="Arial" charset="0"/>
              </a:rPr>
              <a:t>.</a:t>
            </a:r>
          </a:p>
          <a:p>
            <a:pPr lvl="1">
              <a:buFont typeface="Wingdings" charset="0"/>
              <a:buChar char="§"/>
            </a:pPr>
            <a:r>
              <a:rPr lang="en-US" sz="2800" dirty="0">
                <a:solidFill>
                  <a:schemeClr val="tx1"/>
                </a:solidFill>
                <a:latin typeface="Arial" charset="0"/>
                <a:cs typeface="Arial" charset="0"/>
              </a:rPr>
              <a:t>Subsidized Usage Period = 117/264 = 0.44</a:t>
            </a:r>
          </a:p>
          <a:p>
            <a:pPr lvl="2">
              <a:buFont typeface="Wingdings" charset="0"/>
              <a:buChar char="§"/>
            </a:pPr>
            <a:r>
              <a:rPr lang="en-US" sz="2800" dirty="0">
                <a:solidFill>
                  <a:schemeClr val="tx1"/>
                </a:solidFill>
                <a:latin typeface="Arial" charset="0"/>
                <a:cs typeface="Arial" charset="0"/>
              </a:rPr>
              <a:t>Rounded down to next lowest .25 = 0.25</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105DD8A6-F893-2F44-BA89-F1DAD65C99AD}" type="slidenum">
              <a:rPr lang="en-US" sz="1200">
                <a:solidFill>
                  <a:srgbClr val="898989"/>
                </a:solidFill>
              </a:rPr>
              <a:pPr algn="r" eaLnBrk="1" hangingPunct="1"/>
              <a:t>20</a:t>
            </a:fld>
            <a:endParaRPr lang="en-US" sz="1200" dirty="0">
              <a:solidFill>
                <a:srgbClr val="898989"/>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851025" y="852488"/>
            <a:ext cx="5387975"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9699" name="Rectangle 3"/>
          <p:cNvSpPr>
            <a:spLocks noGrp="1" noChangeArrowheads="1"/>
          </p:cNvSpPr>
          <p:nvPr>
            <p:ph type="title" idx="4294967295"/>
          </p:nvPr>
        </p:nvSpPr>
        <p:spPr bwMode="auto">
          <a:xfrm>
            <a:off x="392113" y="1066800"/>
            <a:ext cx="8305800" cy="34178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eaLnBrk="1" hangingPunct="1">
              <a:buClr>
                <a:srgbClr val="00CC99"/>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7200" b="1" dirty="0">
                <a:solidFill>
                  <a:srgbClr val="FF3300"/>
                </a:solidFill>
                <a:latin typeface="Calibri" charset="0"/>
              </a:rPr>
              <a:t>Reporting of Academic Year and Loan Period</a:t>
            </a:r>
            <a:endParaRPr lang="en-GB" sz="7200" dirty="0">
              <a:latin typeface="Calibri" charset="0"/>
            </a:endParaRPr>
          </a:p>
        </p:txBody>
      </p:sp>
      <p:sp>
        <p:nvSpPr>
          <p:cNvPr id="29700" name="Slide Number Placeholder 4"/>
          <p:cNvSpPr txBox="1">
            <a:spLocks noGrp="1"/>
          </p:cNvSpPr>
          <p:nvPr/>
        </p:nvSpPr>
        <p:spPr bwMode="auto">
          <a:xfrm>
            <a:off x="0" y="6324600"/>
            <a:ext cx="152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endParaRPr lang="en-US" sz="1400" dirty="0">
              <a:latin typeface="Arial" charset="0"/>
              <a:ea typeface="MS PGothic" charset="0"/>
              <a:cs typeface="MS PGothic" charset="0"/>
            </a:endParaRPr>
          </a:p>
        </p:txBody>
      </p:sp>
      <p:sp>
        <p:nvSpPr>
          <p:cNvPr id="29701"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304C9940-6674-9246-8824-D2A2D3915110}" type="slidenum">
              <a:rPr lang="en-US">
                <a:solidFill>
                  <a:srgbClr val="F2F2F2"/>
                </a:solidFill>
                <a:latin typeface="Arial" charset="0"/>
              </a:rPr>
              <a:pPr eaLnBrk="1" hangingPunct="1"/>
              <a:t>21</a:t>
            </a:fld>
            <a:endParaRPr lang="en-US" dirty="0">
              <a:solidFill>
                <a:srgbClr val="F2F2F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600" dirty="0">
                <a:solidFill>
                  <a:schemeClr val="tx1"/>
                </a:solidFill>
                <a:latin typeface="Arial" charset="0"/>
                <a:cs typeface="Arial" charset="0"/>
              </a:rPr>
              <a:t>Dear Colleague Letter GEN-13-13</a:t>
            </a:r>
          </a:p>
        </p:txBody>
      </p:sp>
      <p:sp>
        <p:nvSpPr>
          <p:cNvPr id="30723" name="Content Placeholder 2"/>
          <p:cNvSpPr>
            <a:spLocks noGrp="1"/>
          </p:cNvSpPr>
          <p:nvPr>
            <p:ph idx="1"/>
          </p:nvPr>
        </p:nvSpPr>
        <p:spPr bwMode="auto">
          <a:xfrm>
            <a:off x="304800" y="1295400"/>
            <a:ext cx="84582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r>
              <a:rPr lang="en-US" sz="2800" dirty="0">
                <a:solidFill>
                  <a:schemeClr val="tx1"/>
                </a:solidFill>
                <a:latin typeface="Arial" charset="0"/>
                <a:cs typeface="Arial" charset="0"/>
                <a:hlinkClick r:id="rId2"/>
              </a:rPr>
              <a:t>Dear Colleague Letter GEN-13-13 </a:t>
            </a:r>
            <a:r>
              <a:rPr lang="en-US" sz="2800" dirty="0">
                <a:solidFill>
                  <a:schemeClr val="tx1"/>
                </a:solidFill>
                <a:latin typeface="Arial" charset="0"/>
                <a:cs typeface="Arial" charset="0"/>
              </a:rPr>
              <a:t>,posted to IFAP on May 10, 2013, provides guidance and examples to schools related to how they must report a Direct Loan</a:t>
            </a:r>
            <a:r>
              <a:rPr lang="ja-JP" altLang="en-US" sz="2800" dirty="0">
                <a:solidFill>
                  <a:schemeClr val="tx1"/>
                </a:solidFill>
                <a:latin typeface="Arial" charset="0"/>
                <a:cs typeface="Arial" charset="0"/>
              </a:rPr>
              <a:t>’</a:t>
            </a:r>
            <a:r>
              <a:rPr lang="en-US" sz="2800" dirty="0">
                <a:solidFill>
                  <a:schemeClr val="tx1"/>
                </a:solidFill>
                <a:latin typeface="Arial" charset="0"/>
                <a:cs typeface="Arial" charset="0"/>
              </a:rPr>
              <a:t>s </a:t>
            </a:r>
            <a:r>
              <a:rPr lang="en-US" sz="2800" dirty="0" smtClean="0">
                <a:solidFill>
                  <a:schemeClr val="tx1"/>
                </a:solidFill>
                <a:latin typeface="Arial" charset="0"/>
                <a:cs typeface="Arial" charset="0"/>
              </a:rPr>
              <a:t>academic </a:t>
            </a:r>
            <a:r>
              <a:rPr lang="en-US" sz="2800" dirty="0">
                <a:solidFill>
                  <a:schemeClr val="tx1"/>
                </a:solidFill>
                <a:latin typeface="Arial" charset="0"/>
                <a:cs typeface="Arial" charset="0"/>
              </a:rPr>
              <a:t>y</a:t>
            </a:r>
            <a:r>
              <a:rPr lang="en-US" sz="2800" dirty="0" smtClean="0">
                <a:solidFill>
                  <a:schemeClr val="tx1"/>
                </a:solidFill>
                <a:latin typeface="Arial" charset="0"/>
                <a:cs typeface="Arial" charset="0"/>
              </a:rPr>
              <a:t>ear </a:t>
            </a:r>
            <a:r>
              <a:rPr lang="en-US" sz="2800" dirty="0" smtClean="0">
                <a:solidFill>
                  <a:schemeClr val="tx1"/>
                </a:solidFill>
                <a:latin typeface="Arial" charset="0"/>
                <a:cs typeface="Arial" charset="0"/>
              </a:rPr>
              <a:t>dates and </a:t>
            </a:r>
            <a:r>
              <a:rPr lang="en-US" sz="2800" dirty="0">
                <a:solidFill>
                  <a:schemeClr val="tx1"/>
                </a:solidFill>
                <a:latin typeface="Arial" charset="0"/>
                <a:cs typeface="Arial" charset="0"/>
              </a:rPr>
              <a:t>l</a:t>
            </a:r>
            <a:r>
              <a:rPr lang="en-US" sz="2800" dirty="0" smtClean="0">
                <a:solidFill>
                  <a:schemeClr val="tx1"/>
                </a:solidFill>
                <a:latin typeface="Arial" charset="0"/>
                <a:cs typeface="Arial" charset="0"/>
              </a:rPr>
              <a:t>oan </a:t>
            </a:r>
            <a:r>
              <a:rPr lang="en-US" sz="2800" dirty="0">
                <a:solidFill>
                  <a:schemeClr val="tx1"/>
                </a:solidFill>
                <a:latin typeface="Arial" charset="0"/>
                <a:cs typeface="Arial" charset="0"/>
              </a:rPr>
              <a:t>p</a:t>
            </a:r>
            <a:r>
              <a:rPr lang="en-US" sz="2800" dirty="0" smtClean="0">
                <a:solidFill>
                  <a:schemeClr val="tx1"/>
                </a:solidFill>
                <a:latin typeface="Arial" charset="0"/>
                <a:cs typeface="Arial" charset="0"/>
              </a:rPr>
              <a:t>eriod </a:t>
            </a:r>
            <a:r>
              <a:rPr lang="en-US" sz="2800" dirty="0">
                <a:solidFill>
                  <a:schemeClr val="tx1"/>
                </a:solidFill>
                <a:latin typeface="Arial" charset="0"/>
                <a:cs typeface="Arial" charset="0"/>
              </a:rPr>
              <a:t>dates to COD.  </a:t>
            </a:r>
          </a:p>
          <a:p>
            <a:pPr>
              <a:buFont typeface="Wingdings" pitchFamily="2" charset="2"/>
              <a:buChar char="§"/>
            </a:pPr>
            <a:r>
              <a:rPr lang="en-US" sz="2800" dirty="0" smtClean="0">
                <a:solidFill>
                  <a:schemeClr val="tx1"/>
                </a:solidFill>
                <a:latin typeface="Arial" charset="0"/>
                <a:cs typeface="Arial" charset="0"/>
              </a:rPr>
              <a:t>Effective for all loans with a first disbursement on or after July 1, 2013, even loans already originated.</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B382B125-7192-1740-A135-ACBB4E5E0926}" type="slidenum">
              <a:rPr lang="en-US">
                <a:solidFill>
                  <a:srgbClr val="F2F2F2"/>
                </a:solidFill>
                <a:latin typeface="Arial" charset="0"/>
              </a:rPr>
              <a:pPr eaLnBrk="1" hangingPunct="1"/>
              <a:t>22</a:t>
            </a:fld>
            <a:endParaRPr lang="en-US" dirty="0">
              <a:solidFill>
                <a:srgbClr val="F2F2F2"/>
              </a:solidFill>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851025" y="852488"/>
            <a:ext cx="5387975"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3795" name="Rectangle 3"/>
          <p:cNvSpPr>
            <a:spLocks noGrp="1" noChangeArrowheads="1"/>
          </p:cNvSpPr>
          <p:nvPr>
            <p:ph type="title" idx="4294967295"/>
          </p:nvPr>
        </p:nvSpPr>
        <p:spPr bwMode="auto">
          <a:xfrm>
            <a:off x="392113" y="1066800"/>
            <a:ext cx="8305800" cy="2309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eaLnBrk="1" hangingPunct="1">
              <a:buClr>
                <a:srgbClr val="00CC99"/>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7200" b="1" dirty="0">
                <a:solidFill>
                  <a:srgbClr val="FF3300"/>
                </a:solidFill>
                <a:latin typeface="Calibri" charset="0"/>
              </a:rPr>
              <a:t/>
            </a:r>
            <a:br>
              <a:rPr lang="en-GB" sz="7200" b="1" dirty="0">
                <a:solidFill>
                  <a:srgbClr val="FF3300"/>
                </a:solidFill>
                <a:latin typeface="Calibri" charset="0"/>
              </a:rPr>
            </a:br>
            <a:r>
              <a:rPr lang="en-GB" sz="7200" b="1" dirty="0">
                <a:solidFill>
                  <a:srgbClr val="FF3300"/>
                </a:solidFill>
                <a:latin typeface="Calibri" charset="0"/>
              </a:rPr>
              <a:t>COD Schema</a:t>
            </a:r>
            <a:endParaRPr lang="en-GB" sz="7200" dirty="0">
              <a:latin typeface="Calibri" charset="0"/>
            </a:endParaRPr>
          </a:p>
        </p:txBody>
      </p:sp>
      <p:sp>
        <p:nvSpPr>
          <p:cNvPr id="33796" name="Slide Number Placeholder 4"/>
          <p:cNvSpPr txBox="1">
            <a:spLocks noGrp="1"/>
          </p:cNvSpPr>
          <p:nvPr/>
        </p:nvSpPr>
        <p:spPr bwMode="auto">
          <a:xfrm>
            <a:off x="0" y="6324600"/>
            <a:ext cx="152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endParaRPr lang="en-US" sz="1400" dirty="0">
              <a:latin typeface="Arial" charset="0"/>
              <a:ea typeface="MS PGothic" charset="0"/>
              <a:cs typeface="MS PGothic" charset="0"/>
            </a:endParaRPr>
          </a:p>
        </p:txBody>
      </p:sp>
      <p:sp>
        <p:nvSpPr>
          <p:cNvPr id="33797"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58E5ACB4-7C6F-1C49-AB65-2575E8ED2A19}" type="slidenum">
              <a:rPr lang="en-US">
                <a:solidFill>
                  <a:srgbClr val="F2F2F2"/>
                </a:solidFill>
                <a:latin typeface="Arial" charset="0"/>
              </a:rPr>
              <a:pPr eaLnBrk="1" hangingPunct="1"/>
              <a:t>23</a:t>
            </a:fld>
            <a:endParaRPr lang="en-US" dirty="0">
              <a:solidFill>
                <a:srgbClr val="F2F2F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xfrm>
            <a:off x="-19050" y="381000"/>
            <a:ext cx="9110663"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dirty="0">
                <a:solidFill>
                  <a:schemeClr val="tx1"/>
                </a:solidFill>
                <a:latin typeface="Arial" charset="0"/>
                <a:cs typeface="Arial" charset="0"/>
              </a:rPr>
              <a:t>COD Academic Year Schema Tags</a:t>
            </a:r>
            <a:endParaRPr lang="en-US" sz="2800" b="1" dirty="0">
              <a:solidFill>
                <a:schemeClr val="tx1"/>
              </a:solidFill>
              <a:latin typeface="Arial" charset="0"/>
              <a:cs typeface="Arial" charset="0"/>
            </a:endParaRPr>
          </a:p>
        </p:txBody>
      </p:sp>
      <p:sp>
        <p:nvSpPr>
          <p:cNvPr id="12291" name="Content Placeholder 2"/>
          <p:cNvSpPr>
            <a:spLocks noGrp="1"/>
          </p:cNvSpPr>
          <p:nvPr>
            <p:ph idx="1"/>
          </p:nvPr>
        </p:nvSpPr>
        <p:spPr bwMode="auto">
          <a:xfrm>
            <a:off x="268288" y="1219200"/>
            <a:ext cx="8823325" cy="495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r>
              <a:rPr lang="en-US" sz="2800" dirty="0">
                <a:solidFill>
                  <a:schemeClr val="tx1"/>
                </a:solidFill>
                <a:latin typeface="Arial" charset="0"/>
                <a:cs typeface="Arial" charset="0"/>
              </a:rPr>
              <a:t>A Direct Loan</a:t>
            </a:r>
            <a:r>
              <a:rPr lang="ja-JP" altLang="en-US" sz="2800" dirty="0">
                <a:solidFill>
                  <a:schemeClr val="tx1"/>
                </a:solidFill>
                <a:latin typeface="Arial" charset="0"/>
                <a:cs typeface="Arial" charset="0"/>
              </a:rPr>
              <a:t>’</a:t>
            </a:r>
            <a:r>
              <a:rPr lang="en-US" sz="2800" dirty="0">
                <a:solidFill>
                  <a:schemeClr val="tx1"/>
                </a:solidFill>
                <a:latin typeface="Arial" charset="0"/>
                <a:cs typeface="Arial" charset="0"/>
              </a:rPr>
              <a:t>s academic year tags in the COD schema are &lt;</a:t>
            </a:r>
            <a:r>
              <a:rPr lang="en-US" sz="2800" dirty="0">
                <a:solidFill>
                  <a:schemeClr val="tx1"/>
                </a:solidFill>
                <a:latin typeface="Arial" charset="0"/>
                <a:cs typeface="Arial" charset="0"/>
              </a:rPr>
              <a:t>AcademicYearBeginDate</a:t>
            </a:r>
            <a:r>
              <a:rPr lang="en-US" sz="2800" dirty="0">
                <a:solidFill>
                  <a:schemeClr val="tx1"/>
                </a:solidFill>
                <a:latin typeface="Arial" charset="0"/>
                <a:cs typeface="Arial" charset="0"/>
              </a:rPr>
              <a:t>&gt; and &lt;</a:t>
            </a:r>
            <a:r>
              <a:rPr lang="en-US" sz="2800" dirty="0">
                <a:solidFill>
                  <a:schemeClr val="tx1"/>
                </a:solidFill>
                <a:latin typeface="Arial" charset="0"/>
                <a:cs typeface="Arial" charset="0"/>
              </a:rPr>
              <a:t>AcademicYearEndDate</a:t>
            </a:r>
            <a:r>
              <a:rPr lang="en-US" sz="2800" dirty="0">
                <a:solidFill>
                  <a:schemeClr val="tx1"/>
                </a:solidFill>
                <a:latin typeface="Arial" charset="0"/>
                <a:cs typeface="Arial" charset="0"/>
              </a:rPr>
              <a:t>&gt;.</a:t>
            </a:r>
          </a:p>
          <a:p>
            <a:pPr>
              <a:buFont typeface="Wingdings" charset="0"/>
              <a:buChar char="§"/>
            </a:pPr>
            <a:r>
              <a:rPr lang="en-US" sz="2800" dirty="0">
                <a:solidFill>
                  <a:schemeClr val="tx1"/>
                </a:solidFill>
                <a:latin typeface="Arial" charset="0"/>
                <a:cs typeface="Arial" charset="0"/>
              </a:rPr>
              <a:t>Schools must populate these tags with the exact beginning and ending dates of the loan</a:t>
            </a:r>
            <a:r>
              <a:rPr lang="ja-JP" altLang="en-US" sz="2800" dirty="0">
                <a:solidFill>
                  <a:schemeClr val="tx1"/>
                </a:solidFill>
                <a:latin typeface="Arial" charset="0"/>
                <a:cs typeface="Arial" charset="0"/>
              </a:rPr>
              <a:t>’</a:t>
            </a:r>
            <a:r>
              <a:rPr lang="en-US" sz="2800" dirty="0">
                <a:solidFill>
                  <a:schemeClr val="tx1"/>
                </a:solidFill>
                <a:latin typeface="Arial" charset="0"/>
                <a:cs typeface="Arial" charset="0"/>
              </a:rPr>
              <a:t>s academic year (the period to which the annual loan limit applies).</a:t>
            </a:r>
          </a:p>
          <a:p>
            <a:pPr lvl="1">
              <a:buFont typeface="Wingdings" charset="0"/>
              <a:buChar char="§"/>
            </a:pPr>
            <a:r>
              <a:rPr lang="en-US" sz="2800" dirty="0">
                <a:solidFill>
                  <a:schemeClr val="tx1"/>
                </a:solidFill>
                <a:latin typeface="Arial" charset="0"/>
                <a:cs typeface="Arial" charset="0"/>
              </a:rPr>
              <a:t>A summer term that is treated as a header or trailer to a Scheduled Academic Year </a:t>
            </a:r>
            <a:r>
              <a:rPr lang="en-US" sz="2800" dirty="0" smtClean="0">
                <a:solidFill>
                  <a:schemeClr val="tx1"/>
                </a:solidFill>
                <a:latin typeface="Arial" charset="0"/>
                <a:cs typeface="Arial" charset="0"/>
              </a:rPr>
              <a:t>must</a:t>
            </a:r>
            <a:r>
              <a:rPr lang="en-US" sz="2800" dirty="0" smtClean="0">
                <a:solidFill>
                  <a:schemeClr val="tx1"/>
                </a:solidFill>
                <a:latin typeface="Arial" charset="0"/>
                <a:cs typeface="Arial" charset="0"/>
              </a:rPr>
              <a:t> be </a:t>
            </a:r>
            <a:r>
              <a:rPr lang="en-US" sz="2800" dirty="0">
                <a:solidFill>
                  <a:schemeClr val="tx1"/>
                </a:solidFill>
                <a:latin typeface="Arial" charset="0"/>
                <a:cs typeface="Arial" charset="0"/>
              </a:rPr>
              <a:t>included in the academic year dates </a:t>
            </a:r>
            <a:r>
              <a:rPr lang="en-US" sz="2800" u="sng" dirty="0">
                <a:solidFill>
                  <a:schemeClr val="tx1"/>
                </a:solidFill>
                <a:latin typeface="Arial" charset="0"/>
                <a:cs typeface="Arial" charset="0"/>
              </a:rPr>
              <a:t>only</a:t>
            </a:r>
            <a:r>
              <a:rPr lang="en-US" sz="2800" dirty="0">
                <a:solidFill>
                  <a:schemeClr val="tx1"/>
                </a:solidFill>
                <a:latin typeface="Arial" charset="0"/>
                <a:cs typeface="Arial" charset="0"/>
              </a:rPr>
              <a:t> if the student will actually be receiving a Direct Loan for the summer.</a:t>
            </a:r>
          </a:p>
          <a:p>
            <a:pPr>
              <a:buFont typeface="Arial" charset="0"/>
              <a:buNone/>
            </a:pPr>
            <a:endParaRPr lang="en-US" sz="2800" dirty="0">
              <a:latin typeface="Courier New" charset="0"/>
              <a:cs typeface="Courier New" charset="0"/>
            </a:endParaRPr>
          </a:p>
          <a:p>
            <a:pPr lvl="1">
              <a:buFont typeface="Arial" charset="0"/>
              <a:buNone/>
            </a:pPr>
            <a:r>
              <a:rPr lang="en-US" sz="2800" dirty="0">
                <a:latin typeface="Courier New" charset="0"/>
                <a:cs typeface="Courier New" charset="0"/>
              </a:rPr>
              <a:t>	</a:t>
            </a:r>
            <a:endParaRPr lang="en-US" sz="2800" dirty="0">
              <a:solidFill>
                <a:schemeClr val="tx1"/>
              </a:solidFill>
              <a:latin typeface="Courier New" charset="0"/>
              <a:cs typeface="Courier New"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FBAAC1E9-428F-7D4E-AF02-32BE1E6A88DB}" type="slidenum">
              <a:rPr lang="en-US">
                <a:solidFill>
                  <a:srgbClr val="F2F2F2"/>
                </a:solidFill>
                <a:latin typeface="Arial" charset="0"/>
              </a:rPr>
              <a:pPr eaLnBrk="1" hangingPunct="1"/>
              <a:t>24</a:t>
            </a:fld>
            <a:endParaRPr lang="en-US" dirty="0">
              <a:solidFill>
                <a:srgbClr val="F2F2F2"/>
              </a:solidFill>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xfrm>
            <a:off x="-19050" y="381000"/>
            <a:ext cx="9110663"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dirty="0">
                <a:solidFill>
                  <a:schemeClr val="tx1"/>
                </a:solidFill>
                <a:latin typeface="Arial" charset="0"/>
                <a:cs typeface="Arial" charset="0"/>
              </a:rPr>
              <a:t>COD Loan Period Schema Tags</a:t>
            </a:r>
            <a:endParaRPr lang="en-US" sz="2800" b="1" dirty="0">
              <a:solidFill>
                <a:schemeClr val="tx1"/>
              </a:solidFill>
              <a:latin typeface="Arial" charset="0"/>
              <a:cs typeface="Arial" charset="0"/>
            </a:endParaRPr>
          </a:p>
        </p:txBody>
      </p:sp>
      <p:sp>
        <p:nvSpPr>
          <p:cNvPr id="12291" name="Content Placeholder 2"/>
          <p:cNvSpPr>
            <a:spLocks noGrp="1"/>
          </p:cNvSpPr>
          <p:nvPr>
            <p:ph idx="1"/>
          </p:nvPr>
        </p:nvSpPr>
        <p:spPr bwMode="auto">
          <a:xfrm>
            <a:off x="268288" y="1219200"/>
            <a:ext cx="8823325" cy="4673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r>
              <a:rPr lang="en-US" sz="2800" dirty="0">
                <a:solidFill>
                  <a:schemeClr val="tx1"/>
                </a:solidFill>
                <a:latin typeface="Arial" charset="0"/>
                <a:cs typeface="Arial" charset="0"/>
              </a:rPr>
              <a:t>A Direct Loan</a:t>
            </a:r>
            <a:r>
              <a:rPr lang="ja-JP" altLang="en-US" sz="2800" dirty="0">
                <a:solidFill>
                  <a:schemeClr val="tx1"/>
                </a:solidFill>
                <a:latin typeface="Arial" charset="0"/>
                <a:cs typeface="Arial" charset="0"/>
              </a:rPr>
              <a:t>’</a:t>
            </a:r>
            <a:r>
              <a:rPr lang="en-US" sz="2800" dirty="0">
                <a:solidFill>
                  <a:schemeClr val="tx1"/>
                </a:solidFill>
                <a:latin typeface="Arial" charset="0"/>
                <a:cs typeface="Arial" charset="0"/>
              </a:rPr>
              <a:t>s </a:t>
            </a:r>
            <a:r>
              <a:rPr lang="en-US" sz="2800" dirty="0" smtClean="0">
                <a:solidFill>
                  <a:schemeClr val="tx1"/>
                </a:solidFill>
                <a:latin typeface="Arial" charset="0"/>
                <a:cs typeface="Arial" charset="0"/>
              </a:rPr>
              <a:t>loan </a:t>
            </a:r>
            <a:r>
              <a:rPr lang="en-US" sz="2800" dirty="0">
                <a:solidFill>
                  <a:schemeClr val="tx1"/>
                </a:solidFill>
                <a:latin typeface="Arial" charset="0"/>
                <a:cs typeface="Arial" charset="0"/>
              </a:rPr>
              <a:t>p</a:t>
            </a:r>
            <a:r>
              <a:rPr lang="en-US" sz="2800" dirty="0" smtClean="0">
                <a:solidFill>
                  <a:schemeClr val="tx1"/>
                </a:solidFill>
                <a:latin typeface="Arial" charset="0"/>
                <a:cs typeface="Arial" charset="0"/>
              </a:rPr>
              <a:t>eriod </a:t>
            </a:r>
            <a:r>
              <a:rPr lang="en-US" sz="2800" dirty="0">
                <a:solidFill>
                  <a:schemeClr val="tx1"/>
                </a:solidFill>
                <a:latin typeface="Arial" charset="0"/>
                <a:cs typeface="Arial" charset="0"/>
              </a:rPr>
              <a:t>tags in the COD schema are &lt;</a:t>
            </a:r>
            <a:r>
              <a:rPr lang="en-US" sz="2800" dirty="0">
                <a:solidFill>
                  <a:schemeClr val="tx1"/>
                </a:solidFill>
                <a:latin typeface="Arial" charset="0"/>
                <a:cs typeface="Arial" charset="0"/>
              </a:rPr>
              <a:t>FinancialAwardBeginDate</a:t>
            </a:r>
            <a:r>
              <a:rPr lang="en-US" sz="2800" dirty="0">
                <a:solidFill>
                  <a:schemeClr val="tx1"/>
                </a:solidFill>
                <a:latin typeface="Arial" charset="0"/>
                <a:cs typeface="Arial" charset="0"/>
              </a:rPr>
              <a:t>&gt; and &lt;</a:t>
            </a:r>
            <a:r>
              <a:rPr lang="en-US" sz="2800" dirty="0">
                <a:solidFill>
                  <a:schemeClr val="tx1"/>
                </a:solidFill>
                <a:latin typeface="Arial" charset="0"/>
                <a:cs typeface="Arial" charset="0"/>
              </a:rPr>
              <a:t>FinancialAwardEndDate</a:t>
            </a:r>
            <a:r>
              <a:rPr lang="en-US" sz="2800" dirty="0">
                <a:solidFill>
                  <a:schemeClr val="tx1"/>
                </a:solidFill>
                <a:latin typeface="Arial" charset="0"/>
                <a:cs typeface="Arial" charset="0"/>
              </a:rPr>
              <a:t>&gt;.</a:t>
            </a:r>
          </a:p>
          <a:p>
            <a:pPr lvl="1">
              <a:buFont typeface="Wingdings" charset="0"/>
              <a:buChar char="§"/>
            </a:pPr>
            <a:r>
              <a:rPr lang="en-US" sz="2800" dirty="0">
                <a:solidFill>
                  <a:schemeClr val="tx1"/>
                </a:solidFill>
                <a:latin typeface="Arial" charset="0"/>
                <a:cs typeface="Arial" charset="0"/>
              </a:rPr>
              <a:t>These tags must be populated with the exact dates of the </a:t>
            </a:r>
            <a:r>
              <a:rPr lang="en-US" sz="2800" dirty="0" smtClean="0">
                <a:solidFill>
                  <a:schemeClr val="tx1"/>
                </a:solidFill>
                <a:latin typeface="Arial" charset="0"/>
                <a:cs typeface="Arial" charset="0"/>
              </a:rPr>
              <a:t>loan </a:t>
            </a:r>
            <a:r>
              <a:rPr lang="en-US" sz="2800" dirty="0">
                <a:solidFill>
                  <a:schemeClr val="tx1"/>
                </a:solidFill>
                <a:latin typeface="Arial" charset="0"/>
                <a:cs typeface="Arial" charset="0"/>
              </a:rPr>
              <a:t>p</a:t>
            </a:r>
            <a:r>
              <a:rPr lang="en-US" sz="2800" dirty="0" smtClean="0">
                <a:solidFill>
                  <a:schemeClr val="tx1"/>
                </a:solidFill>
                <a:latin typeface="Arial" charset="0"/>
                <a:cs typeface="Arial" charset="0"/>
              </a:rPr>
              <a:t>eriod </a:t>
            </a:r>
            <a:r>
              <a:rPr lang="en-US" sz="2800" dirty="0">
                <a:solidFill>
                  <a:schemeClr val="tx1"/>
                </a:solidFill>
                <a:latin typeface="Arial" charset="0"/>
                <a:cs typeface="Arial" charset="0"/>
              </a:rPr>
              <a:t>of the loan, and may need to be updated based on the student's actual enrollment or other eligibility issues.</a:t>
            </a:r>
          </a:p>
          <a:p>
            <a:pPr>
              <a:buFont typeface="Arial" charset="0"/>
              <a:buNone/>
            </a:pPr>
            <a:endParaRPr lang="en-US" sz="2800" dirty="0">
              <a:solidFill>
                <a:schemeClr val="tx1"/>
              </a:solidFill>
              <a:latin typeface="Courier New" charset="0"/>
              <a:cs typeface="Courier New"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4E535CCD-5054-6741-968F-C26D96ED02BB}" type="slidenum">
              <a:rPr lang="en-US">
                <a:solidFill>
                  <a:srgbClr val="F2F2F2"/>
                </a:solidFill>
                <a:latin typeface="Arial" charset="0"/>
              </a:rPr>
              <a:pPr eaLnBrk="1" hangingPunct="1"/>
              <a:t>25</a:t>
            </a:fld>
            <a:endParaRPr lang="en-US" dirty="0">
              <a:solidFill>
                <a:srgbClr val="F2F2F2"/>
              </a:solidFill>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851025" y="852488"/>
            <a:ext cx="5387975"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6867" name="Rectangle 3"/>
          <p:cNvSpPr>
            <a:spLocks noGrp="1" noChangeArrowheads="1"/>
          </p:cNvSpPr>
          <p:nvPr>
            <p:ph type="title" idx="4294967295"/>
          </p:nvPr>
        </p:nvSpPr>
        <p:spPr bwMode="auto">
          <a:xfrm>
            <a:off x="390525" y="990600"/>
            <a:ext cx="8305800" cy="43418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eaLnBrk="1" hangingPunct="1">
              <a:buClr>
                <a:srgbClr val="00CC99"/>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7200" b="1" dirty="0">
                <a:solidFill>
                  <a:srgbClr val="FF3300"/>
                </a:solidFill>
                <a:latin typeface="Calibri" charset="0"/>
              </a:rPr>
              <a:t>Reporting and Updating</a:t>
            </a:r>
            <a:br>
              <a:rPr lang="en-GB" sz="7200" b="1" dirty="0">
                <a:solidFill>
                  <a:srgbClr val="FF3300"/>
                </a:solidFill>
                <a:latin typeface="Calibri" charset="0"/>
              </a:rPr>
            </a:br>
            <a:r>
              <a:rPr lang="en-GB" sz="7200" b="1" dirty="0">
                <a:solidFill>
                  <a:srgbClr val="FF3300"/>
                </a:solidFill>
                <a:latin typeface="Calibri" charset="0"/>
              </a:rPr>
              <a:t>Examples</a:t>
            </a:r>
            <a:br>
              <a:rPr lang="en-GB" sz="7200" b="1" dirty="0">
                <a:solidFill>
                  <a:srgbClr val="FF3300"/>
                </a:solidFill>
                <a:latin typeface="Calibri" charset="0"/>
              </a:rPr>
            </a:br>
            <a:r>
              <a:rPr lang="en-GB" sz="6000" b="1" dirty="0">
                <a:solidFill>
                  <a:srgbClr val="FF3300"/>
                </a:solidFill>
                <a:latin typeface="Calibri" charset="0"/>
              </a:rPr>
              <a:t>(DCL-GEN-13-13)</a:t>
            </a:r>
            <a:endParaRPr lang="en-GB" sz="6000" dirty="0">
              <a:latin typeface="Calibri" charset="0"/>
            </a:endParaRPr>
          </a:p>
        </p:txBody>
      </p:sp>
      <p:sp>
        <p:nvSpPr>
          <p:cNvPr id="36868" name="Slide Number Placeholder 4"/>
          <p:cNvSpPr txBox="1">
            <a:spLocks noGrp="1"/>
          </p:cNvSpPr>
          <p:nvPr/>
        </p:nvSpPr>
        <p:spPr bwMode="auto">
          <a:xfrm>
            <a:off x="0" y="6324600"/>
            <a:ext cx="152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endParaRPr lang="en-US" sz="1400" dirty="0">
              <a:latin typeface="Arial" charset="0"/>
              <a:ea typeface="MS PGothic" charset="0"/>
              <a:cs typeface="MS PGothic" charset="0"/>
            </a:endParaRPr>
          </a:p>
        </p:txBody>
      </p:sp>
      <p:sp>
        <p:nvSpPr>
          <p:cNvPr id="3686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9CA464A9-9B2A-9E43-AB7D-9A8303BC2E8E}" type="slidenum">
              <a:rPr lang="en-US">
                <a:solidFill>
                  <a:srgbClr val="F2F2F2"/>
                </a:solidFill>
                <a:latin typeface="Arial" charset="0"/>
              </a:rPr>
              <a:pPr eaLnBrk="1" hangingPunct="1"/>
              <a:t>26</a:t>
            </a:fld>
            <a:endParaRPr lang="en-US" dirty="0">
              <a:solidFill>
                <a:srgbClr val="F2F2F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414338"/>
            <a:ext cx="8553450" cy="647700"/>
          </a:xfrm>
        </p:spPr>
        <p:txBody>
          <a:bodyPr/>
          <a:lstStyle/>
          <a:p>
            <a:pPr algn="ctr">
              <a:defRPr/>
            </a:pPr>
            <a:r>
              <a:rPr lang="en-US" sz="2000" b="1" dirty="0">
                <a:solidFill>
                  <a:schemeClr val="tx1"/>
                </a:solidFill>
                <a:latin typeface="Arial" charset="0"/>
                <a:ea typeface="+mj-ea"/>
                <a:cs typeface="Arial" charset="0"/>
              </a:rPr>
              <a:t>Example 1: Borrower Attends for Full Academic Year</a:t>
            </a:r>
            <a:endParaRPr lang="en-US" sz="2000" dirty="0">
              <a:ea typeface="+mj-ea"/>
            </a:endParaRPr>
          </a:p>
        </p:txBody>
      </p:sp>
      <p:sp>
        <p:nvSpPr>
          <p:cNvPr id="37891" name="Content Placeholder 2"/>
          <p:cNvSpPr>
            <a:spLocks noGrp="1"/>
          </p:cNvSpPr>
          <p:nvPr>
            <p:ph idx="1"/>
          </p:nvPr>
        </p:nvSpPr>
        <p:spPr bwMode="auto">
          <a:xfrm>
            <a:off x="533400" y="1062038"/>
            <a:ext cx="8229600" cy="526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endParaRPr lang="en-US" sz="1600" dirty="0">
              <a:solidFill>
                <a:schemeClr val="tx1"/>
              </a:solidFill>
              <a:latin typeface="Arial" charset="0"/>
              <a:cs typeface="Arial" charset="0"/>
            </a:endParaRPr>
          </a:p>
          <a:p>
            <a:pPr marL="0" indent="0">
              <a:buFont typeface="Arial" charset="0"/>
              <a:buNone/>
            </a:pPr>
            <a:endParaRPr lang="en-US" sz="1600" dirty="0">
              <a:solidFill>
                <a:schemeClr val="tx1"/>
              </a:solidFill>
              <a:latin typeface="Arial" charset="0"/>
              <a:cs typeface="Arial" charset="0"/>
            </a:endParaRPr>
          </a:p>
          <a:p>
            <a:pPr marL="0" indent="0">
              <a:buFont typeface="Arial" charset="0"/>
              <a:buNone/>
            </a:pPr>
            <a:endParaRPr lang="en-US" sz="1600" dirty="0">
              <a:solidFill>
                <a:schemeClr val="tx1"/>
              </a:solidFill>
              <a:latin typeface="Arial" charset="0"/>
              <a:cs typeface="Arial" charset="0"/>
            </a:endParaRPr>
          </a:p>
          <a:p>
            <a:pPr marL="0" indent="0">
              <a:buFont typeface="Arial" charset="0"/>
              <a:buNone/>
            </a:pPr>
            <a:endParaRPr lang="en-US" sz="1600" dirty="0">
              <a:solidFill>
                <a:schemeClr val="tx1"/>
              </a:solidFill>
              <a:latin typeface="Arial" charset="0"/>
              <a:cs typeface="Arial" charset="0"/>
            </a:endParaRPr>
          </a:p>
          <a:p>
            <a:pPr marL="0" indent="0">
              <a:buFont typeface="Arial" charset="0"/>
              <a:buNone/>
            </a:pPr>
            <a:endParaRPr lang="en-US" sz="1600" dirty="0">
              <a:solidFill>
                <a:schemeClr val="tx1"/>
              </a:solidFill>
              <a:latin typeface="Arial" charset="0"/>
              <a:cs typeface="Arial" charset="0"/>
            </a:endParaRPr>
          </a:p>
          <a:p>
            <a:pPr marL="0" indent="0">
              <a:buFont typeface="Arial" charset="0"/>
              <a:buNone/>
            </a:pPr>
            <a:endParaRPr lang="en-US" sz="1600" dirty="0">
              <a:solidFill>
                <a:schemeClr val="tx1"/>
              </a:solidFill>
              <a:latin typeface="Arial" charset="0"/>
              <a:cs typeface="Arial" charset="0"/>
            </a:endParaRPr>
          </a:p>
          <a:p>
            <a:pPr marL="0" indent="0">
              <a:buFont typeface="Arial" charset="0"/>
              <a:buNone/>
            </a:pPr>
            <a:endParaRPr lang="en-US" sz="1600" dirty="0">
              <a:solidFill>
                <a:schemeClr val="tx1"/>
              </a:solidFill>
              <a:latin typeface="Arial" charset="0"/>
              <a:cs typeface="Arial" charset="0"/>
            </a:endParaRPr>
          </a:p>
          <a:p>
            <a:pPr marL="0" indent="0">
              <a:buFont typeface="Arial" charset="0"/>
              <a:buNone/>
            </a:pPr>
            <a:endParaRPr lang="en-US" sz="1600" dirty="0">
              <a:solidFill>
                <a:schemeClr val="tx1"/>
              </a:solidFill>
              <a:latin typeface="Arial" charset="0"/>
              <a:cs typeface="Arial" charset="0"/>
            </a:endParaRPr>
          </a:p>
          <a:p>
            <a:pPr marL="0" indent="0">
              <a:buFont typeface="Arial" charset="0"/>
              <a:buNone/>
            </a:pPr>
            <a:endParaRPr lang="en-US" sz="1600" dirty="0">
              <a:solidFill>
                <a:schemeClr val="tx1"/>
              </a:solidFill>
              <a:latin typeface="Arial" charset="0"/>
              <a:cs typeface="Arial" charset="0"/>
            </a:endParaRPr>
          </a:p>
          <a:p>
            <a:pPr marL="0" indent="0">
              <a:buFont typeface="Arial" charset="0"/>
              <a:buNone/>
            </a:pPr>
            <a:endParaRPr lang="en-US" sz="800" dirty="0">
              <a:solidFill>
                <a:schemeClr val="tx1"/>
              </a:solidFill>
              <a:latin typeface="Arial" charset="0"/>
              <a:cs typeface="Arial" charset="0"/>
            </a:endParaRPr>
          </a:p>
          <a:p>
            <a:pPr marL="0" indent="0">
              <a:buFont typeface="Arial" charset="0"/>
              <a:buNone/>
            </a:pPr>
            <a:endParaRPr lang="en-US" sz="1000" dirty="0">
              <a:solidFill>
                <a:schemeClr val="tx1"/>
              </a:solidFill>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0D479F05-665F-8D4A-9F97-8350F42B743E}" type="slidenum">
              <a:rPr lang="en-US">
                <a:solidFill>
                  <a:srgbClr val="F2F2F2"/>
                </a:solidFill>
                <a:latin typeface="Arial" charset="0"/>
              </a:rPr>
              <a:pPr eaLnBrk="1" hangingPunct="1"/>
              <a:t>27</a:t>
            </a:fld>
            <a:endParaRPr lang="en-US" dirty="0">
              <a:solidFill>
                <a:srgbClr val="F2F2F2"/>
              </a:solidFill>
              <a:latin typeface="Arial"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099681351"/>
              </p:ext>
            </p:extLst>
          </p:nvPr>
        </p:nvGraphicFramePr>
        <p:xfrm>
          <a:off x="2133600" y="1676400"/>
          <a:ext cx="4800600" cy="1097454"/>
        </p:xfrm>
        <a:graphic>
          <a:graphicData uri="http://schemas.openxmlformats.org/drawingml/2006/table">
            <a:tbl>
              <a:tblPr firstRow="1" bandRow="1">
                <a:tableStyleId>{F5AB1C69-6EDB-4FF4-983F-18BD219EF322}</a:tableStyleId>
              </a:tblPr>
              <a:tblGrid>
                <a:gridCol w="2400300"/>
                <a:gridCol w="2400300"/>
              </a:tblGrid>
              <a:tr h="152458">
                <a:tc gridSpan="2">
                  <a:txBody>
                    <a:bodyPr/>
                    <a:lstStyle/>
                    <a:p>
                      <a:pPr algn="ctr"/>
                      <a:r>
                        <a:rPr lang="en-US" sz="1800" dirty="0" smtClean="0"/>
                        <a:t>Student Enrollment Pattern</a:t>
                      </a:r>
                      <a:endParaRPr lang="en-US" sz="1800" dirty="0"/>
                    </a:p>
                  </a:txBody>
                  <a:tcPr marT="45749" marB="45749"/>
                </a:tc>
                <a:tc hMerge="1">
                  <a:txBody>
                    <a:bodyPr/>
                    <a:lstStyle/>
                    <a:p>
                      <a:endParaRPr lang="en-US" dirty="0"/>
                    </a:p>
                  </a:txBody>
                  <a:tcPr/>
                </a:tc>
              </a:tr>
              <a:tr h="335492">
                <a:tc>
                  <a:txBody>
                    <a:bodyPr/>
                    <a:lstStyle/>
                    <a:p>
                      <a:pPr algn="ctr"/>
                      <a:r>
                        <a:rPr lang="en-US" sz="1800" dirty="0" smtClean="0"/>
                        <a:t>Anticipated</a:t>
                      </a:r>
                      <a:endParaRPr lang="en-US" sz="1800" dirty="0"/>
                    </a:p>
                  </a:txBody>
                  <a:tcPr marT="45749" marB="45749"/>
                </a:tc>
                <a:tc>
                  <a:txBody>
                    <a:bodyPr/>
                    <a:lstStyle/>
                    <a:p>
                      <a:pPr algn="ctr"/>
                      <a:r>
                        <a:rPr lang="en-US" sz="1800" dirty="0" smtClean="0"/>
                        <a:t>Actual</a:t>
                      </a:r>
                      <a:endParaRPr lang="en-US" sz="1800" dirty="0"/>
                    </a:p>
                  </a:txBody>
                  <a:tcPr marT="45749" marB="45749"/>
                </a:tc>
              </a:tr>
              <a:tr h="335492">
                <a:tc>
                  <a:txBody>
                    <a:bodyPr/>
                    <a:lstStyle/>
                    <a:p>
                      <a:pPr algn="ctr"/>
                      <a:r>
                        <a:rPr lang="en-US" sz="1800" dirty="0" smtClean="0"/>
                        <a:t>Fall and Spring</a:t>
                      </a:r>
                      <a:endParaRPr lang="en-US" sz="1800" dirty="0"/>
                    </a:p>
                  </a:txBody>
                  <a:tcPr marT="45749" marB="45749"/>
                </a:tc>
                <a:tc>
                  <a:txBody>
                    <a:bodyPr/>
                    <a:lstStyle/>
                    <a:p>
                      <a:pPr algn="ctr"/>
                      <a:r>
                        <a:rPr lang="en-US" sz="1800" dirty="0" smtClean="0"/>
                        <a:t>Fall and Spring</a:t>
                      </a:r>
                      <a:endParaRPr lang="en-US" sz="1800" dirty="0"/>
                    </a:p>
                  </a:txBody>
                  <a:tcPr marT="45749" marB="45749"/>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643476906"/>
              </p:ext>
            </p:extLst>
          </p:nvPr>
        </p:nvGraphicFramePr>
        <p:xfrm>
          <a:off x="533400" y="3890165"/>
          <a:ext cx="8166080" cy="1828800"/>
        </p:xfrm>
        <a:graphic>
          <a:graphicData uri="http://schemas.openxmlformats.org/drawingml/2006/table">
            <a:tbl>
              <a:tblPr/>
              <a:tblGrid>
                <a:gridCol w="1554480"/>
                <a:gridCol w="2185064"/>
                <a:gridCol w="1371600"/>
                <a:gridCol w="1530072"/>
                <a:gridCol w="1524864"/>
              </a:tblGrid>
              <a:tr h="228600">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843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244475">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127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825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bwMode="auto">
          <a:xfrm>
            <a:off x="-19050" y="381000"/>
            <a:ext cx="9110663"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2: Borrower Withdraws After Completing One Semester</a:t>
            </a:r>
          </a:p>
        </p:txBody>
      </p:sp>
      <p:sp>
        <p:nvSpPr>
          <p:cNvPr id="38915" name="Content Placeholder 2"/>
          <p:cNvSpPr>
            <a:spLocks noGrp="1"/>
          </p:cNvSpPr>
          <p:nvPr>
            <p:ph idx="1"/>
          </p:nvPr>
        </p:nvSpPr>
        <p:spPr bwMode="auto">
          <a:xfrm>
            <a:off x="268288" y="1041400"/>
            <a:ext cx="8823325" cy="513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A0457554-5FDD-B84A-B2EB-97E4BBA5A796}" type="slidenum">
              <a:rPr lang="en-US">
                <a:solidFill>
                  <a:srgbClr val="F2F2F2"/>
                </a:solidFill>
                <a:latin typeface="Arial" charset="0"/>
              </a:rPr>
              <a:pPr eaLnBrk="1" hangingPunct="1"/>
              <a:t>28</a:t>
            </a:fld>
            <a:endParaRPr lang="en-US" dirty="0">
              <a:solidFill>
                <a:srgbClr val="F2F2F2"/>
              </a:solidFill>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991314659"/>
              </p:ext>
            </p:extLst>
          </p:nvPr>
        </p:nvGraphicFramePr>
        <p:xfrm>
          <a:off x="2503488" y="1676400"/>
          <a:ext cx="3657600" cy="1096356"/>
        </p:xfrm>
        <a:graphic>
          <a:graphicData uri="http://schemas.openxmlformats.org/drawingml/2006/table">
            <a:tbl>
              <a:tblPr firstRow="1" bandRow="1">
                <a:tableStyleId>{F5AB1C69-6EDB-4FF4-983F-18BD219EF322}</a:tableStyleId>
              </a:tblPr>
              <a:tblGrid>
                <a:gridCol w="1828800"/>
                <a:gridCol w="1828800"/>
              </a:tblGrid>
              <a:tr h="334963">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Student</a:t>
                      </a:r>
                      <a:r>
                        <a:rPr kumimoji="0" lang="ja-JP" altLang="en-US" sz="1800" u="none" strike="noStrike" cap="none" normalizeH="0" baseline="0" dirty="0">
                          <a:ln>
                            <a:noFill/>
                          </a:ln>
                          <a:effectLst/>
                        </a:rPr>
                        <a:t>’</a:t>
                      </a:r>
                      <a:r>
                        <a:rPr kumimoji="0" lang="en-US" sz="1800" u="none" strike="noStrike" cap="none" normalizeH="0" baseline="0" dirty="0">
                          <a:ln>
                            <a:noFill/>
                          </a:ln>
                          <a:effectLst/>
                        </a:rPr>
                        <a:t>s Enrollment Pattern</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marT="45566" marB="45566" horzOverflow="overflow"/>
                </a:tc>
                <a:tc hMerge="1">
                  <a:txBody>
                    <a:bodyPr/>
                    <a:lstStyle/>
                    <a:p>
                      <a:endParaRPr lang="en-US"/>
                    </a:p>
                  </a:txBody>
                  <a:tcPr/>
                </a:tc>
              </a:tr>
              <a:tr h="3349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Anticipated</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566" marB="45566"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Actual</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566" marB="45566" horzOverflow="overflow"/>
                </a:tc>
              </a:tr>
              <a:tr h="3349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Fall and Spring</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566" marB="45566"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Fall </a:t>
                      </a:r>
                      <a:r>
                        <a:rPr kumimoji="0" lang="en-US" sz="1800" u="none" strike="noStrike" cap="none" normalizeH="0" baseline="0" dirty="0" smtClean="0">
                          <a:ln>
                            <a:noFill/>
                          </a:ln>
                          <a:effectLst/>
                        </a:rPr>
                        <a:t>Only</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566" marB="45566" horzOverflow="overflow"/>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05132961"/>
              </p:ext>
            </p:extLst>
          </p:nvPr>
        </p:nvGraphicFramePr>
        <p:xfrm>
          <a:off x="457200" y="3470646"/>
          <a:ext cx="8408500" cy="2377440"/>
        </p:xfrm>
        <a:graphic>
          <a:graphicData uri="http://schemas.openxmlformats.org/drawingml/2006/table">
            <a:tbl>
              <a:tblPr firstRow="1" bandRow="1">
                <a:tableStyleId>{5C22544A-7EE6-4342-B048-85BDC9FD1C3A}</a:tableStyleId>
              </a:tblPr>
              <a:tblGrid>
                <a:gridCol w="1600200"/>
                <a:gridCol w="1684518"/>
                <a:gridCol w="1439862"/>
                <a:gridCol w="1684518"/>
                <a:gridCol w="1999402"/>
              </a:tblGrid>
              <a:tr h="304800">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School</a:t>
                      </a:r>
                      <a:r>
                        <a:rPr kumimoji="0" lang="ja-JP" altLang="en-US" sz="1800" u="none" strike="noStrike" cap="none" normalizeH="0" baseline="0" dirty="0">
                          <a:ln>
                            <a:noFill/>
                          </a:ln>
                          <a:effectLst/>
                        </a:rPr>
                        <a:t>’</a:t>
                      </a:r>
                      <a:r>
                        <a:rPr kumimoji="0" lang="en-US" sz="1800" u="none" strike="noStrike" cap="none" normalizeH="0" baseline="0" dirty="0">
                          <a:ln>
                            <a:noFill/>
                          </a:ln>
                          <a:effectLst/>
                        </a:rPr>
                        <a:t>s Reporting to COD</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horzOverflow="overflow"/>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463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Initial</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Updated</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hMerge="1">
                  <a:txBody>
                    <a:bodyPr/>
                    <a:lstStyle/>
                    <a:p>
                      <a:endParaRPr lang="en-US"/>
                    </a:p>
                  </a:txBody>
                  <a:tcPr/>
                </a:tc>
              </a:tr>
              <a:tr h="244475">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Begin Date</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End Date</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Begin Date</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End Date</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r>
              <a:tr h="2127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Loan Period</a:t>
                      </a:r>
                      <a:endParaRPr kumimoji="0" lang="en-US" sz="1800" b="1"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August 26, 2013</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May 9, 2014</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August 26, 2013</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December 20, 2013</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r>
              <a:tr h="2587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Academic Year</a:t>
                      </a:r>
                      <a:endParaRPr kumimoji="0" lang="en-US" sz="1800" b="1"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August 26, 2013</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May 9, 2014</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No Update</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No Update</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bwMode="auto">
          <a:xfrm>
            <a:off x="-19050" y="381000"/>
            <a:ext cx="9110663"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3: Borrower Completes Fall Semester but Withdraws During Spring </a:t>
            </a:r>
            <a:r>
              <a:rPr lang="en-US" sz="2000" b="1" dirty="0" smtClean="0">
                <a:solidFill>
                  <a:schemeClr val="tx1"/>
                </a:solidFill>
                <a:latin typeface="Arial" charset="0"/>
                <a:cs typeface="Arial" charset="0"/>
              </a:rPr>
              <a:t>Semester - All </a:t>
            </a:r>
            <a:r>
              <a:rPr lang="en-US" sz="2000" b="1" dirty="0">
                <a:solidFill>
                  <a:schemeClr val="tx1"/>
                </a:solidFill>
                <a:latin typeface="Arial" charset="0"/>
                <a:cs typeface="Arial" charset="0"/>
              </a:rPr>
              <a:t>Spring Funds </a:t>
            </a:r>
            <a:r>
              <a:rPr lang="en-US" sz="2000" b="1" dirty="0" smtClean="0">
                <a:solidFill>
                  <a:schemeClr val="tx1"/>
                </a:solidFill>
                <a:latin typeface="Arial" charset="0"/>
                <a:cs typeface="Arial" charset="0"/>
              </a:rPr>
              <a:t>Returned</a:t>
            </a:r>
            <a:r>
              <a:rPr lang="en-US" sz="2000" b="1" dirty="0">
                <a:solidFill>
                  <a:schemeClr val="tx1"/>
                </a:solidFill>
                <a:latin typeface="Arial" charset="0"/>
                <a:cs typeface="Arial" charset="0"/>
              </a:rPr>
              <a:t/>
            </a:r>
            <a:br>
              <a:rPr lang="en-US" sz="2000" b="1" dirty="0">
                <a:solidFill>
                  <a:schemeClr val="tx1"/>
                </a:solidFill>
                <a:latin typeface="Arial" charset="0"/>
                <a:cs typeface="Arial" charset="0"/>
              </a:rPr>
            </a:br>
            <a:endParaRPr lang="en-US" sz="2000" b="1" dirty="0">
              <a:solidFill>
                <a:schemeClr val="tx1"/>
              </a:solidFill>
              <a:latin typeface="Arial" charset="0"/>
              <a:cs typeface="Arial" charset="0"/>
            </a:endParaRPr>
          </a:p>
        </p:txBody>
      </p:sp>
      <p:sp>
        <p:nvSpPr>
          <p:cNvPr id="39939" name="Content Placeholder 2"/>
          <p:cNvSpPr>
            <a:spLocks noGrp="1"/>
          </p:cNvSpPr>
          <p:nvPr>
            <p:ph idx="1"/>
          </p:nvPr>
        </p:nvSpPr>
        <p:spPr bwMode="auto">
          <a:xfrm>
            <a:off x="268288" y="1041400"/>
            <a:ext cx="8823325" cy="5283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solidFill>
                <a:schemeClr val="tx1"/>
              </a:solidFill>
              <a:latin typeface="Arial" charset="0"/>
              <a:cs typeface="Arial" charset="0"/>
            </a:endParaRPr>
          </a:p>
          <a:p>
            <a:pPr marL="0" indent="0">
              <a:buFont typeface="Arial" charset="0"/>
              <a:buNone/>
            </a:pPr>
            <a:endParaRPr lang="en-US" sz="1400" dirty="0">
              <a:solidFill>
                <a:schemeClr val="tx1"/>
              </a:solidFill>
              <a:latin typeface="Arial" charset="0"/>
              <a:cs typeface="Arial" charset="0"/>
            </a:endParaRPr>
          </a:p>
          <a:p>
            <a:pPr marL="0" indent="0">
              <a:buFont typeface="Arial" charset="0"/>
              <a:buNone/>
            </a:pPr>
            <a:endParaRPr lang="en-US" sz="1400" dirty="0">
              <a:solidFill>
                <a:schemeClr val="tx1"/>
              </a:solidFill>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B9558C7B-569D-114D-803B-9E03586A1AB9}" type="slidenum">
              <a:rPr lang="en-US">
                <a:solidFill>
                  <a:srgbClr val="F2F2F2"/>
                </a:solidFill>
                <a:latin typeface="Arial" charset="0"/>
              </a:rPr>
              <a:pPr eaLnBrk="1" hangingPunct="1"/>
              <a:t>29</a:t>
            </a:fld>
            <a:endParaRPr lang="en-US" dirty="0">
              <a:solidFill>
                <a:srgbClr val="F2F2F2"/>
              </a:solidFill>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17108163"/>
              </p:ext>
            </p:extLst>
          </p:nvPr>
        </p:nvGraphicFramePr>
        <p:xfrm>
          <a:off x="2278146" y="1752600"/>
          <a:ext cx="4611260" cy="1097580"/>
        </p:xfrm>
        <a:graphic>
          <a:graphicData uri="http://schemas.openxmlformats.org/drawingml/2006/table">
            <a:tbl>
              <a:tblPr firstRow="1" bandRow="1">
                <a:tableStyleId>{F5AB1C69-6EDB-4FF4-983F-18BD219EF322}</a:tableStyleId>
              </a:tblPr>
              <a:tblGrid>
                <a:gridCol w="2209800"/>
                <a:gridCol w="2401460"/>
              </a:tblGrid>
              <a:tr h="334963">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Student</a:t>
                      </a:r>
                      <a:r>
                        <a:rPr kumimoji="0" lang="ja-JP" altLang="en-US" sz="1800" u="none" strike="noStrike" cap="none" normalizeH="0" baseline="0" dirty="0">
                          <a:ln>
                            <a:noFill/>
                          </a:ln>
                          <a:effectLst/>
                        </a:rPr>
                        <a:t>’</a:t>
                      </a:r>
                      <a:r>
                        <a:rPr kumimoji="0" lang="en-US" sz="1800" u="none" strike="noStrike" cap="none" normalizeH="0" baseline="0" dirty="0">
                          <a:ln>
                            <a:noFill/>
                          </a:ln>
                          <a:effectLst/>
                        </a:rPr>
                        <a:t>s Enrollment Pattern</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marT="45770" marB="45770" horzOverflow="overflow"/>
                </a:tc>
                <a:tc hMerge="1">
                  <a:txBody>
                    <a:bodyPr/>
                    <a:lstStyle/>
                    <a:p>
                      <a:endParaRPr lang="en-US"/>
                    </a:p>
                  </a:txBody>
                  <a:tcPr/>
                </a:tc>
              </a:tr>
              <a:tr h="3349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Anticipated</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70" marB="4577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Actual</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70" marB="45770" horzOverflow="overflow"/>
                </a:tc>
              </a:tr>
              <a:tr h="3349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Fall and Spring</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70" marB="4577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Fall, Withdrew in Spring</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70" marB="45770" horzOverflow="overflow"/>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06724748"/>
              </p:ext>
            </p:extLst>
          </p:nvPr>
        </p:nvGraphicFramePr>
        <p:xfrm>
          <a:off x="511428" y="3657600"/>
          <a:ext cx="8284476" cy="2377440"/>
        </p:xfrm>
        <a:graphic>
          <a:graphicData uri="http://schemas.openxmlformats.org/drawingml/2006/table">
            <a:tbl>
              <a:tblPr/>
              <a:tblGrid>
                <a:gridCol w="1585056"/>
                <a:gridCol w="1684510"/>
                <a:gridCol w="1331006"/>
                <a:gridCol w="1684510"/>
                <a:gridCol w="1999394"/>
              </a:tblGrid>
              <a:tr h="228600">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00">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152400">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286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December 20, 2013</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587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marL="91436" marR="9143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381000" y="431800"/>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tx1"/>
                </a:solidFill>
                <a:latin typeface="Arial" charset="0"/>
                <a:cs typeface="Arial" charset="0"/>
              </a:rPr>
              <a:t>Law and Regulations</a:t>
            </a:r>
            <a:endParaRPr lang="en-US" sz="3600" dirty="0">
              <a:solidFill>
                <a:schemeClr val="tx1"/>
              </a:solidFill>
              <a:latin typeface="Arial" charset="0"/>
              <a:cs typeface="Arial" charset="0"/>
            </a:endParaRPr>
          </a:p>
        </p:txBody>
      </p:sp>
      <p:sp>
        <p:nvSpPr>
          <p:cNvPr id="9219" name="Content Placeholder 2"/>
          <p:cNvSpPr>
            <a:spLocks noGrp="1"/>
          </p:cNvSpPr>
          <p:nvPr>
            <p:ph idx="1"/>
          </p:nvPr>
        </p:nvSpPr>
        <p:spPr bwMode="auto">
          <a:xfrm>
            <a:off x="417513" y="1079500"/>
            <a:ext cx="8382000" cy="5245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r>
              <a:rPr lang="en-US" sz="2600" dirty="0">
                <a:solidFill>
                  <a:schemeClr val="tx1"/>
                </a:solidFill>
                <a:latin typeface="Arial" charset="0"/>
                <a:cs typeface="Arial" charset="0"/>
              </a:rPr>
              <a:t>Public Law 112-141, Moving Ahead for Progress in the 21th Century Act (MAP 21), enacted July 6, 2012.</a:t>
            </a:r>
          </a:p>
          <a:p>
            <a:pPr lvl="1">
              <a:buFont typeface="Wingdings" charset="0"/>
              <a:buChar char="§"/>
            </a:pPr>
            <a:r>
              <a:rPr lang="en-US" sz="2800" dirty="0">
                <a:solidFill>
                  <a:schemeClr val="tx1"/>
                </a:solidFill>
                <a:latin typeface="Arial" charset="0"/>
                <a:cs typeface="Arial" charset="0"/>
              </a:rPr>
              <a:t>Amended the HEA to set a new limit on Direct Subsidized Loan eligibility.</a:t>
            </a:r>
          </a:p>
          <a:p>
            <a:pPr lvl="1">
              <a:buFont typeface="Wingdings" charset="0"/>
              <a:buChar char="§"/>
            </a:pPr>
            <a:r>
              <a:rPr lang="en-US" sz="2800" dirty="0">
                <a:solidFill>
                  <a:schemeClr val="tx1"/>
                </a:solidFill>
                <a:latin typeface="Arial" charset="0"/>
                <a:cs typeface="Arial" charset="0"/>
              </a:rPr>
              <a:t>Waive requirement for negotiated rulemaking and master calendar.</a:t>
            </a:r>
          </a:p>
          <a:p>
            <a:pPr>
              <a:buFont typeface="Wingdings" charset="0"/>
              <a:buChar char="§"/>
            </a:pPr>
            <a:r>
              <a:rPr lang="en-US" sz="2600" dirty="0">
                <a:solidFill>
                  <a:schemeClr val="tx1"/>
                </a:solidFill>
                <a:latin typeface="Arial" charset="0"/>
                <a:cs typeface="Arial" charset="0"/>
              </a:rPr>
              <a:t>ED published Interim Final Rule on May 16, 2013.</a:t>
            </a:r>
          </a:p>
          <a:p>
            <a:pPr lvl="1">
              <a:buFont typeface="Wingdings" charset="0"/>
              <a:buChar char="§"/>
            </a:pPr>
            <a:r>
              <a:rPr lang="en-US" sz="2600" dirty="0">
                <a:solidFill>
                  <a:schemeClr val="tx1"/>
                </a:solidFill>
                <a:latin typeface="Arial" charset="0"/>
                <a:cs typeface="Arial" charset="0"/>
              </a:rPr>
              <a:t>Regulations effective immediately upon publication</a:t>
            </a:r>
          </a:p>
          <a:p>
            <a:pPr lvl="1">
              <a:buFont typeface="Wingdings" charset="0"/>
              <a:buChar char="§"/>
            </a:pPr>
            <a:r>
              <a:rPr lang="en-US" sz="2600" dirty="0">
                <a:solidFill>
                  <a:schemeClr val="tx1"/>
                </a:solidFill>
                <a:latin typeface="Arial" charset="0"/>
                <a:cs typeface="Arial" charset="0"/>
              </a:rPr>
              <a:t>Revises 34 CFR 685.200, 685.202, and 685.304.</a:t>
            </a:r>
          </a:p>
          <a:p>
            <a:pPr lvl="1">
              <a:buFont typeface="Wingdings" charset="0"/>
              <a:buChar char="§"/>
            </a:pPr>
            <a:r>
              <a:rPr lang="en-US" sz="2600" dirty="0">
                <a:solidFill>
                  <a:schemeClr val="tx1"/>
                </a:solidFill>
                <a:latin typeface="Arial" charset="0"/>
                <a:cs typeface="Arial" charset="0"/>
              </a:rPr>
              <a:t>Comment period ends on July 1, 2013.</a:t>
            </a:r>
          </a:p>
          <a:p>
            <a:pPr lvl="1">
              <a:buFont typeface="Wingdings" charset="0"/>
              <a:buChar char="§"/>
            </a:pPr>
            <a:r>
              <a:rPr lang="en-US" sz="2600" dirty="0">
                <a:solidFill>
                  <a:schemeClr val="tx1"/>
                </a:solidFill>
                <a:latin typeface="Arial" charset="0"/>
                <a:cs typeface="Arial" charset="0"/>
              </a:rPr>
              <a:t>See </a:t>
            </a:r>
            <a:r>
              <a:rPr lang="en-US" sz="2600" dirty="0">
                <a:solidFill>
                  <a:schemeClr val="tx1"/>
                </a:solidFill>
                <a:latin typeface="Arial" charset="0"/>
                <a:cs typeface="Arial" charset="0"/>
                <a:hlinkClick r:id="rId3"/>
              </a:rPr>
              <a:t>May 16 Electronic Announcement </a:t>
            </a:r>
            <a:r>
              <a:rPr lang="en-US" sz="2600" dirty="0">
                <a:solidFill>
                  <a:schemeClr val="tx1"/>
                </a:solidFill>
                <a:latin typeface="Arial" charset="0"/>
                <a:cs typeface="Arial" charset="0"/>
              </a:rPr>
              <a:t>on IFAP.</a:t>
            </a:r>
          </a:p>
          <a:p>
            <a:pPr lvl="1">
              <a:buFont typeface="Wingdings" charset="0"/>
              <a:buChar char="§"/>
            </a:pPr>
            <a:endParaRPr lang="en-US" sz="2600" dirty="0">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bwMode="auto">
          <a:xfrm>
            <a:off x="-19050" y="381000"/>
            <a:ext cx="9110663"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4: Borrower Attends Spring Semester Only</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89D921A5-EA1D-5343-B797-49442561D32B}" type="slidenum">
              <a:rPr lang="en-US">
                <a:solidFill>
                  <a:srgbClr val="F2F2F2"/>
                </a:solidFill>
                <a:latin typeface="Arial" charset="0"/>
              </a:rPr>
              <a:pPr eaLnBrk="1" hangingPunct="1"/>
              <a:t>30</a:t>
            </a:fld>
            <a:endParaRPr lang="en-US" dirty="0">
              <a:solidFill>
                <a:srgbClr val="F2F2F2"/>
              </a:solidFill>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38598882"/>
              </p:ext>
            </p:extLst>
          </p:nvPr>
        </p:nvGraphicFramePr>
        <p:xfrm>
          <a:off x="2514600" y="1952625"/>
          <a:ext cx="4114800" cy="1114425"/>
        </p:xfrm>
        <a:graphic>
          <a:graphicData uri="http://schemas.openxmlformats.org/drawingml/2006/table">
            <a:tbl>
              <a:tblPr firstRow="1" bandRow="1">
                <a:tableStyleId>{F5AB1C69-6EDB-4FF4-983F-18BD219EF322}</a:tableStyleId>
              </a:tblPr>
              <a:tblGrid>
                <a:gridCol w="2057400"/>
                <a:gridCol w="2057400"/>
              </a:tblGrid>
              <a:tr h="371475">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Student</a:t>
                      </a:r>
                      <a:r>
                        <a:rPr kumimoji="0" lang="ja-JP" altLang="en-US" sz="1800" u="none" strike="noStrike" cap="none" normalizeH="0" baseline="0" dirty="0">
                          <a:ln>
                            <a:noFill/>
                          </a:ln>
                          <a:effectLst/>
                        </a:rPr>
                        <a:t>’</a:t>
                      </a:r>
                      <a:r>
                        <a:rPr kumimoji="0" lang="en-US" sz="1800" u="none" strike="noStrike" cap="none" normalizeH="0" baseline="0" dirty="0">
                          <a:ln>
                            <a:noFill/>
                          </a:ln>
                          <a:effectLst/>
                        </a:rPr>
                        <a:t>s Enrollment Pattern</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marT="45733" marB="45733" horzOverflow="overflow"/>
                </a:tc>
                <a:tc hMerge="1">
                  <a:txBody>
                    <a:bodyPr/>
                    <a:lstStyle/>
                    <a:p>
                      <a:endParaRPr lang="en-US"/>
                    </a:p>
                  </a:txBody>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Anticipated</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Actual</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Spring</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Spring</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25442976"/>
              </p:ext>
            </p:extLst>
          </p:nvPr>
        </p:nvGraphicFramePr>
        <p:xfrm>
          <a:off x="762000" y="3733800"/>
          <a:ext cx="7496196" cy="2125980"/>
        </p:xfrm>
        <a:graphic>
          <a:graphicData uri="http://schemas.openxmlformats.org/drawingml/2006/table">
            <a:tbl>
              <a:tblPr/>
              <a:tblGrid>
                <a:gridCol w="1585064"/>
                <a:gridCol w="1684518"/>
                <a:gridCol w="1331014"/>
                <a:gridCol w="1447800"/>
                <a:gridCol w="1447800"/>
              </a:tblGrid>
              <a:tr h="371475">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1475">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371475">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January 6,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bwMode="auto">
          <a:xfrm>
            <a:off x="-23813" y="407988"/>
            <a:ext cx="9110663" cy="811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5: Borrower Expects to Attend for Fall and Spring Semesters, but Begins Attendance in Spring Semester</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8B41E11D-DFE4-B34C-87E6-4EBB2F7E724A}" type="slidenum">
              <a:rPr lang="en-US">
                <a:solidFill>
                  <a:srgbClr val="F2F2F2"/>
                </a:solidFill>
                <a:latin typeface="Arial" charset="0"/>
              </a:rPr>
              <a:pPr eaLnBrk="1" hangingPunct="1"/>
              <a:t>31</a:t>
            </a:fld>
            <a:endParaRPr lang="en-US" dirty="0">
              <a:solidFill>
                <a:srgbClr val="F2F2F2"/>
              </a:solidFill>
              <a:latin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614078"/>
              </p:ext>
            </p:extLst>
          </p:nvPr>
        </p:nvGraphicFramePr>
        <p:xfrm>
          <a:off x="2514600" y="1804987"/>
          <a:ext cx="3962400" cy="1114425"/>
        </p:xfrm>
        <a:graphic>
          <a:graphicData uri="http://schemas.openxmlformats.org/drawingml/2006/table">
            <a:tbl>
              <a:tblPr firstRow="1" bandRow="1">
                <a:tableStyleId>{F5AB1C69-6EDB-4FF4-983F-18BD219EF322}</a:tableStyleId>
              </a:tblPr>
              <a:tblGrid>
                <a:gridCol w="2330450"/>
                <a:gridCol w="1631950"/>
              </a:tblGrid>
              <a:tr h="371475">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Student</a:t>
                      </a:r>
                      <a:r>
                        <a:rPr kumimoji="0" lang="ja-JP" altLang="en-US" sz="1800" u="none" strike="noStrike" cap="none" normalizeH="0" baseline="0" dirty="0">
                          <a:ln>
                            <a:noFill/>
                          </a:ln>
                          <a:effectLst/>
                        </a:rPr>
                        <a:t>’</a:t>
                      </a:r>
                      <a:r>
                        <a:rPr kumimoji="0" lang="en-US" sz="1800" u="none" strike="noStrike" cap="none" normalizeH="0" baseline="0" dirty="0">
                          <a:ln>
                            <a:noFill/>
                          </a:ln>
                          <a:effectLst/>
                        </a:rPr>
                        <a:t>s Enrollment Pattern</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marT="45733" marB="45733" horzOverflow="overflow"/>
                </a:tc>
                <a:tc hMerge="1">
                  <a:txBody>
                    <a:bodyPr/>
                    <a:lstStyle/>
                    <a:p>
                      <a:endParaRPr lang="en-US"/>
                    </a:p>
                  </a:txBody>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Anticipated</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Actual</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Fall and Spring</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Spring Only</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685162079"/>
              </p:ext>
            </p:extLst>
          </p:nvPr>
        </p:nvGraphicFramePr>
        <p:xfrm>
          <a:off x="751886" y="3505200"/>
          <a:ext cx="7894378" cy="2394585"/>
        </p:xfrm>
        <a:graphic>
          <a:graphicData uri="http://schemas.openxmlformats.org/drawingml/2006/table">
            <a:tbl>
              <a:tblPr/>
              <a:tblGrid>
                <a:gridCol w="1676400"/>
                <a:gridCol w="1684518"/>
                <a:gridCol w="1371600"/>
                <a:gridCol w="1637860"/>
                <a:gridCol w="1524000"/>
              </a:tblGrid>
              <a:tr h="371475">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1475">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371475">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January 6,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bwMode="auto">
          <a:xfrm>
            <a:off x="-19050" y="381000"/>
            <a:ext cx="9110663"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6: Borrower Initially Attends Fall and Spring Semesters and Subsequently Plans to Attend for Summer Term (Trailer)</a:t>
            </a:r>
          </a:p>
        </p:txBody>
      </p:sp>
      <p:sp>
        <p:nvSpPr>
          <p:cNvPr id="19459" name="Content Placeholder 2"/>
          <p:cNvSpPr>
            <a:spLocks noGrp="1"/>
          </p:cNvSpPr>
          <p:nvPr>
            <p:ph idx="1"/>
          </p:nvPr>
        </p:nvSpPr>
        <p:spPr bwMode="auto">
          <a:xfrm>
            <a:off x="268288" y="1219200"/>
            <a:ext cx="8570912" cy="495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r>
              <a:rPr lang="en-US" sz="1600" dirty="0">
                <a:solidFill>
                  <a:schemeClr val="tx1"/>
                </a:solidFill>
                <a:latin typeface="Arial" charset="0"/>
                <a:cs typeface="Arial" charset="0"/>
              </a:rPr>
              <a:t>The school has two options:</a:t>
            </a:r>
          </a:p>
          <a:p>
            <a:pPr marL="0" indent="0">
              <a:buFont typeface="Arial" charset="0"/>
              <a:buNone/>
            </a:pPr>
            <a:endParaRPr lang="en-US" sz="1600" dirty="0">
              <a:solidFill>
                <a:schemeClr val="tx1"/>
              </a:solidFill>
              <a:latin typeface="Arial" charset="0"/>
              <a:cs typeface="Arial" charset="0"/>
            </a:endParaRPr>
          </a:p>
          <a:p>
            <a:r>
              <a:rPr lang="en-US" sz="1600" dirty="0">
                <a:solidFill>
                  <a:schemeClr val="tx1"/>
                </a:solidFill>
                <a:latin typeface="Arial" charset="0"/>
                <a:cs typeface="Arial" charset="0"/>
              </a:rPr>
              <a:t>Option 1: Originate a new loan for the summer term and extend the academic year ending date for the existing fall-spring loan to include the summer </a:t>
            </a:r>
            <a:r>
              <a:rPr lang="en-US" sz="1600" dirty="0" smtClean="0">
                <a:solidFill>
                  <a:schemeClr val="tx1"/>
                </a:solidFill>
                <a:latin typeface="Arial" charset="0"/>
                <a:cs typeface="Arial" charset="0"/>
              </a:rPr>
              <a:t>term.</a:t>
            </a:r>
          </a:p>
          <a:p>
            <a:pPr marL="0" indent="0">
              <a:buNone/>
            </a:pPr>
            <a:endParaRPr lang="en-US" sz="1600" dirty="0" smtClean="0">
              <a:solidFill>
                <a:schemeClr val="tx1"/>
              </a:solidFill>
              <a:latin typeface="Arial" charset="0"/>
              <a:cs typeface="Arial" charset="0"/>
            </a:endParaRPr>
          </a:p>
          <a:p>
            <a:r>
              <a:rPr lang="en-US" sz="1600" dirty="0" smtClean="0">
                <a:solidFill>
                  <a:schemeClr val="tx1"/>
                </a:solidFill>
                <a:latin typeface="Arial" charset="0"/>
                <a:cs typeface="Arial" charset="0"/>
              </a:rPr>
              <a:t>Option </a:t>
            </a:r>
            <a:r>
              <a:rPr lang="en-US" sz="1600" dirty="0">
                <a:solidFill>
                  <a:schemeClr val="tx1"/>
                </a:solidFill>
                <a:latin typeface="Arial" charset="0"/>
                <a:cs typeface="Arial" charset="0"/>
              </a:rPr>
              <a:t>2: Increase the loan amount of the existing fall-spring loan and extend both the loan period and the academic year ending dates to include the summer term.</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C66E4DE6-4F28-5047-98F2-CA9513514CD6}" type="slidenum">
              <a:rPr lang="en-US">
                <a:solidFill>
                  <a:srgbClr val="F2F2F2"/>
                </a:solidFill>
                <a:latin typeface="Arial" charset="0"/>
              </a:rPr>
              <a:pPr eaLnBrk="1" hangingPunct="1"/>
              <a:t>32</a:t>
            </a:fld>
            <a:endParaRPr lang="en-US" dirty="0">
              <a:solidFill>
                <a:srgbClr val="F2F2F2"/>
              </a:solidFill>
              <a:latin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2982986"/>
              </p:ext>
            </p:extLst>
          </p:nvPr>
        </p:nvGraphicFramePr>
        <p:xfrm>
          <a:off x="2286000" y="1400175"/>
          <a:ext cx="4572000" cy="1114425"/>
        </p:xfrm>
        <a:graphic>
          <a:graphicData uri="http://schemas.openxmlformats.org/drawingml/2006/table">
            <a:tbl>
              <a:tblPr firstRow="1" bandRow="1">
                <a:tableStyleId>{F5AB1C69-6EDB-4FF4-983F-18BD219EF322}</a:tableStyleId>
              </a:tblPr>
              <a:tblGrid>
                <a:gridCol w="2286000"/>
                <a:gridCol w="2286000"/>
              </a:tblGrid>
              <a:tr h="371475">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Student</a:t>
                      </a:r>
                      <a:r>
                        <a:rPr kumimoji="0" lang="ja-JP" altLang="en-US" sz="1600" u="none" strike="noStrike" cap="none" normalizeH="0" baseline="0" dirty="0">
                          <a:ln>
                            <a:noFill/>
                          </a:ln>
                          <a:effectLst/>
                        </a:rPr>
                        <a:t>’</a:t>
                      </a:r>
                      <a:r>
                        <a:rPr kumimoji="0" lang="en-US" sz="1600" u="none" strike="noStrike" cap="none" normalizeH="0" baseline="0" dirty="0">
                          <a:ln>
                            <a:noFill/>
                          </a:ln>
                          <a:effectLst/>
                        </a:rPr>
                        <a:t>s Enrollment Pattern</a:t>
                      </a:r>
                      <a:endParaRPr kumimoji="0" lang="en-US" sz="1600" b="1" i="0" u="none" strike="noStrike" cap="none" normalizeH="0" baseline="0" dirty="0">
                        <a:ln>
                          <a:noFill/>
                        </a:ln>
                        <a:solidFill>
                          <a:srgbClr val="FFFFFF"/>
                        </a:solidFill>
                        <a:effectLst/>
                        <a:latin typeface="Calibri" charset="0"/>
                        <a:ea typeface="ＭＳ Ｐゴシック" charset="0"/>
                        <a:cs typeface="Arial" charset="0"/>
                      </a:endParaRPr>
                    </a:p>
                  </a:txBody>
                  <a:tcPr marT="45733" marB="45733" horzOverflow="overflow"/>
                </a:tc>
                <a:tc hMerge="1">
                  <a:txBody>
                    <a:bodyPr/>
                    <a:lstStyle/>
                    <a:p>
                      <a:endParaRPr lang="en-US"/>
                    </a:p>
                  </a:txBody>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Anticipated</a:t>
                      </a:r>
                      <a:endParaRPr kumimoji="0" lang="en-US" sz="16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Actual</a:t>
                      </a:r>
                      <a:endParaRPr kumimoji="0" lang="en-US" sz="16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Fall and Spring</a:t>
                      </a:r>
                      <a:endParaRPr kumimoji="0" lang="en-US" sz="16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Fall, Spring and Summer</a:t>
                      </a:r>
                      <a:endParaRPr kumimoji="0" lang="en-US" sz="16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bwMode="auto">
          <a:xfrm>
            <a:off x="-19050" y="381000"/>
            <a:ext cx="9110663"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6: Borrower Initially Attends Fall and Spring Semesters and Subsequently Plans to Attend for Summer Term (Trailer) cont.</a:t>
            </a:r>
          </a:p>
        </p:txBody>
      </p:sp>
      <p:sp>
        <p:nvSpPr>
          <p:cNvPr id="44035" name="Content Placeholder 2"/>
          <p:cNvSpPr>
            <a:spLocks noGrp="1"/>
          </p:cNvSpPr>
          <p:nvPr>
            <p:ph idx="1"/>
          </p:nvPr>
        </p:nvSpPr>
        <p:spPr bwMode="auto">
          <a:xfrm>
            <a:off x="268288" y="1041400"/>
            <a:ext cx="8823325" cy="5283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 typeface="Arial" charset="0"/>
              <a:buNone/>
            </a:pPr>
            <a:r>
              <a:rPr lang="en-US" sz="2000" b="1" i="1" dirty="0" smtClean="0">
                <a:solidFill>
                  <a:srgbClr val="FF0000"/>
                </a:solidFill>
                <a:latin typeface="Arial" charset="0"/>
                <a:cs typeface="Arial" charset="0"/>
              </a:rPr>
              <a:t>Option </a:t>
            </a:r>
            <a:r>
              <a:rPr lang="en-US" sz="2000" b="1" i="1" dirty="0">
                <a:solidFill>
                  <a:srgbClr val="FF0000"/>
                </a:solidFill>
                <a:latin typeface="Arial" charset="0"/>
                <a:cs typeface="Arial" charset="0"/>
              </a:rPr>
              <a:t>1: Originating a New Loan</a:t>
            </a:r>
            <a:endParaRPr lang="en-US" sz="2000" dirty="0">
              <a:solidFill>
                <a:srgbClr val="FF0000"/>
              </a:solidFill>
              <a:latin typeface="Arial" charset="0"/>
              <a:cs typeface="Arial" charset="0"/>
            </a:endParaRPr>
          </a:p>
          <a:p>
            <a:pPr marL="0" indent="0">
              <a:buFont typeface="Arial" charset="0"/>
              <a:buNone/>
            </a:pPr>
            <a:endParaRPr lang="en-US" sz="1600" dirty="0">
              <a:latin typeface="Arial" charset="0"/>
              <a:cs typeface="Arial" charset="0"/>
            </a:endParaRPr>
          </a:p>
          <a:p>
            <a:pPr marL="0" indent="0">
              <a:buFont typeface="Arial" charset="0"/>
              <a:buNone/>
            </a:pPr>
            <a:endParaRPr lang="en-US" sz="1600" dirty="0">
              <a:latin typeface="Arial" charset="0"/>
              <a:cs typeface="Arial" charset="0"/>
            </a:endParaRPr>
          </a:p>
          <a:p>
            <a:pPr marL="0" indent="0">
              <a:buFont typeface="Arial" charset="0"/>
              <a:buNone/>
            </a:pPr>
            <a:endParaRPr lang="en-US" sz="1600" dirty="0">
              <a:latin typeface="Arial" charset="0"/>
              <a:cs typeface="Arial" charset="0"/>
            </a:endParaRPr>
          </a:p>
          <a:p>
            <a:pPr marL="0" indent="0">
              <a:buFont typeface="Arial" charset="0"/>
              <a:buNone/>
            </a:pPr>
            <a:endParaRPr lang="en-US" sz="1600" dirty="0">
              <a:latin typeface="Arial" charset="0"/>
              <a:cs typeface="Arial" charset="0"/>
            </a:endParaRPr>
          </a:p>
          <a:p>
            <a:pPr marL="0" indent="0">
              <a:buFont typeface="Arial" charset="0"/>
              <a:buNone/>
            </a:pPr>
            <a:endParaRPr lang="en-US" sz="1600" dirty="0">
              <a:latin typeface="Arial" charset="0"/>
              <a:cs typeface="Arial" charset="0"/>
            </a:endParaRPr>
          </a:p>
          <a:p>
            <a:pPr marL="0" indent="0">
              <a:buFont typeface="Arial" charset="0"/>
              <a:buNone/>
            </a:pPr>
            <a:endParaRPr lang="en-US" sz="1600" dirty="0">
              <a:latin typeface="Arial" charset="0"/>
              <a:cs typeface="Arial" charset="0"/>
            </a:endParaRPr>
          </a:p>
          <a:p>
            <a:pPr marL="0" indent="0">
              <a:buFont typeface="Arial" charset="0"/>
              <a:buNone/>
            </a:pPr>
            <a:endParaRPr lang="en-US" sz="1600" dirty="0">
              <a:latin typeface="Arial" charset="0"/>
              <a:cs typeface="Arial" charset="0"/>
            </a:endParaRPr>
          </a:p>
          <a:p>
            <a:pPr marL="0" indent="0">
              <a:buFont typeface="Arial" charset="0"/>
              <a:buNone/>
            </a:pPr>
            <a:endParaRPr lang="en-US" sz="1600" dirty="0">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91D311A2-5B8C-264D-890A-C3B2235C9BB4}" type="slidenum">
              <a:rPr lang="en-US">
                <a:solidFill>
                  <a:srgbClr val="F2F2F2"/>
                </a:solidFill>
                <a:latin typeface="Arial" charset="0"/>
              </a:rPr>
              <a:pPr eaLnBrk="1" hangingPunct="1"/>
              <a:t>33</a:t>
            </a:fld>
            <a:endParaRPr lang="en-US" dirty="0">
              <a:solidFill>
                <a:srgbClr val="F2F2F2"/>
              </a:solidFill>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52441509"/>
              </p:ext>
            </p:extLst>
          </p:nvPr>
        </p:nvGraphicFramePr>
        <p:xfrm>
          <a:off x="838200" y="1447800"/>
          <a:ext cx="7853770" cy="2377440"/>
        </p:xfrm>
        <a:graphic>
          <a:graphicData uri="http://schemas.openxmlformats.org/drawingml/2006/table">
            <a:tbl>
              <a:tblPr/>
              <a:tblGrid>
                <a:gridCol w="1585064"/>
                <a:gridCol w="1684518"/>
                <a:gridCol w="1331014"/>
                <a:gridCol w="1684518"/>
                <a:gridCol w="1568656"/>
              </a:tblGrid>
              <a:tr h="288925">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 for Fall-Spring Loan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8925">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288925">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889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889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1,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50007752"/>
              </p:ext>
            </p:extLst>
          </p:nvPr>
        </p:nvGraphicFramePr>
        <p:xfrm>
          <a:off x="1066800" y="3901093"/>
          <a:ext cx="7246806" cy="2377440"/>
        </p:xfrm>
        <a:graphic>
          <a:graphicData uri="http://schemas.openxmlformats.org/drawingml/2006/table">
            <a:tbl>
              <a:tblPr/>
              <a:tblGrid>
                <a:gridCol w="1585064"/>
                <a:gridCol w="1684518"/>
                <a:gridCol w="1568656"/>
                <a:gridCol w="1219200"/>
                <a:gridCol w="1189368"/>
              </a:tblGrid>
              <a:tr h="230188">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 for Summer-Only Loan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300">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215900">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460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24,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1,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000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1,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bwMode="auto">
          <a:xfrm>
            <a:off x="-19050" y="381000"/>
            <a:ext cx="9110663"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6:</a:t>
            </a:r>
            <a:r>
              <a:rPr lang="en-US" sz="1800" b="1" dirty="0">
                <a:solidFill>
                  <a:schemeClr val="tx1"/>
                </a:solidFill>
                <a:latin typeface="Arial" charset="0"/>
                <a:cs typeface="Arial" charset="0"/>
              </a:rPr>
              <a:t> Borrower Initially Attends Fall and Spring Semesters and Subsequently Plans to Attend for Summer Term (Trailer) cont.</a:t>
            </a:r>
          </a:p>
        </p:txBody>
      </p:sp>
      <p:sp>
        <p:nvSpPr>
          <p:cNvPr id="45059" name="Content Placeholder 2"/>
          <p:cNvSpPr>
            <a:spLocks noGrp="1"/>
          </p:cNvSpPr>
          <p:nvPr>
            <p:ph idx="1"/>
          </p:nvPr>
        </p:nvSpPr>
        <p:spPr bwMode="auto">
          <a:xfrm>
            <a:off x="268288" y="1041400"/>
            <a:ext cx="882332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endParaRPr lang="en-US" sz="1400" b="1" i="1" dirty="0">
              <a:latin typeface="Arial" charset="0"/>
              <a:cs typeface="Arial" charset="0"/>
            </a:endParaRPr>
          </a:p>
          <a:p>
            <a:pPr marL="0" indent="0" algn="ctr">
              <a:buFont typeface="Arial" charset="0"/>
              <a:buNone/>
            </a:pPr>
            <a:r>
              <a:rPr lang="en-US" sz="2000" b="1" i="1" dirty="0">
                <a:solidFill>
                  <a:srgbClr val="FF0000"/>
                </a:solidFill>
                <a:latin typeface="Arial" charset="0"/>
                <a:cs typeface="Arial" charset="0"/>
              </a:rPr>
              <a:t>Option 2: Extending the Academic Year and Loan Period for the Existing </a:t>
            </a:r>
            <a:r>
              <a:rPr lang="en-US" sz="2000" b="1" i="1" dirty="0" smtClean="0">
                <a:solidFill>
                  <a:srgbClr val="FF0000"/>
                </a:solidFill>
                <a:latin typeface="Arial" charset="0"/>
                <a:cs typeface="Arial" charset="0"/>
              </a:rPr>
              <a:t>Loan</a:t>
            </a:r>
            <a:endParaRPr lang="en-US" sz="1800" dirty="0">
              <a:solidFill>
                <a:srgbClr val="FF0000"/>
              </a:solidFill>
              <a:latin typeface="Arial" charset="0"/>
              <a:cs typeface="Arial" charset="0"/>
            </a:endParaRPr>
          </a:p>
          <a:p>
            <a:pPr marL="0" indent="0">
              <a:buFont typeface="Arial" charset="0"/>
              <a:buNone/>
            </a:pPr>
            <a:endParaRPr lang="en-US" sz="1400" dirty="0">
              <a:solidFill>
                <a:schemeClr val="tx1"/>
              </a:solidFill>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FD26129E-F7DA-984C-B1E1-433EAD8B868A}" type="slidenum">
              <a:rPr lang="en-US">
                <a:solidFill>
                  <a:srgbClr val="F2F2F2"/>
                </a:solidFill>
                <a:latin typeface="Arial" charset="0"/>
              </a:rPr>
              <a:pPr eaLnBrk="1" hangingPunct="1"/>
              <a:t>34</a:t>
            </a:fld>
            <a:endParaRPr lang="en-US" dirty="0">
              <a:solidFill>
                <a:srgbClr val="F2F2F2"/>
              </a:solidFill>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0226689"/>
              </p:ext>
            </p:extLst>
          </p:nvPr>
        </p:nvGraphicFramePr>
        <p:xfrm>
          <a:off x="512488" y="2667000"/>
          <a:ext cx="8046756" cy="2394585"/>
        </p:xfrm>
        <a:graphic>
          <a:graphicData uri="http://schemas.openxmlformats.org/drawingml/2006/table">
            <a:tbl>
              <a:tblPr/>
              <a:tblGrid>
                <a:gridCol w="1585064"/>
                <a:gridCol w="1684518"/>
                <a:gridCol w="1524000"/>
                <a:gridCol w="1684518"/>
                <a:gridCol w="1568656"/>
              </a:tblGrid>
              <a:tr h="371475">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 for Fall-Spring-Summer Loan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1475">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371475">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1,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26,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1,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bwMode="auto">
          <a:xfrm>
            <a:off x="-19050" y="381000"/>
            <a:ext cx="9110663"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7: Borrower Attends for the Summer Term (Header) and is Expected to Enroll for Fall and Spring Semesters</a:t>
            </a:r>
          </a:p>
        </p:txBody>
      </p:sp>
      <p:sp>
        <p:nvSpPr>
          <p:cNvPr id="22531" name="Content Placeholder 2"/>
          <p:cNvSpPr>
            <a:spLocks noGrp="1"/>
          </p:cNvSpPr>
          <p:nvPr>
            <p:ph idx="1"/>
          </p:nvPr>
        </p:nvSpPr>
        <p:spPr bwMode="auto">
          <a:xfrm>
            <a:off x="268288" y="1041400"/>
            <a:ext cx="8823325" cy="4826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defRPr/>
            </a:pPr>
            <a:endParaRPr lang="en-US" sz="1400" dirty="0" smtClean="0">
              <a:ea typeface="+mn-ea"/>
            </a:endParaRPr>
          </a:p>
          <a:p>
            <a:pPr marL="0" indent="0">
              <a:buFont typeface="Arial" charset="0"/>
              <a:buNone/>
              <a:defRPr/>
            </a:pPr>
            <a:endParaRPr lang="en-US" sz="1400" dirty="0" smtClean="0">
              <a:solidFill>
                <a:schemeClr val="tx1"/>
              </a:solidFill>
              <a:latin typeface="Arial" charset="0"/>
              <a:ea typeface="+mn-ea"/>
              <a:cs typeface="Arial" charset="0"/>
            </a:endParaRPr>
          </a:p>
          <a:p>
            <a:pPr marL="0" indent="0">
              <a:buFont typeface="Arial" charset="0"/>
              <a:buNone/>
              <a:defRPr/>
            </a:pPr>
            <a:endParaRPr lang="en-US" sz="1400" dirty="0">
              <a:solidFill>
                <a:schemeClr val="tx1"/>
              </a:solidFill>
              <a:latin typeface="Arial" charset="0"/>
              <a:ea typeface="+mn-ea"/>
              <a:cs typeface="Arial" charset="0"/>
            </a:endParaRPr>
          </a:p>
          <a:p>
            <a:pPr marL="0" indent="0">
              <a:buFont typeface="Arial" charset="0"/>
              <a:buNone/>
              <a:defRPr/>
            </a:pPr>
            <a:endParaRPr lang="en-US" sz="1400" dirty="0" smtClean="0">
              <a:solidFill>
                <a:schemeClr val="tx1"/>
              </a:solidFill>
              <a:latin typeface="Arial" charset="0"/>
              <a:ea typeface="+mn-ea"/>
              <a:cs typeface="Arial" charset="0"/>
            </a:endParaRPr>
          </a:p>
          <a:p>
            <a:pPr marL="0" indent="0">
              <a:buFont typeface="Arial" charset="0"/>
              <a:buNone/>
              <a:defRPr/>
            </a:pPr>
            <a:endParaRPr lang="en-US" sz="1400" dirty="0">
              <a:solidFill>
                <a:schemeClr val="tx1"/>
              </a:solidFill>
              <a:latin typeface="Arial" charset="0"/>
              <a:ea typeface="+mn-ea"/>
              <a:cs typeface="Arial" charset="0"/>
            </a:endParaRPr>
          </a:p>
          <a:p>
            <a:pPr marL="0" indent="0">
              <a:buFont typeface="Arial" charset="0"/>
              <a:buNone/>
              <a:defRPr/>
            </a:pPr>
            <a:endParaRPr lang="en-US" sz="1400" dirty="0" smtClean="0">
              <a:solidFill>
                <a:schemeClr val="tx1"/>
              </a:solidFill>
              <a:latin typeface="Arial" charset="0"/>
              <a:ea typeface="+mn-ea"/>
              <a:cs typeface="Arial" charset="0"/>
            </a:endParaRPr>
          </a:p>
          <a:p>
            <a:pPr marL="0" indent="0">
              <a:buFont typeface="Arial" charset="0"/>
              <a:buNone/>
              <a:defRPr/>
            </a:pPr>
            <a:endParaRPr lang="en-US" sz="1400" dirty="0">
              <a:solidFill>
                <a:schemeClr val="tx1"/>
              </a:solidFill>
              <a:latin typeface="Arial" charset="0"/>
              <a:ea typeface="+mn-ea"/>
              <a:cs typeface="Arial" charset="0"/>
            </a:endParaRPr>
          </a:p>
          <a:p>
            <a:pPr marL="0" indent="0">
              <a:buFont typeface="Arial" charset="0"/>
              <a:buNone/>
              <a:defRPr/>
            </a:pPr>
            <a:endParaRPr lang="en-US" sz="1400" dirty="0" smtClean="0">
              <a:ea typeface="+mn-ea"/>
            </a:endParaRPr>
          </a:p>
          <a:p>
            <a:pPr marL="0" indent="0">
              <a:buFont typeface="Arial" charset="0"/>
              <a:buNone/>
              <a:defRPr/>
            </a:pPr>
            <a:endParaRPr lang="en-US" sz="1400" dirty="0">
              <a:ea typeface="+mn-ea"/>
            </a:endParaRPr>
          </a:p>
          <a:p>
            <a:pPr marL="0" indent="0">
              <a:buFont typeface="Arial" charset="0"/>
              <a:buNone/>
              <a:defRPr/>
            </a:pPr>
            <a:endParaRPr lang="en-US" sz="1400" dirty="0" smtClean="0">
              <a:ea typeface="+mn-ea"/>
            </a:endParaRPr>
          </a:p>
          <a:p>
            <a:pPr marL="0" indent="0">
              <a:buFont typeface="Arial" charset="0"/>
              <a:buNone/>
              <a:defRPr/>
            </a:pPr>
            <a:r>
              <a:rPr lang="en-US" sz="1600" dirty="0" smtClean="0">
                <a:solidFill>
                  <a:schemeClr val="tx1"/>
                </a:solidFill>
                <a:ea typeface="+mn-ea"/>
              </a:rPr>
              <a:t>When </a:t>
            </a:r>
            <a:r>
              <a:rPr lang="en-US" sz="1600" dirty="0">
                <a:solidFill>
                  <a:schemeClr val="tx1"/>
                </a:solidFill>
                <a:ea typeface="+mn-ea"/>
              </a:rPr>
              <a:t>the school originates a Direct Loan for Scott, it has two options</a:t>
            </a:r>
            <a:r>
              <a:rPr lang="en-US" sz="1600" dirty="0" smtClean="0">
                <a:solidFill>
                  <a:schemeClr val="tx1"/>
                </a:solidFill>
                <a:ea typeface="+mn-ea"/>
              </a:rPr>
              <a:t>:</a:t>
            </a:r>
          </a:p>
          <a:p>
            <a:pPr marL="0" indent="0">
              <a:buFont typeface="Arial" charset="0"/>
              <a:buNone/>
              <a:defRPr/>
            </a:pPr>
            <a:endParaRPr lang="en-US" sz="1600" dirty="0">
              <a:solidFill>
                <a:schemeClr val="tx1"/>
              </a:solidFill>
              <a:ea typeface="+mn-ea"/>
            </a:endParaRPr>
          </a:p>
          <a:p>
            <a:pPr>
              <a:defRPr/>
            </a:pPr>
            <a:r>
              <a:rPr lang="en-US" sz="1600" dirty="0">
                <a:solidFill>
                  <a:schemeClr val="tx1"/>
                </a:solidFill>
                <a:ea typeface="+mn-ea"/>
              </a:rPr>
              <a:t>Option 1: Originate a loan for the summer term </a:t>
            </a:r>
            <a:r>
              <a:rPr lang="en-US" sz="1600" dirty="0" smtClean="0">
                <a:solidFill>
                  <a:schemeClr val="tx1"/>
                </a:solidFill>
                <a:ea typeface="+mn-ea"/>
              </a:rPr>
              <a:t>only</a:t>
            </a:r>
          </a:p>
          <a:p>
            <a:pPr>
              <a:defRPr/>
            </a:pPr>
            <a:endParaRPr lang="en-US" sz="1600" dirty="0">
              <a:solidFill>
                <a:schemeClr val="tx1"/>
              </a:solidFill>
              <a:ea typeface="+mn-ea"/>
            </a:endParaRPr>
          </a:p>
          <a:p>
            <a:pPr>
              <a:defRPr/>
            </a:pPr>
            <a:r>
              <a:rPr lang="en-US" sz="1600" dirty="0">
                <a:solidFill>
                  <a:schemeClr val="tx1"/>
                </a:solidFill>
                <a:ea typeface="+mn-ea"/>
              </a:rPr>
              <a:t>Option 2: Originate a loan for the entire academic year, including the summer term and fall and spring semesters</a:t>
            </a:r>
          </a:p>
          <a:p>
            <a:pPr marL="0" indent="0">
              <a:buFont typeface="Arial" charset="0"/>
              <a:buNone/>
              <a:defRPr/>
            </a:pPr>
            <a:endParaRPr lang="en-US" sz="1400" dirty="0" smtClean="0">
              <a:solidFill>
                <a:schemeClr val="tx1"/>
              </a:solidFill>
              <a:latin typeface="Arial" charset="0"/>
              <a:ea typeface="+mn-ea"/>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79FBB334-40B7-1A41-8AAF-6473FA44F42D}" type="slidenum">
              <a:rPr lang="en-US">
                <a:solidFill>
                  <a:srgbClr val="F2F2F2"/>
                </a:solidFill>
                <a:latin typeface="Arial" charset="0"/>
              </a:rPr>
              <a:pPr eaLnBrk="1" hangingPunct="1"/>
              <a:t>35</a:t>
            </a:fld>
            <a:endParaRPr lang="en-US" dirty="0">
              <a:solidFill>
                <a:srgbClr val="F2F2F2"/>
              </a:solidFill>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37870188"/>
              </p:ext>
            </p:extLst>
          </p:nvPr>
        </p:nvGraphicFramePr>
        <p:xfrm>
          <a:off x="1890383" y="1828800"/>
          <a:ext cx="5023738" cy="1114425"/>
        </p:xfrm>
        <a:graphic>
          <a:graphicData uri="http://schemas.openxmlformats.org/drawingml/2006/table">
            <a:tbl>
              <a:tblPr firstRow="1" bandRow="1">
                <a:tableStyleId>{F5AB1C69-6EDB-4FF4-983F-18BD219EF322}</a:tableStyleId>
              </a:tblPr>
              <a:tblGrid>
                <a:gridCol w="2590800"/>
                <a:gridCol w="2432938"/>
              </a:tblGrid>
              <a:tr h="371475">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Student</a:t>
                      </a:r>
                      <a:r>
                        <a:rPr kumimoji="0" lang="ja-JP" altLang="en-US" sz="1800" u="none" strike="noStrike" cap="none" normalizeH="0" baseline="0" dirty="0">
                          <a:ln>
                            <a:noFill/>
                          </a:ln>
                          <a:effectLst/>
                        </a:rPr>
                        <a:t>’</a:t>
                      </a:r>
                      <a:r>
                        <a:rPr kumimoji="0" lang="en-US" sz="1800" u="none" strike="noStrike" cap="none" normalizeH="0" baseline="0" dirty="0">
                          <a:ln>
                            <a:noFill/>
                          </a:ln>
                          <a:effectLst/>
                        </a:rPr>
                        <a:t>s Enrollment Pattern</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marT="45733" marB="45733" horzOverflow="overflow"/>
                </a:tc>
                <a:tc hMerge="1">
                  <a:txBody>
                    <a:bodyPr/>
                    <a:lstStyle/>
                    <a:p>
                      <a:endParaRPr lang="en-US"/>
                    </a:p>
                  </a:txBody>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Anticipated</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Actual</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Summer, Fall and Spring</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Summer, Fall and Spring</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bwMode="auto">
          <a:xfrm>
            <a:off x="-19050" y="381000"/>
            <a:ext cx="9110663"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7</a:t>
            </a:r>
            <a:r>
              <a:rPr lang="en-US" sz="1800" b="1" dirty="0">
                <a:solidFill>
                  <a:schemeClr val="tx1"/>
                </a:solidFill>
                <a:latin typeface="Arial" charset="0"/>
                <a:cs typeface="Arial" charset="0"/>
              </a:rPr>
              <a:t>: Borrower Attends for the Summer Term (Header) and is Expected to Enroll for Fall and Spring Semesters cont.</a:t>
            </a:r>
          </a:p>
        </p:txBody>
      </p:sp>
      <p:sp>
        <p:nvSpPr>
          <p:cNvPr id="47107" name="Content Placeholder 2"/>
          <p:cNvSpPr>
            <a:spLocks noGrp="1"/>
          </p:cNvSpPr>
          <p:nvPr>
            <p:ph idx="1"/>
          </p:nvPr>
        </p:nvSpPr>
        <p:spPr bwMode="auto">
          <a:xfrm>
            <a:off x="260350" y="1219200"/>
            <a:ext cx="8823325"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 typeface="Arial" charset="0"/>
              <a:buNone/>
            </a:pPr>
            <a:r>
              <a:rPr lang="en-US" sz="2000" b="1" i="1" dirty="0">
                <a:solidFill>
                  <a:srgbClr val="FF0000"/>
                </a:solidFill>
                <a:latin typeface="Arial" charset="0"/>
                <a:cs typeface="Arial" charset="0"/>
              </a:rPr>
              <a:t>Option 1: Originating a summer-only loan</a:t>
            </a:r>
            <a:endParaRPr lang="en-US" sz="2000" dirty="0">
              <a:solidFill>
                <a:srgbClr val="FF0000"/>
              </a:solidFill>
              <a:latin typeface="Arial" charset="0"/>
              <a:cs typeface="Arial" charset="0"/>
            </a:endParaRPr>
          </a:p>
          <a:p>
            <a:pPr marL="0" indent="0">
              <a:buFont typeface="Arial" charset="0"/>
              <a:buNone/>
            </a:pPr>
            <a:endParaRPr lang="en-US" sz="12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solidFill>
                <a:schemeClr val="tx1"/>
              </a:solidFill>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289097D8-87FB-4B41-B9D4-AA3240E7F0AE}" type="slidenum">
              <a:rPr lang="en-US">
                <a:solidFill>
                  <a:srgbClr val="F2F2F2"/>
                </a:solidFill>
                <a:latin typeface="Arial" charset="0"/>
              </a:rPr>
              <a:pPr eaLnBrk="1" hangingPunct="1"/>
              <a:t>36</a:t>
            </a:fld>
            <a:endParaRPr lang="en-US" dirty="0">
              <a:solidFill>
                <a:srgbClr val="F2F2F2"/>
              </a:solidFill>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697581"/>
              </p:ext>
            </p:extLst>
          </p:nvPr>
        </p:nvGraphicFramePr>
        <p:xfrm>
          <a:off x="1189902" y="1676400"/>
          <a:ext cx="7191398" cy="2103120"/>
        </p:xfrm>
        <a:graphic>
          <a:graphicData uri="http://schemas.openxmlformats.org/drawingml/2006/table">
            <a:tbl>
              <a:tblPr/>
              <a:tblGrid>
                <a:gridCol w="1585064"/>
                <a:gridCol w="1446878"/>
                <a:gridCol w="1568656"/>
                <a:gridCol w="1219200"/>
                <a:gridCol w="1371600"/>
              </a:tblGrid>
              <a:tr h="228600">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 for Summer-Only Loan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304800">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286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20,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1, 2012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524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20,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8, 2015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75331805"/>
              </p:ext>
            </p:extLst>
          </p:nvPr>
        </p:nvGraphicFramePr>
        <p:xfrm>
          <a:off x="1116013" y="3886200"/>
          <a:ext cx="7267596" cy="2103120"/>
        </p:xfrm>
        <a:graphic>
          <a:graphicData uri="http://schemas.openxmlformats.org/drawingml/2006/table">
            <a:tbl>
              <a:tblPr/>
              <a:tblGrid>
                <a:gridCol w="1585064"/>
                <a:gridCol w="1684518"/>
                <a:gridCol w="1331014"/>
                <a:gridCol w="1219200"/>
                <a:gridCol w="1447800"/>
              </a:tblGrid>
              <a:tr h="223838">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 for Fall-Spring Loan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383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223838">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476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25,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8, 2015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238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20,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8, 2015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bwMode="auto">
          <a:xfrm>
            <a:off x="-19050" y="381000"/>
            <a:ext cx="9110663"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7: Borrower Attends for the Summer Term (Header) and is Expected to Enroll for Fall and Spring Semesters cont.</a:t>
            </a:r>
          </a:p>
        </p:txBody>
      </p:sp>
      <p:sp>
        <p:nvSpPr>
          <p:cNvPr id="48131" name="Content Placeholder 2"/>
          <p:cNvSpPr>
            <a:spLocks noGrp="1"/>
          </p:cNvSpPr>
          <p:nvPr>
            <p:ph idx="1"/>
          </p:nvPr>
        </p:nvSpPr>
        <p:spPr bwMode="auto">
          <a:xfrm>
            <a:off x="260350" y="1143000"/>
            <a:ext cx="882332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 typeface="Arial" charset="0"/>
              <a:buNone/>
            </a:pPr>
            <a:endParaRPr lang="en-US" sz="1400" b="1" i="1" dirty="0">
              <a:latin typeface="Arial" charset="0"/>
              <a:cs typeface="Arial" charset="0"/>
            </a:endParaRPr>
          </a:p>
          <a:p>
            <a:pPr marL="0" indent="0" algn="ctr">
              <a:buFont typeface="Arial" charset="0"/>
              <a:buNone/>
            </a:pPr>
            <a:r>
              <a:rPr lang="en-US" sz="2000" b="1" i="1" dirty="0">
                <a:solidFill>
                  <a:srgbClr val="FF0000"/>
                </a:solidFill>
                <a:latin typeface="Arial" charset="0"/>
                <a:cs typeface="Arial" charset="0"/>
              </a:rPr>
              <a:t>Option 2: Originating a loan for the full academic year</a:t>
            </a:r>
            <a:endParaRPr lang="en-US" sz="2000" dirty="0">
              <a:solidFill>
                <a:srgbClr val="FF0000"/>
              </a:solidFill>
              <a:latin typeface="Arial" charset="0"/>
              <a:cs typeface="Arial" charset="0"/>
            </a:endParaRPr>
          </a:p>
          <a:p>
            <a:pPr marL="0" indent="0">
              <a:buFont typeface="Arial" charset="0"/>
              <a:buNone/>
            </a:pPr>
            <a:endParaRPr lang="en-US" sz="1600" dirty="0">
              <a:solidFill>
                <a:schemeClr val="tx1"/>
              </a:solidFill>
              <a:latin typeface="Arial" charset="0"/>
              <a:cs typeface="Arial" charset="0"/>
            </a:endParaRPr>
          </a:p>
          <a:p>
            <a:pPr marL="0" indent="0">
              <a:buFont typeface="Arial" charset="0"/>
              <a:buNone/>
            </a:pPr>
            <a:endParaRPr lang="en-US" sz="1400" dirty="0">
              <a:solidFill>
                <a:schemeClr val="tx1"/>
              </a:solidFill>
              <a:latin typeface="Arial" charset="0"/>
              <a:cs typeface="Arial" charset="0"/>
            </a:endParaRPr>
          </a:p>
          <a:p>
            <a:pPr marL="0" indent="0">
              <a:buFont typeface="Arial" charset="0"/>
              <a:buNone/>
            </a:pPr>
            <a:endParaRPr lang="en-US" sz="1400" dirty="0">
              <a:solidFill>
                <a:schemeClr val="tx1"/>
              </a:solidFill>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DF935924-F5C3-9B40-AC68-D8041CE084D0}" type="slidenum">
              <a:rPr lang="en-US">
                <a:solidFill>
                  <a:srgbClr val="F2F2F2"/>
                </a:solidFill>
                <a:latin typeface="Arial" charset="0"/>
              </a:rPr>
              <a:pPr eaLnBrk="1" hangingPunct="1"/>
              <a:t>37</a:t>
            </a:fld>
            <a:endParaRPr lang="en-US" dirty="0">
              <a:solidFill>
                <a:srgbClr val="F2F2F2"/>
              </a:solidFill>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926154"/>
              </p:ext>
            </p:extLst>
          </p:nvPr>
        </p:nvGraphicFramePr>
        <p:xfrm>
          <a:off x="990600" y="2819400"/>
          <a:ext cx="7470464" cy="1905000"/>
        </p:xfrm>
        <a:graphic>
          <a:graphicData uri="http://schemas.openxmlformats.org/drawingml/2006/table">
            <a:tbl>
              <a:tblPr/>
              <a:tblGrid>
                <a:gridCol w="1662964"/>
                <a:gridCol w="1517100"/>
                <a:gridCol w="1394800"/>
                <a:gridCol w="1371600"/>
                <a:gridCol w="1524000"/>
              </a:tblGrid>
              <a:tr h="228600">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9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900" b="1" i="0" u="none" strike="noStrike" cap="none" normalizeH="0" baseline="0" dirty="0">
                          <a:ln>
                            <a:noFill/>
                          </a:ln>
                          <a:solidFill>
                            <a:srgbClr val="FFFFFF"/>
                          </a:solidFill>
                          <a:effectLst/>
                          <a:latin typeface="Calibri" charset="0"/>
                          <a:ea typeface="ＭＳ Ｐゴシック" charset="0"/>
                          <a:cs typeface="Arial" charset="0"/>
                        </a:rPr>
                        <a:t>s Reporting to COD for Summer-Fall-Spring Loan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463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244475">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889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May 20,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May 8, 2015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587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May 20,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May 8, 2015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xfrm>
            <a:off x="-19050" y="381000"/>
            <a:ext cx="9110663"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8: Borrower Only Attends for Spring Semester (Borrower-based Academic Year</a:t>
            </a:r>
          </a:p>
        </p:txBody>
      </p:sp>
      <p:sp>
        <p:nvSpPr>
          <p:cNvPr id="49155" name="Content Placeholder 2"/>
          <p:cNvSpPr>
            <a:spLocks noGrp="1"/>
          </p:cNvSpPr>
          <p:nvPr>
            <p:ph idx="1"/>
          </p:nvPr>
        </p:nvSpPr>
        <p:spPr bwMode="auto">
          <a:xfrm>
            <a:off x="260350" y="1025525"/>
            <a:ext cx="8823325" cy="4994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865188" indent="-865188">
              <a:spcBef>
                <a:spcPct val="0"/>
              </a:spcBef>
              <a:buFont typeface="Arial" charset="0"/>
              <a:buNone/>
            </a:pPr>
            <a:endParaRPr lang="en-US" sz="1400" dirty="0">
              <a:latin typeface="Arial" charset="0"/>
              <a:cs typeface="Arial" charset="0"/>
            </a:endParaRPr>
          </a:p>
          <a:p>
            <a:pPr marL="865188" indent="-865188">
              <a:buFont typeface="Arial" charset="0"/>
              <a:buNone/>
            </a:pPr>
            <a:endParaRPr lang="en-US" sz="1400" dirty="0">
              <a:solidFill>
                <a:schemeClr val="tx1"/>
              </a:solidFill>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6F6441DE-4772-6E47-BAAF-EA074FD4E456}" type="slidenum">
              <a:rPr lang="en-US">
                <a:solidFill>
                  <a:srgbClr val="F2F2F2"/>
                </a:solidFill>
                <a:latin typeface="Arial" charset="0"/>
              </a:rPr>
              <a:pPr eaLnBrk="1" hangingPunct="1"/>
              <a:t>38</a:t>
            </a:fld>
            <a:endParaRPr lang="en-US" dirty="0">
              <a:solidFill>
                <a:srgbClr val="F2F2F2"/>
              </a:solidFill>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51857811"/>
              </p:ext>
            </p:extLst>
          </p:nvPr>
        </p:nvGraphicFramePr>
        <p:xfrm>
          <a:off x="2555875" y="1676226"/>
          <a:ext cx="3733800" cy="1143174"/>
        </p:xfrm>
        <a:graphic>
          <a:graphicData uri="http://schemas.openxmlformats.org/drawingml/2006/table">
            <a:tbl>
              <a:tblPr firstRow="1" bandRow="1">
                <a:tableStyleId>{F5AB1C69-6EDB-4FF4-983F-18BD219EF322}</a:tableStyleId>
              </a:tblPr>
              <a:tblGrid>
                <a:gridCol w="1866900"/>
                <a:gridCol w="1866900"/>
              </a:tblGrid>
              <a:tr h="335492">
                <a:tc gridSpan="2">
                  <a:txBody>
                    <a:bodyPr/>
                    <a:lstStyle/>
                    <a:p>
                      <a:pPr algn="ctr"/>
                      <a:r>
                        <a:rPr lang="en-US" sz="1900" dirty="0" smtClean="0"/>
                        <a:t>Student Enrollment Pattern</a:t>
                      </a:r>
                      <a:endParaRPr lang="en-US" sz="1900" dirty="0"/>
                    </a:p>
                  </a:txBody>
                  <a:tcPr marT="45749" marB="45749"/>
                </a:tc>
                <a:tc hMerge="1">
                  <a:txBody>
                    <a:bodyPr/>
                    <a:lstStyle/>
                    <a:p>
                      <a:pPr algn="ctr"/>
                      <a:endParaRPr lang="en-US" sz="1600" dirty="0"/>
                    </a:p>
                  </a:txBody>
                  <a:tcPr/>
                </a:tc>
              </a:tr>
              <a:tr h="335492">
                <a:tc>
                  <a:txBody>
                    <a:bodyPr/>
                    <a:lstStyle/>
                    <a:p>
                      <a:pPr algn="ctr"/>
                      <a:r>
                        <a:rPr lang="en-US" sz="1900" dirty="0" smtClean="0"/>
                        <a:t>Anticipated</a:t>
                      </a:r>
                      <a:endParaRPr lang="en-US" sz="1900" dirty="0"/>
                    </a:p>
                  </a:txBody>
                  <a:tcPr marT="45749" marB="45749"/>
                </a:tc>
                <a:tc>
                  <a:txBody>
                    <a:bodyPr/>
                    <a:lstStyle/>
                    <a:p>
                      <a:pPr algn="ctr"/>
                      <a:r>
                        <a:rPr lang="en-US" sz="1900" dirty="0" smtClean="0"/>
                        <a:t>Actual</a:t>
                      </a:r>
                      <a:endParaRPr lang="en-US" sz="1900" dirty="0"/>
                    </a:p>
                  </a:txBody>
                  <a:tcPr marT="45749" marB="45749"/>
                </a:tc>
              </a:tr>
              <a:tr h="335492">
                <a:tc>
                  <a:txBody>
                    <a:bodyPr/>
                    <a:lstStyle/>
                    <a:p>
                      <a:pPr algn="ctr"/>
                      <a:r>
                        <a:rPr lang="en-US" sz="1900" dirty="0" smtClean="0"/>
                        <a:t>Spring</a:t>
                      </a:r>
                      <a:endParaRPr lang="en-US" sz="1900" dirty="0"/>
                    </a:p>
                  </a:txBody>
                  <a:tcPr marT="45749" marB="45749"/>
                </a:tc>
                <a:tc>
                  <a:txBody>
                    <a:bodyPr/>
                    <a:lstStyle/>
                    <a:p>
                      <a:pPr algn="ctr"/>
                      <a:r>
                        <a:rPr lang="en-US" sz="1900" dirty="0" smtClean="0"/>
                        <a:t>Spring</a:t>
                      </a:r>
                      <a:endParaRPr lang="en-US" sz="1900" dirty="0"/>
                    </a:p>
                  </a:txBody>
                  <a:tcPr marT="45749" marB="45749"/>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24842909"/>
              </p:ext>
            </p:extLst>
          </p:nvPr>
        </p:nvGraphicFramePr>
        <p:xfrm>
          <a:off x="833036" y="3429000"/>
          <a:ext cx="7687180" cy="2394585"/>
        </p:xfrm>
        <a:graphic>
          <a:graphicData uri="http://schemas.openxmlformats.org/drawingml/2006/table">
            <a:tbl>
              <a:tblPr/>
              <a:tblGrid>
                <a:gridCol w="1585064"/>
                <a:gridCol w="1637860"/>
                <a:gridCol w="1568656"/>
                <a:gridCol w="1447800"/>
                <a:gridCol w="1447800"/>
              </a:tblGrid>
              <a:tr h="371475">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1475">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371475">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January 6,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May 9,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January 6,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August 1,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9: Borrower Enrolled in Clock-Hour Program That is One Academic Year in Length</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12DB2A66-B596-B648-81A5-55DA0EAADA4A}" type="slidenum">
              <a:rPr lang="en-US">
                <a:solidFill>
                  <a:srgbClr val="F2F2F2"/>
                </a:solidFill>
                <a:latin typeface="Arial" charset="0"/>
              </a:rPr>
              <a:pPr eaLnBrk="1" hangingPunct="1"/>
              <a:t>39</a:t>
            </a:fld>
            <a:endParaRPr lang="en-US" dirty="0">
              <a:solidFill>
                <a:srgbClr val="F2F2F2"/>
              </a:solidFill>
              <a:latin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82987766"/>
              </p:ext>
            </p:extLst>
          </p:nvPr>
        </p:nvGraphicFramePr>
        <p:xfrm>
          <a:off x="2286000" y="1447800"/>
          <a:ext cx="4343400" cy="1097454"/>
        </p:xfrm>
        <a:graphic>
          <a:graphicData uri="http://schemas.openxmlformats.org/drawingml/2006/table">
            <a:tbl>
              <a:tblPr firstRow="1" bandRow="1">
                <a:tableStyleId>{F5AB1C69-6EDB-4FF4-983F-18BD219EF322}</a:tableStyleId>
              </a:tblPr>
              <a:tblGrid>
                <a:gridCol w="2171700"/>
                <a:gridCol w="2171700"/>
              </a:tblGrid>
              <a:tr h="334963">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Student</a:t>
                      </a:r>
                      <a:r>
                        <a:rPr kumimoji="0" lang="ja-JP" altLang="en-US" sz="1800" u="none" strike="noStrike" cap="none" normalizeH="0" baseline="0" dirty="0">
                          <a:ln>
                            <a:noFill/>
                          </a:ln>
                          <a:effectLst/>
                        </a:rPr>
                        <a:t>’</a:t>
                      </a:r>
                      <a:r>
                        <a:rPr kumimoji="0" lang="en-US" sz="1800" u="none" strike="noStrike" cap="none" normalizeH="0" baseline="0" dirty="0">
                          <a:ln>
                            <a:noFill/>
                          </a:ln>
                          <a:effectLst/>
                        </a:rPr>
                        <a:t>s Enrollment Pattern</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marT="45749" marB="45749" horzOverflow="overflow"/>
                </a:tc>
                <a:tc hMerge="1">
                  <a:txBody>
                    <a:bodyPr/>
                    <a:lstStyle/>
                    <a:p>
                      <a:endParaRPr lang="en-US"/>
                    </a:p>
                  </a:txBody>
                  <a:tcPr/>
                </a:tc>
              </a:tr>
              <a:tr h="3349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Anticipated</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49" marB="45749"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Actual</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49" marB="45749" horzOverflow="overflow"/>
                </a:tc>
              </a:tr>
              <a:tr h="3349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Length of Program</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49" marB="45749"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Length of Program</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49" marB="45749" horzOverflow="overflow"/>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37679245"/>
              </p:ext>
            </p:extLst>
          </p:nvPr>
        </p:nvGraphicFramePr>
        <p:xfrm>
          <a:off x="685800" y="3429000"/>
          <a:ext cx="7747965" cy="2377440"/>
        </p:xfrm>
        <a:graphic>
          <a:graphicData uri="http://schemas.openxmlformats.org/drawingml/2006/table">
            <a:tbl>
              <a:tblPr/>
              <a:tblGrid>
                <a:gridCol w="1585064"/>
                <a:gridCol w="1387384"/>
                <a:gridCol w="1757680"/>
                <a:gridCol w="1509712"/>
                <a:gridCol w="1508125"/>
              </a:tblGrid>
              <a:tr h="228600">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463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244475">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127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29,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January 31,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825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29,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January 31,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tx1"/>
                </a:solidFill>
                <a:latin typeface="Arial" charset="0"/>
                <a:cs typeface="Arial" charset="0"/>
              </a:rPr>
              <a:t>Changes</a:t>
            </a:r>
            <a:endParaRPr lang="en-US" sz="3600" dirty="0">
              <a:solidFill>
                <a:schemeClr val="tx1"/>
              </a:solidFill>
              <a:latin typeface="Arial" charset="0"/>
              <a:cs typeface="Arial" charset="0"/>
            </a:endParaRPr>
          </a:p>
        </p:txBody>
      </p:sp>
      <p:sp>
        <p:nvSpPr>
          <p:cNvPr id="10243" name="Content Placeholder 2"/>
          <p:cNvSpPr>
            <a:spLocks noGrp="1"/>
          </p:cNvSpPr>
          <p:nvPr>
            <p:ph idx="1"/>
          </p:nvPr>
        </p:nvSpPr>
        <p:spPr bwMode="auto">
          <a:xfrm>
            <a:off x="458788" y="1219200"/>
            <a:ext cx="8229600" cy="467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r>
              <a:rPr lang="en-US" sz="2600" dirty="0">
                <a:solidFill>
                  <a:schemeClr val="tx1"/>
                </a:solidFill>
                <a:latin typeface="Arial" charset="0"/>
                <a:cs typeface="Arial" charset="0"/>
              </a:rPr>
              <a:t>Limits Direct Subsidized Loan eligibility for first-time borrowers as of July 1, 2013.</a:t>
            </a:r>
          </a:p>
          <a:p>
            <a:pPr lvl="1">
              <a:buFont typeface="Wingdings" charset="0"/>
              <a:buChar char="§"/>
            </a:pPr>
            <a:r>
              <a:rPr lang="en-US" sz="2600" dirty="0">
                <a:solidFill>
                  <a:schemeClr val="tx1"/>
                </a:solidFill>
                <a:latin typeface="Arial" charset="0"/>
                <a:cs typeface="Arial" charset="0"/>
              </a:rPr>
              <a:t> No effect on unsubsidized or PLUS eligibility.</a:t>
            </a:r>
          </a:p>
          <a:p>
            <a:pPr>
              <a:buFont typeface="Wingdings" charset="0"/>
              <a:buChar char="§"/>
            </a:pPr>
            <a:r>
              <a:rPr lang="en-US" sz="2600" dirty="0">
                <a:solidFill>
                  <a:schemeClr val="tx1"/>
                </a:solidFill>
                <a:latin typeface="Arial" charset="0"/>
                <a:cs typeface="Arial" charset="0"/>
              </a:rPr>
              <a:t>First-time borrower is a borrower who has no outstanding balance of principal or interest on </a:t>
            </a:r>
            <a:r>
              <a:rPr lang="en-US" sz="2600" dirty="0" smtClean="0">
                <a:solidFill>
                  <a:schemeClr val="tx1"/>
                </a:solidFill>
                <a:latin typeface="Arial" charset="0"/>
                <a:cs typeface="Arial" charset="0"/>
              </a:rPr>
              <a:t>a Direct </a:t>
            </a:r>
            <a:r>
              <a:rPr lang="en-US" sz="2600" dirty="0">
                <a:solidFill>
                  <a:schemeClr val="tx1"/>
                </a:solidFill>
                <a:latin typeface="Arial" charset="0"/>
                <a:cs typeface="Arial" charset="0"/>
              </a:rPr>
              <a:t>Loan or FFEL loan on July 1, 2013, or on the date the borrower obtains a Direct Loan after July 1, 2013.</a:t>
            </a:r>
          </a:p>
          <a:p>
            <a:pPr lvl="1">
              <a:buFont typeface="Wingdings" charset="0"/>
              <a:buChar char="§"/>
            </a:pPr>
            <a:r>
              <a:rPr lang="en-US" sz="2600" dirty="0">
                <a:solidFill>
                  <a:schemeClr val="tx1"/>
                </a:solidFill>
                <a:latin typeface="Arial" charset="0"/>
                <a:cs typeface="Arial" charset="0"/>
              </a:rPr>
              <a:t>Borrower who had loan balance and paid off in full prior to receiving loans on/after July 1, 2013, becomes </a:t>
            </a:r>
            <a:r>
              <a:rPr lang="ja-JP" altLang="en-US" sz="2600" dirty="0">
                <a:solidFill>
                  <a:schemeClr val="tx1"/>
                </a:solidFill>
                <a:latin typeface="Arial" charset="0"/>
                <a:cs typeface="Arial" charset="0"/>
              </a:rPr>
              <a:t>“</a:t>
            </a:r>
            <a:r>
              <a:rPr lang="en-US" sz="2600" dirty="0">
                <a:solidFill>
                  <a:schemeClr val="tx1"/>
                </a:solidFill>
                <a:latin typeface="Arial" charset="0"/>
                <a:cs typeface="Arial" charset="0"/>
              </a:rPr>
              <a:t>first-time borrower</a:t>
            </a:r>
            <a:r>
              <a:rPr lang="ja-JP" altLang="en-US" sz="2600" dirty="0">
                <a:solidFill>
                  <a:schemeClr val="tx1"/>
                </a:solidFill>
                <a:latin typeface="Arial" charset="0"/>
                <a:cs typeface="Arial" charset="0"/>
              </a:rPr>
              <a:t>”</a:t>
            </a:r>
            <a:r>
              <a:rPr lang="en-US" sz="2600" dirty="0">
                <a:solidFill>
                  <a:schemeClr val="tx1"/>
                </a:solidFill>
                <a:latin typeface="Arial" charset="0"/>
                <a:cs typeface="Arial" charset="0"/>
              </a:rPr>
              <a:t>.</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F54223E9-F0A1-0545-BC84-BDE56EF5092D}" type="slidenum">
              <a:rPr lang="en-US" sz="1200">
                <a:solidFill>
                  <a:srgbClr val="898989"/>
                </a:solidFill>
              </a:rPr>
              <a:pPr algn="r" eaLnBrk="1" hangingPunct="1"/>
              <a:t>4</a:t>
            </a:fld>
            <a:endParaRPr lang="en-US" sz="1200" dirty="0">
              <a:solidFill>
                <a:srgbClr val="898989"/>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10: Borrower Enrolled in Clock-Hour Program That is One Academic Year in Length, Withdraws Between Payment Periods</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67224EEB-9DD5-2D44-9EFF-10CAA5EE7866}" type="slidenum">
              <a:rPr lang="en-US">
                <a:solidFill>
                  <a:srgbClr val="F2F2F2"/>
                </a:solidFill>
                <a:latin typeface="Arial" charset="0"/>
              </a:rPr>
              <a:pPr eaLnBrk="1" hangingPunct="1"/>
              <a:t>40</a:t>
            </a:fld>
            <a:endParaRPr lang="en-US" dirty="0">
              <a:solidFill>
                <a:srgbClr val="F2F2F2"/>
              </a:solidFill>
              <a:latin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31500784"/>
              </p:ext>
            </p:extLst>
          </p:nvPr>
        </p:nvGraphicFramePr>
        <p:xfrm>
          <a:off x="1377950" y="1600200"/>
          <a:ext cx="5979660" cy="1097454"/>
        </p:xfrm>
        <a:graphic>
          <a:graphicData uri="http://schemas.openxmlformats.org/drawingml/2006/table">
            <a:tbl>
              <a:tblPr firstRow="1" bandRow="1">
                <a:tableStyleId>{F5AB1C69-6EDB-4FF4-983F-18BD219EF322}</a:tableStyleId>
              </a:tblPr>
              <a:tblGrid>
                <a:gridCol w="2362200"/>
                <a:gridCol w="3617460"/>
              </a:tblGrid>
              <a:tr h="334963">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Student</a:t>
                      </a:r>
                      <a:r>
                        <a:rPr kumimoji="0" lang="ja-JP" altLang="en-US" sz="1800" u="none" strike="noStrike" cap="none" normalizeH="0" baseline="0" dirty="0">
                          <a:ln>
                            <a:noFill/>
                          </a:ln>
                          <a:effectLst/>
                        </a:rPr>
                        <a:t>’</a:t>
                      </a:r>
                      <a:r>
                        <a:rPr kumimoji="0" lang="en-US" sz="1800" u="none" strike="noStrike" cap="none" normalizeH="0" baseline="0" dirty="0">
                          <a:ln>
                            <a:noFill/>
                          </a:ln>
                          <a:effectLst/>
                        </a:rPr>
                        <a:t>s Enrollment Pattern</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marT="45749" marB="45749" horzOverflow="overflow"/>
                </a:tc>
                <a:tc hMerge="1">
                  <a:txBody>
                    <a:bodyPr/>
                    <a:lstStyle/>
                    <a:p>
                      <a:endParaRPr lang="en-US"/>
                    </a:p>
                  </a:txBody>
                  <a:tcPr/>
                </a:tc>
              </a:tr>
              <a:tr h="3349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Anticipated</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49" marB="45749"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Actual</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49" marB="45749" horzOverflow="overflow"/>
                </a:tc>
              </a:tr>
              <a:tr h="3349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Length of Program</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49" marB="45749"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Withdrew After First Payment Period</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49" marB="45749" horzOverflow="overflow"/>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36271683"/>
              </p:ext>
            </p:extLst>
          </p:nvPr>
        </p:nvGraphicFramePr>
        <p:xfrm>
          <a:off x="460375" y="3352800"/>
          <a:ext cx="7914656" cy="2377440"/>
        </p:xfrm>
        <a:graphic>
          <a:graphicData uri="http://schemas.openxmlformats.org/drawingml/2006/table">
            <a:tbl>
              <a:tblPr/>
              <a:tblGrid>
                <a:gridCol w="1585064"/>
                <a:gridCol w="1387384"/>
                <a:gridCol w="1757680"/>
                <a:gridCol w="1387384"/>
                <a:gridCol w="1797144"/>
              </a:tblGrid>
              <a:tr h="304800">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463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320675">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889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29,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January 31,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29,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October 25,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587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29,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January 31,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bwMode="auto">
          <a:xfrm>
            <a:off x="460375" y="228600"/>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a:r>
              <a:rPr lang="en-US" sz="2000" b="1" dirty="0">
                <a:solidFill>
                  <a:schemeClr val="tx1"/>
                </a:solidFill>
                <a:latin typeface="Arial" charset="0"/>
                <a:cs typeface="Arial" charset="0"/>
              </a:rPr>
              <a:t>Example 11: Borrower Enrolled in Clock-Hour Program That is One Academic Year in Length, Withdraws During Payment </a:t>
            </a:r>
            <a:r>
              <a:rPr lang="en-US" sz="2000" b="1" dirty="0" smtClean="0">
                <a:solidFill>
                  <a:schemeClr val="tx1"/>
                </a:solidFill>
                <a:latin typeface="Arial" charset="0"/>
                <a:cs typeface="Arial" charset="0"/>
              </a:rPr>
              <a:t>Period</a:t>
            </a:r>
            <a:br>
              <a:rPr lang="en-US" sz="2000" b="1" dirty="0" smtClean="0">
                <a:solidFill>
                  <a:schemeClr val="tx1"/>
                </a:solidFill>
                <a:latin typeface="Arial" charset="0"/>
                <a:cs typeface="Arial" charset="0"/>
              </a:rPr>
            </a:br>
            <a:r>
              <a:rPr lang="en-US" sz="2000" b="1" dirty="0" smtClean="0">
                <a:solidFill>
                  <a:schemeClr val="tx1"/>
                </a:solidFill>
                <a:latin typeface="Arial" charset="0"/>
                <a:cs typeface="Arial" charset="0"/>
              </a:rPr>
              <a:t>All </a:t>
            </a:r>
            <a:r>
              <a:rPr lang="en-US" sz="2000" b="1" dirty="0">
                <a:solidFill>
                  <a:schemeClr val="tx1"/>
                </a:solidFill>
                <a:latin typeface="Arial" charset="0"/>
                <a:cs typeface="Arial" charset="0"/>
              </a:rPr>
              <a:t>Funds Returned for Payment </a:t>
            </a:r>
            <a:r>
              <a:rPr lang="en-US" sz="2000" b="1" dirty="0" smtClean="0">
                <a:solidFill>
                  <a:schemeClr val="tx1"/>
                </a:solidFill>
                <a:latin typeface="Arial" charset="0"/>
                <a:cs typeface="Arial" charset="0"/>
              </a:rPr>
              <a:t>Period</a:t>
            </a:r>
            <a:endParaRPr lang="en-US" sz="2000" b="1" dirty="0">
              <a:solidFill>
                <a:schemeClr val="tx1"/>
              </a:solidFill>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3E773F69-DF95-C141-B43D-277DC66B39D7}" type="slidenum">
              <a:rPr lang="en-US">
                <a:solidFill>
                  <a:srgbClr val="F2F2F2"/>
                </a:solidFill>
                <a:latin typeface="Arial" charset="0"/>
              </a:rPr>
              <a:pPr eaLnBrk="1" hangingPunct="1"/>
              <a:t>41</a:t>
            </a:fld>
            <a:endParaRPr lang="en-US" dirty="0">
              <a:solidFill>
                <a:srgbClr val="F2F2F2"/>
              </a:solidFill>
              <a:latin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08833331"/>
              </p:ext>
            </p:extLst>
          </p:nvPr>
        </p:nvGraphicFramePr>
        <p:xfrm>
          <a:off x="1752600" y="1600200"/>
          <a:ext cx="5257800" cy="1371600"/>
        </p:xfrm>
        <a:graphic>
          <a:graphicData uri="http://schemas.openxmlformats.org/drawingml/2006/table">
            <a:tbl>
              <a:tblPr firstRow="1" bandRow="1">
                <a:tableStyleId>{F5AB1C69-6EDB-4FF4-983F-18BD219EF322}</a:tableStyleId>
              </a:tblPr>
              <a:tblGrid>
                <a:gridCol w="1981200"/>
                <a:gridCol w="3276600"/>
              </a:tblGrid>
              <a:tr h="228600">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Student</a:t>
                      </a:r>
                      <a:r>
                        <a:rPr kumimoji="0" lang="ja-JP" altLang="en-US" sz="1800" u="none" strike="noStrike" cap="none" normalizeH="0" baseline="0" dirty="0">
                          <a:ln>
                            <a:noFill/>
                          </a:ln>
                          <a:effectLst/>
                        </a:rPr>
                        <a:t>’</a:t>
                      </a:r>
                      <a:r>
                        <a:rPr kumimoji="0" lang="en-US" sz="1800" u="none" strike="noStrike" cap="none" normalizeH="0" baseline="0" dirty="0">
                          <a:ln>
                            <a:noFill/>
                          </a:ln>
                          <a:effectLst/>
                        </a:rPr>
                        <a:t>s Enrollment Pattern</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horzOverflow="overflow"/>
                </a:tc>
                <a:tc hMerge="1">
                  <a:txBody>
                    <a:bodyPr/>
                    <a:lstStyle/>
                    <a:p>
                      <a:endParaRPr lang="en-US"/>
                    </a:p>
                  </a:txBody>
                  <a:tcPr/>
                </a:tc>
              </a:tr>
              <a:tr h="2286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Anticipated </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Actual</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r>
              <a:tr h="1524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Length of Program</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Withdrew From Second Payment Period</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467723493"/>
              </p:ext>
            </p:extLst>
          </p:nvPr>
        </p:nvGraphicFramePr>
        <p:xfrm>
          <a:off x="683346" y="3505200"/>
          <a:ext cx="7914656" cy="2377440"/>
        </p:xfrm>
        <a:graphic>
          <a:graphicData uri="http://schemas.openxmlformats.org/drawingml/2006/table">
            <a:tbl>
              <a:tblPr/>
              <a:tblGrid>
                <a:gridCol w="1585064"/>
                <a:gridCol w="1387384"/>
                <a:gridCol w="1757680"/>
                <a:gridCol w="1387384"/>
                <a:gridCol w="1797144"/>
              </a:tblGrid>
              <a:tr h="228600">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152400">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524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29,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January 31,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29,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October 25,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524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29,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January 31,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12: Borrower Enrolled in Clock-Hour Program That is Less Than One Academic Year in Length</a:t>
            </a:r>
          </a:p>
        </p:txBody>
      </p:sp>
      <p:sp>
        <p:nvSpPr>
          <p:cNvPr id="53251" name="Content Placeholder 2"/>
          <p:cNvSpPr>
            <a:spLocks noGrp="1"/>
          </p:cNvSpPr>
          <p:nvPr>
            <p:ph idx="1"/>
          </p:nvPr>
        </p:nvSpPr>
        <p:spPr bwMode="auto">
          <a:xfrm>
            <a:off x="304800" y="1219200"/>
            <a:ext cx="8458200" cy="518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a:p>
            <a:pPr marL="0" indent="0">
              <a:buFont typeface="Arial" charset="0"/>
              <a:buNone/>
            </a:pPr>
            <a:endParaRPr lang="en-US" sz="1400" dirty="0">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2A5CE9F0-5CFE-B746-B572-D5887EE07ACB}" type="slidenum">
              <a:rPr lang="en-US">
                <a:solidFill>
                  <a:srgbClr val="F2F2F2"/>
                </a:solidFill>
                <a:latin typeface="Arial" charset="0"/>
              </a:rPr>
              <a:pPr eaLnBrk="1" hangingPunct="1"/>
              <a:t>42</a:t>
            </a:fld>
            <a:endParaRPr lang="en-US" dirty="0">
              <a:solidFill>
                <a:srgbClr val="F2F2F2"/>
              </a:solidFill>
              <a:latin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88227414"/>
              </p:ext>
            </p:extLst>
          </p:nvPr>
        </p:nvGraphicFramePr>
        <p:xfrm>
          <a:off x="2209800" y="1371600"/>
          <a:ext cx="4104055" cy="1097280"/>
        </p:xfrm>
        <a:graphic>
          <a:graphicData uri="http://schemas.openxmlformats.org/drawingml/2006/table">
            <a:tbl>
              <a:tblPr firstRow="1" bandRow="1">
                <a:tableStyleId>{F5AB1C69-6EDB-4FF4-983F-18BD219EF322}</a:tableStyleId>
              </a:tblPr>
              <a:tblGrid>
                <a:gridCol w="2195513"/>
                <a:gridCol w="1908542"/>
              </a:tblGrid>
              <a:tr h="304800">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Student</a:t>
                      </a:r>
                      <a:r>
                        <a:rPr kumimoji="0" lang="ja-JP" altLang="en-US" sz="1800" u="none" strike="noStrike" cap="none" normalizeH="0" baseline="0" dirty="0">
                          <a:ln>
                            <a:noFill/>
                          </a:ln>
                          <a:effectLst/>
                        </a:rPr>
                        <a:t>’</a:t>
                      </a:r>
                      <a:r>
                        <a:rPr kumimoji="0" lang="en-US" sz="1800" u="none" strike="noStrike" cap="none" normalizeH="0" baseline="0" dirty="0">
                          <a:ln>
                            <a:noFill/>
                          </a:ln>
                          <a:effectLst/>
                        </a:rPr>
                        <a:t>s Enrollment Pattern</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horzOverflow="overflow"/>
                </a:tc>
                <a:tc hMerge="1">
                  <a:txBody>
                    <a:bodyPr/>
                    <a:lstStyle/>
                    <a:p>
                      <a:endParaRPr lang="en-US"/>
                    </a:p>
                  </a:txBody>
                  <a:tcPr/>
                </a:tc>
              </a:tr>
              <a:tr h="2286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Anticipated</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Actual</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r>
              <a:tr h="2286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Length of Program</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Length of Program</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15675098"/>
              </p:ext>
            </p:extLst>
          </p:nvPr>
        </p:nvGraphicFramePr>
        <p:xfrm>
          <a:off x="460375" y="3048000"/>
          <a:ext cx="8007408" cy="2103120"/>
        </p:xfrm>
        <a:graphic>
          <a:graphicData uri="http://schemas.openxmlformats.org/drawingml/2006/table">
            <a:tbl>
              <a:tblPr/>
              <a:tblGrid>
                <a:gridCol w="1828800"/>
                <a:gridCol w="1295400"/>
                <a:gridCol w="2063808"/>
                <a:gridCol w="1371600"/>
                <a:gridCol w="1447800"/>
              </a:tblGrid>
              <a:tr h="228600">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228600">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286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1,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September 20,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286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1,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December 27,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13: Borrower Enrolled in Clock-Hour Program, Fails to Progress As Scheduled</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6069208E-86AE-1544-BB26-BB9E6C4F7118}" type="slidenum">
              <a:rPr lang="en-US">
                <a:solidFill>
                  <a:srgbClr val="F2F2F2"/>
                </a:solidFill>
                <a:latin typeface="Arial" charset="0"/>
              </a:rPr>
              <a:pPr eaLnBrk="1" hangingPunct="1"/>
              <a:t>43</a:t>
            </a:fld>
            <a:endParaRPr lang="en-US" dirty="0">
              <a:solidFill>
                <a:srgbClr val="F2F2F2"/>
              </a:solidFill>
              <a:latin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02591607"/>
              </p:ext>
            </p:extLst>
          </p:nvPr>
        </p:nvGraphicFramePr>
        <p:xfrm>
          <a:off x="1314450" y="1752600"/>
          <a:ext cx="6248400" cy="1371600"/>
        </p:xfrm>
        <a:graphic>
          <a:graphicData uri="http://schemas.openxmlformats.org/drawingml/2006/table">
            <a:tbl>
              <a:tblPr firstRow="1" bandRow="1">
                <a:tableStyleId>{F5AB1C69-6EDB-4FF4-983F-18BD219EF322}</a:tableStyleId>
              </a:tblPr>
              <a:tblGrid>
                <a:gridCol w="3048000"/>
                <a:gridCol w="3200400"/>
              </a:tblGrid>
              <a:tr h="152400">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Student</a:t>
                      </a:r>
                      <a:r>
                        <a:rPr kumimoji="0" lang="ja-JP" altLang="en-US" sz="1800" u="none" strike="noStrike" cap="none" normalizeH="0" baseline="0" dirty="0">
                          <a:ln>
                            <a:noFill/>
                          </a:ln>
                          <a:effectLst/>
                        </a:rPr>
                        <a:t>’</a:t>
                      </a:r>
                      <a:r>
                        <a:rPr kumimoji="0" lang="en-US" sz="1800" u="none" strike="noStrike" cap="none" normalizeH="0" baseline="0" dirty="0">
                          <a:ln>
                            <a:noFill/>
                          </a:ln>
                          <a:effectLst/>
                        </a:rPr>
                        <a:t>s Enrollment Pattern</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horzOverflow="overflow"/>
                </a:tc>
                <a:tc hMerge="1">
                  <a:txBody>
                    <a:bodyPr/>
                    <a:lstStyle/>
                    <a:p>
                      <a:endParaRPr lang="en-US"/>
                    </a:p>
                  </a:txBody>
                  <a:tcPr/>
                </a:tc>
              </a:tr>
              <a:tr h="2286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Anticipated</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Actual</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r>
              <a:tr h="2286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Length of Program, Timely Progression</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Length of Program, Untimely Progression</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4467261"/>
              </p:ext>
            </p:extLst>
          </p:nvPr>
        </p:nvGraphicFramePr>
        <p:xfrm>
          <a:off x="228600" y="3581400"/>
          <a:ext cx="8341101" cy="2103120"/>
        </p:xfrm>
        <a:graphic>
          <a:graphicData uri="http://schemas.openxmlformats.org/drawingml/2006/table">
            <a:tbl>
              <a:tblPr/>
              <a:tblGrid>
                <a:gridCol w="1624013"/>
                <a:gridCol w="1371600"/>
                <a:gridCol w="2063808"/>
                <a:gridCol w="1524000"/>
                <a:gridCol w="1757680"/>
              </a:tblGrid>
              <a:tr h="265113">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0"/>
                          <a:cs typeface="Arial" charset="0"/>
                        </a:rPr>
                        <a:t>School</a:t>
                      </a:r>
                      <a:r>
                        <a:rPr kumimoji="0" lang="ja-JP" altLang="en-US" sz="1800" b="1" i="0" u="none" strike="noStrike" cap="none" normalizeH="0" baseline="0" dirty="0">
                          <a:ln>
                            <a:noFill/>
                          </a:ln>
                          <a:solidFill>
                            <a:srgbClr val="FFFFFF"/>
                          </a:solidFill>
                          <a:effectLst/>
                          <a:latin typeface="Calibri" charset="0"/>
                          <a:ea typeface="ＭＳ Ｐゴシック" charset="0"/>
                          <a:cs typeface="Arial" charset="0"/>
                        </a:rPr>
                        <a:t>’</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s Reporting to COD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8913">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188913">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8891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1,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September 20,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1,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October 4,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8891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1,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December 27,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July 1,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January 10,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bwMode="auto">
          <a:xfrm>
            <a:off x="-19050" y="381000"/>
            <a:ext cx="9110663"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a:t>
            </a:r>
            <a:r>
              <a:rPr lang="en-US" sz="2000" b="1" dirty="0" smtClean="0">
                <a:solidFill>
                  <a:schemeClr val="tx1"/>
                </a:solidFill>
                <a:latin typeface="Arial" charset="0"/>
                <a:cs typeface="Arial" charset="0"/>
              </a:rPr>
              <a:t>14</a:t>
            </a:r>
            <a:r>
              <a:rPr lang="en-US" sz="2000" b="1" dirty="0" smtClean="0">
                <a:solidFill>
                  <a:schemeClr val="tx1"/>
                </a:solidFill>
                <a:latin typeface="Arial" charset="0"/>
                <a:cs typeface="Arial" charset="0"/>
              </a:rPr>
              <a:t>: </a:t>
            </a:r>
            <a:r>
              <a:rPr lang="en-US" sz="2000" b="1" dirty="0">
                <a:solidFill>
                  <a:schemeClr val="tx1"/>
                </a:solidFill>
                <a:latin typeface="Arial" charset="0"/>
                <a:cs typeface="Arial" charset="0"/>
              </a:rPr>
              <a:t>Borrower Attends for the </a:t>
            </a:r>
            <a:r>
              <a:rPr lang="en-US" sz="2000" b="1" dirty="0" smtClean="0">
                <a:solidFill>
                  <a:schemeClr val="tx1"/>
                </a:solidFill>
                <a:latin typeface="Arial" charset="0"/>
                <a:cs typeface="Arial" charset="0"/>
              </a:rPr>
              <a:t>Fall Quarter, Does not Attend for Winter Quarter, Does Attend for Spring Quarter</a:t>
            </a:r>
            <a:endParaRPr lang="en-US" sz="2000" b="1" dirty="0">
              <a:solidFill>
                <a:schemeClr val="tx1"/>
              </a:solidFill>
              <a:latin typeface="Arial" charset="0"/>
              <a:cs typeface="Arial" charset="0"/>
            </a:endParaRPr>
          </a:p>
        </p:txBody>
      </p:sp>
      <p:sp>
        <p:nvSpPr>
          <p:cNvPr id="22531" name="Content Placeholder 2"/>
          <p:cNvSpPr>
            <a:spLocks noGrp="1"/>
          </p:cNvSpPr>
          <p:nvPr>
            <p:ph idx="1"/>
          </p:nvPr>
        </p:nvSpPr>
        <p:spPr bwMode="auto">
          <a:xfrm>
            <a:off x="268288" y="1041400"/>
            <a:ext cx="8823325" cy="4826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defRPr/>
            </a:pPr>
            <a:endParaRPr lang="en-US" sz="1400" dirty="0" smtClean="0">
              <a:ea typeface="+mn-ea"/>
            </a:endParaRPr>
          </a:p>
          <a:p>
            <a:pPr marL="0" indent="0">
              <a:buFont typeface="Arial" charset="0"/>
              <a:buNone/>
              <a:defRPr/>
            </a:pPr>
            <a:endParaRPr lang="en-US" sz="1400" dirty="0" smtClean="0">
              <a:solidFill>
                <a:schemeClr val="tx1"/>
              </a:solidFill>
              <a:latin typeface="Arial" charset="0"/>
              <a:ea typeface="+mn-ea"/>
              <a:cs typeface="Arial" charset="0"/>
            </a:endParaRPr>
          </a:p>
          <a:p>
            <a:pPr marL="0" indent="0">
              <a:buFont typeface="Arial" charset="0"/>
              <a:buNone/>
              <a:defRPr/>
            </a:pPr>
            <a:endParaRPr lang="en-US" sz="1400" dirty="0">
              <a:solidFill>
                <a:schemeClr val="tx1"/>
              </a:solidFill>
              <a:latin typeface="Arial" charset="0"/>
              <a:ea typeface="+mn-ea"/>
              <a:cs typeface="Arial" charset="0"/>
            </a:endParaRPr>
          </a:p>
          <a:p>
            <a:pPr marL="0" indent="0">
              <a:buFont typeface="Arial" charset="0"/>
              <a:buNone/>
              <a:defRPr/>
            </a:pPr>
            <a:endParaRPr lang="en-US" sz="1400" dirty="0" smtClean="0">
              <a:solidFill>
                <a:schemeClr val="tx1"/>
              </a:solidFill>
              <a:latin typeface="Arial" charset="0"/>
              <a:ea typeface="+mn-ea"/>
              <a:cs typeface="Arial" charset="0"/>
            </a:endParaRPr>
          </a:p>
          <a:p>
            <a:pPr marL="0" indent="0">
              <a:buFont typeface="Arial" charset="0"/>
              <a:buNone/>
              <a:defRPr/>
            </a:pPr>
            <a:endParaRPr lang="en-US" sz="1400" dirty="0">
              <a:solidFill>
                <a:schemeClr val="tx1"/>
              </a:solidFill>
              <a:latin typeface="Arial" charset="0"/>
              <a:ea typeface="+mn-ea"/>
              <a:cs typeface="Arial" charset="0"/>
            </a:endParaRPr>
          </a:p>
          <a:p>
            <a:pPr marL="0" indent="0">
              <a:buFont typeface="Arial" charset="0"/>
              <a:buNone/>
              <a:defRPr/>
            </a:pPr>
            <a:endParaRPr lang="en-US" sz="1400" dirty="0" smtClean="0">
              <a:solidFill>
                <a:schemeClr val="tx1"/>
              </a:solidFill>
              <a:latin typeface="Arial" charset="0"/>
              <a:ea typeface="+mn-ea"/>
              <a:cs typeface="Arial" charset="0"/>
            </a:endParaRPr>
          </a:p>
          <a:p>
            <a:pPr marL="0" indent="0">
              <a:buFont typeface="Arial" charset="0"/>
              <a:buNone/>
              <a:defRPr/>
            </a:pPr>
            <a:endParaRPr lang="en-US" sz="1400" dirty="0">
              <a:solidFill>
                <a:schemeClr val="tx1"/>
              </a:solidFill>
              <a:latin typeface="Arial" charset="0"/>
              <a:ea typeface="+mn-ea"/>
              <a:cs typeface="Arial" charset="0"/>
            </a:endParaRPr>
          </a:p>
          <a:p>
            <a:pPr marL="0" indent="0">
              <a:buFont typeface="Arial" charset="0"/>
              <a:buNone/>
              <a:defRPr/>
            </a:pPr>
            <a:endParaRPr lang="en-US" sz="1400" dirty="0" smtClean="0">
              <a:ea typeface="+mn-ea"/>
            </a:endParaRPr>
          </a:p>
          <a:p>
            <a:pPr marL="0" indent="0">
              <a:buFont typeface="Arial" charset="0"/>
              <a:buNone/>
              <a:defRPr/>
            </a:pPr>
            <a:endParaRPr lang="en-US" sz="1400" dirty="0">
              <a:ea typeface="+mn-ea"/>
            </a:endParaRPr>
          </a:p>
          <a:p>
            <a:pPr marL="0" indent="0">
              <a:buFont typeface="Arial" charset="0"/>
              <a:buNone/>
              <a:defRPr/>
            </a:pPr>
            <a:endParaRPr lang="en-US" sz="1400" dirty="0" smtClean="0">
              <a:ea typeface="+mn-ea"/>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79FBB334-40B7-1A41-8AAF-6473FA44F42D}" type="slidenum">
              <a:rPr lang="en-US">
                <a:solidFill>
                  <a:srgbClr val="F2F2F2"/>
                </a:solidFill>
                <a:latin typeface="Arial" charset="0"/>
              </a:rPr>
              <a:pPr eaLnBrk="1" hangingPunct="1"/>
              <a:t>44</a:t>
            </a:fld>
            <a:endParaRPr lang="en-US" dirty="0">
              <a:solidFill>
                <a:srgbClr val="F2F2F2"/>
              </a:solidFill>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19949245"/>
              </p:ext>
            </p:extLst>
          </p:nvPr>
        </p:nvGraphicFramePr>
        <p:xfrm>
          <a:off x="1890383" y="1928812"/>
          <a:ext cx="5023738" cy="1114425"/>
        </p:xfrm>
        <a:graphic>
          <a:graphicData uri="http://schemas.openxmlformats.org/drawingml/2006/table">
            <a:tbl>
              <a:tblPr firstRow="1" bandRow="1">
                <a:tableStyleId>{F5AB1C69-6EDB-4FF4-983F-18BD219EF322}</a:tableStyleId>
              </a:tblPr>
              <a:tblGrid>
                <a:gridCol w="2590800"/>
                <a:gridCol w="2432938"/>
              </a:tblGrid>
              <a:tr h="371475">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Student</a:t>
                      </a:r>
                      <a:r>
                        <a:rPr kumimoji="0" lang="ja-JP" altLang="en-US" sz="1800" u="none" strike="noStrike" cap="none" normalizeH="0" baseline="0" dirty="0">
                          <a:ln>
                            <a:noFill/>
                          </a:ln>
                          <a:effectLst/>
                        </a:rPr>
                        <a:t>’</a:t>
                      </a:r>
                      <a:r>
                        <a:rPr kumimoji="0" lang="en-US" sz="1800" u="none" strike="noStrike" cap="none" normalizeH="0" baseline="0" dirty="0">
                          <a:ln>
                            <a:noFill/>
                          </a:ln>
                          <a:effectLst/>
                        </a:rPr>
                        <a:t>s Enrollment Pattern</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marT="45733" marB="45733" horzOverflow="overflow"/>
                </a:tc>
                <a:tc hMerge="1">
                  <a:txBody>
                    <a:bodyPr/>
                    <a:lstStyle/>
                    <a:p>
                      <a:endParaRPr lang="en-US"/>
                    </a:p>
                  </a:txBody>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Anticipated</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Actual</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Fall, Winter, and Spring</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Fall and Spring</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marT="45733" marB="45733" horzOverflow="overflow"/>
                </a:tc>
              </a:tr>
            </a:tbl>
          </a:graphicData>
        </a:graphic>
      </p:graphicFrame>
      <p:sp>
        <p:nvSpPr>
          <p:cNvPr id="8" name="Content Placeholder 2"/>
          <p:cNvSpPr txBox="1">
            <a:spLocks/>
          </p:cNvSpPr>
          <p:nvPr/>
        </p:nvSpPr>
        <p:spPr bwMode="auto">
          <a:xfrm>
            <a:off x="268288" y="1219200"/>
            <a:ext cx="8570912" cy="4953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SzPct val="80000"/>
              <a:buFont typeface="Arial" charset="0"/>
              <a:buChar char="•"/>
              <a:defRPr sz="2400" kern="1200">
                <a:solidFill>
                  <a:srgbClr val="535353"/>
                </a:solidFill>
                <a:latin typeface="Arial"/>
                <a:ea typeface="ＭＳ Ｐゴシック" charset="0"/>
                <a:cs typeface="Arial"/>
              </a:defRPr>
            </a:lvl1pPr>
            <a:lvl2pPr marL="404813" indent="-174625" algn="l" defTabSz="457200" rtl="0" eaLnBrk="0" fontAlgn="base" hangingPunct="0">
              <a:spcBef>
                <a:spcPct val="20000"/>
              </a:spcBef>
              <a:spcAft>
                <a:spcPct val="0"/>
              </a:spcAft>
              <a:buSzPct val="75000"/>
              <a:buFont typeface="Arial"/>
              <a:buChar char="•"/>
              <a:defRPr sz="2000" kern="1200">
                <a:solidFill>
                  <a:srgbClr val="535353"/>
                </a:solidFill>
                <a:latin typeface="Arial"/>
                <a:ea typeface="ＭＳ Ｐゴシック" charset="0"/>
                <a:cs typeface="Arial"/>
              </a:defRPr>
            </a:lvl2pPr>
            <a:lvl3pPr marL="623888" indent="-163513" algn="l" defTabSz="457200" rtl="0" eaLnBrk="0" fontAlgn="base" hangingPunct="0">
              <a:spcBef>
                <a:spcPct val="20000"/>
              </a:spcBef>
              <a:spcAft>
                <a:spcPct val="0"/>
              </a:spcAft>
              <a:buSzPct val="80000"/>
              <a:buFont typeface="Arial" charset="0"/>
              <a:buChar char="•"/>
              <a:defRPr sz="1600" kern="1200">
                <a:solidFill>
                  <a:srgbClr val="535353"/>
                </a:solidFill>
                <a:latin typeface="Arial"/>
                <a:ea typeface="ＭＳ Ｐゴシック" charset="0"/>
                <a:cs typeface="Arial"/>
              </a:defRPr>
            </a:lvl3pPr>
            <a:lvl4pPr marL="854075" indent="-230188" algn="l" defTabSz="457200" rtl="0" eaLnBrk="0" fontAlgn="base" hangingPunct="0">
              <a:spcBef>
                <a:spcPct val="20000"/>
              </a:spcBef>
              <a:spcAft>
                <a:spcPct val="0"/>
              </a:spcAft>
              <a:buFont typeface="Arial" charset="0"/>
              <a:buChar char="–"/>
              <a:defRPr sz="1100" kern="1200">
                <a:solidFill>
                  <a:srgbClr val="535353"/>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1200" kern="1200">
                <a:solidFill>
                  <a:srgbClr val="535353"/>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n-US" sz="1400" dirty="0" smtClean="0">
              <a:latin typeface="Arial" charset="0"/>
              <a:cs typeface="Arial" charset="0"/>
            </a:endParaRPr>
          </a:p>
          <a:p>
            <a:pPr marL="0" indent="0">
              <a:buFont typeface="Arial" charset="0"/>
              <a:buNone/>
            </a:pPr>
            <a:endParaRPr lang="en-US" sz="1400" dirty="0" smtClean="0">
              <a:latin typeface="Arial" charset="0"/>
              <a:cs typeface="Arial" charset="0"/>
            </a:endParaRPr>
          </a:p>
          <a:p>
            <a:pPr marL="0" indent="0">
              <a:buFont typeface="Arial" charset="0"/>
              <a:buNone/>
            </a:pPr>
            <a:endParaRPr lang="en-US" sz="1400" dirty="0" smtClean="0">
              <a:latin typeface="Arial" charset="0"/>
              <a:cs typeface="Arial" charset="0"/>
            </a:endParaRPr>
          </a:p>
          <a:p>
            <a:pPr marL="0" indent="0">
              <a:buFont typeface="Arial" charset="0"/>
              <a:buNone/>
            </a:pPr>
            <a:endParaRPr lang="en-US" sz="1400" dirty="0" smtClean="0">
              <a:latin typeface="Arial" charset="0"/>
              <a:cs typeface="Arial" charset="0"/>
            </a:endParaRPr>
          </a:p>
          <a:p>
            <a:pPr marL="0" indent="0">
              <a:buFont typeface="Arial" charset="0"/>
              <a:buNone/>
            </a:pPr>
            <a:endParaRPr lang="en-US" sz="1400" dirty="0" smtClean="0">
              <a:latin typeface="Arial" charset="0"/>
              <a:cs typeface="Arial" charset="0"/>
            </a:endParaRPr>
          </a:p>
          <a:p>
            <a:pPr marL="0" indent="0">
              <a:buFont typeface="Arial" charset="0"/>
              <a:buNone/>
            </a:pPr>
            <a:endParaRPr lang="en-US" sz="1400" dirty="0" smtClean="0">
              <a:latin typeface="Arial" charset="0"/>
              <a:cs typeface="Arial" charset="0"/>
            </a:endParaRPr>
          </a:p>
          <a:p>
            <a:pPr marL="0" indent="0">
              <a:buFont typeface="Arial" charset="0"/>
              <a:buNone/>
            </a:pPr>
            <a:endParaRPr lang="en-US" sz="1600" dirty="0" smtClean="0">
              <a:solidFill>
                <a:schemeClr val="tx1"/>
              </a:solidFill>
              <a:latin typeface="Arial" charset="0"/>
              <a:cs typeface="Arial" charset="0"/>
            </a:endParaRPr>
          </a:p>
          <a:p>
            <a:pPr marL="0" indent="0">
              <a:buFont typeface="Arial" charset="0"/>
              <a:buNone/>
            </a:pPr>
            <a:endParaRPr lang="en-US" sz="1600" dirty="0" smtClean="0">
              <a:solidFill>
                <a:schemeClr val="tx1"/>
              </a:solidFill>
              <a:latin typeface="Arial" charset="0"/>
              <a:cs typeface="Arial" charset="0"/>
            </a:endParaRPr>
          </a:p>
          <a:p>
            <a:pPr marL="0" indent="0">
              <a:buFont typeface="Arial" charset="0"/>
              <a:buNone/>
            </a:pPr>
            <a:r>
              <a:rPr lang="en-US" sz="1600" dirty="0" smtClean="0">
                <a:solidFill>
                  <a:schemeClr val="tx1"/>
                </a:solidFill>
                <a:latin typeface="Arial" charset="0"/>
                <a:cs typeface="Arial" charset="0"/>
              </a:rPr>
              <a:t>The school must originate the Direct Loan similar to what is done for a summer term:</a:t>
            </a:r>
          </a:p>
          <a:p>
            <a:pPr marL="0" indent="0">
              <a:buFont typeface="Arial" charset="0"/>
              <a:buNone/>
            </a:pPr>
            <a:endParaRPr lang="en-US" sz="1600" dirty="0">
              <a:solidFill>
                <a:schemeClr val="tx1"/>
              </a:solidFill>
              <a:latin typeface="Arial" charset="0"/>
              <a:cs typeface="Arial" charset="0"/>
            </a:endParaRPr>
          </a:p>
          <a:p>
            <a:r>
              <a:rPr lang="en-US" sz="1600" dirty="0" smtClean="0">
                <a:solidFill>
                  <a:schemeClr val="tx1"/>
                </a:solidFill>
                <a:latin typeface="Arial" charset="0"/>
                <a:cs typeface="Arial" charset="0"/>
              </a:rPr>
              <a:t>The original loan that covered the fall, winter, and spring terms must be updated to cover only the fall term.</a:t>
            </a:r>
          </a:p>
          <a:p>
            <a:r>
              <a:rPr lang="en-US" sz="1600" dirty="0" smtClean="0">
                <a:solidFill>
                  <a:schemeClr val="tx1"/>
                </a:solidFill>
                <a:latin typeface="Arial" charset="0"/>
                <a:cs typeface="Arial" charset="0"/>
              </a:rPr>
              <a:t>The school must originate another loan for the spring term if and when the student returns.</a:t>
            </a:r>
            <a:endParaRPr lang="en-US" sz="1600" dirty="0">
              <a:solidFill>
                <a:schemeClr val="tx1"/>
              </a:solidFill>
              <a:latin typeface="Arial" charset="0"/>
              <a:cs typeface="Arial" charset="0"/>
            </a:endParaRPr>
          </a:p>
        </p:txBody>
      </p:sp>
    </p:spTree>
    <p:extLst>
      <p:ext uri="{BB962C8B-B14F-4D97-AF65-F5344CB8AC3E}">
        <p14:creationId xmlns:p14="http://schemas.microsoft.com/office/powerpoint/2010/main" val="6674323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bwMode="auto">
          <a:xfrm>
            <a:off x="-19050" y="381000"/>
            <a:ext cx="9110663"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000" b="1" dirty="0">
                <a:solidFill>
                  <a:schemeClr val="tx1"/>
                </a:solidFill>
                <a:latin typeface="Arial" charset="0"/>
                <a:cs typeface="Arial" charset="0"/>
              </a:rPr>
              <a:t>Example </a:t>
            </a:r>
            <a:r>
              <a:rPr lang="en-US" sz="2000" b="1" dirty="0" smtClean="0">
                <a:solidFill>
                  <a:schemeClr val="tx1"/>
                </a:solidFill>
                <a:latin typeface="Arial" charset="0"/>
                <a:cs typeface="Arial" charset="0"/>
              </a:rPr>
              <a:t>14</a:t>
            </a:r>
            <a:r>
              <a:rPr lang="en-US" sz="2000" b="1" dirty="0" smtClean="0">
                <a:solidFill>
                  <a:schemeClr val="tx1"/>
                </a:solidFill>
                <a:latin typeface="Arial" charset="0"/>
                <a:cs typeface="Arial" charset="0"/>
              </a:rPr>
              <a:t>: </a:t>
            </a:r>
            <a:r>
              <a:rPr lang="en-US" sz="2000" b="1" dirty="0">
                <a:solidFill>
                  <a:schemeClr val="tx1"/>
                </a:solidFill>
                <a:latin typeface="Arial" charset="0"/>
                <a:cs typeface="Arial" charset="0"/>
              </a:rPr>
              <a:t>Borrower Attends for the Fall Quarter, Does not Attend for Winter Quarter, Does Attend for Spring Quarter</a:t>
            </a:r>
            <a:endParaRPr lang="en-US" sz="1800" b="1" dirty="0">
              <a:solidFill>
                <a:schemeClr val="tx1"/>
              </a:solidFill>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289097D8-87FB-4B41-B9D4-AA3240E7F0AE}" type="slidenum">
              <a:rPr lang="en-US">
                <a:solidFill>
                  <a:srgbClr val="F2F2F2"/>
                </a:solidFill>
                <a:latin typeface="Arial" charset="0"/>
              </a:rPr>
              <a:pPr eaLnBrk="1" hangingPunct="1"/>
              <a:t>45</a:t>
            </a:fld>
            <a:endParaRPr lang="en-US" dirty="0">
              <a:solidFill>
                <a:srgbClr val="F2F2F2"/>
              </a:solidFill>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49454440"/>
              </p:ext>
            </p:extLst>
          </p:nvPr>
        </p:nvGraphicFramePr>
        <p:xfrm>
          <a:off x="184955" y="1203960"/>
          <a:ext cx="8947500" cy="2377440"/>
        </p:xfrm>
        <a:graphic>
          <a:graphicData uri="http://schemas.openxmlformats.org/drawingml/2006/table">
            <a:tbl>
              <a:tblPr/>
              <a:tblGrid>
                <a:gridCol w="1585064"/>
                <a:gridCol w="2063808"/>
                <a:gridCol w="1351280"/>
                <a:gridCol w="2063808"/>
                <a:gridCol w="1883540"/>
              </a:tblGrid>
              <a:tr h="228600">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charset="0"/>
                          <a:ea typeface="ＭＳ Ｐゴシック" charset="0"/>
                          <a:cs typeface="Arial" charset="0"/>
                        </a:rPr>
                        <a:t>School’s </a:t>
                      </a:r>
                      <a:r>
                        <a:rPr kumimoji="0" lang="en-US" sz="1800" b="1" i="0" u="none" strike="noStrike" cap="none" normalizeH="0" baseline="0" dirty="0">
                          <a:ln>
                            <a:noFill/>
                          </a:ln>
                          <a:solidFill>
                            <a:srgbClr val="FFFFFF"/>
                          </a:solidFill>
                          <a:effectLst/>
                          <a:latin typeface="Calibri" charset="0"/>
                          <a:ea typeface="ＭＳ Ｐゴシック" charset="0"/>
                          <a:cs typeface="Arial" charset="0"/>
                        </a:rPr>
                        <a:t>Reporting to COD </a:t>
                      </a:r>
                      <a:r>
                        <a:rPr kumimoji="0" lang="en-US" sz="1800" b="1" i="0" u="none" strike="noStrike" cap="none" normalizeH="0" baseline="0" dirty="0" smtClean="0">
                          <a:ln>
                            <a:noFill/>
                          </a:ln>
                          <a:solidFill>
                            <a:srgbClr val="FFFFFF"/>
                          </a:solidFill>
                          <a:effectLst/>
                          <a:latin typeface="Calibri" charset="0"/>
                          <a:ea typeface="ＭＳ Ｐゴシック" charset="0"/>
                          <a:cs typeface="Arial" charset="0"/>
                        </a:rPr>
                        <a:t>for Initial Fall-Winter-Spring Loan</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304800">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286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0"/>
                          <a:cs typeface="Arial" charset="0"/>
                        </a:rPr>
                        <a:t>September 25, 2013</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June 6, 2014</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0"/>
                          <a:cs typeface="Arial" charset="0"/>
                        </a:rPr>
                        <a:t>September 25, 2013</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0"/>
                          <a:cs typeface="Arial" charset="0"/>
                        </a:rPr>
                        <a:t>December 6, 2013</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524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0"/>
                          <a:cs typeface="Arial" charset="0"/>
                        </a:rPr>
                        <a:t>September 25, 2013</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June 6, 2014</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48138677"/>
              </p:ext>
            </p:extLst>
          </p:nvPr>
        </p:nvGraphicFramePr>
        <p:xfrm>
          <a:off x="685800" y="3733800"/>
          <a:ext cx="7667152" cy="2377440"/>
        </p:xfrm>
        <a:graphic>
          <a:graphicData uri="http://schemas.openxmlformats.org/drawingml/2006/table">
            <a:tbl>
              <a:tblPr/>
              <a:tblGrid>
                <a:gridCol w="1585064"/>
                <a:gridCol w="2063808"/>
                <a:gridCol w="1351280"/>
                <a:gridCol w="1219200"/>
                <a:gridCol w="1447800"/>
              </a:tblGrid>
              <a:tr h="223838">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charset="0"/>
                          <a:ea typeface="ＭＳ Ｐゴシック" charset="0"/>
                          <a:cs typeface="Arial" charset="0"/>
                        </a:rPr>
                        <a:t>School’s Report to COD for Subsequent Spring-Only Long</a:t>
                      </a:r>
                      <a:endParaRPr kumimoji="0" lang="en-US" sz="1800" b="1" i="0" u="none" strike="noStrike" cap="none" normalizeH="0" baseline="0" dirty="0">
                        <a:ln>
                          <a:noFill/>
                        </a:ln>
                        <a:solidFill>
                          <a:srgbClr val="FFFFFF"/>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383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Initial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Updated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223838">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Begin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End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476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Loan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0"/>
                          <a:cs typeface="Arial" charset="0"/>
                        </a:rPr>
                        <a:t>March 31, 2014</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0"/>
                          <a:cs typeface="Arial" charset="0"/>
                        </a:rPr>
                        <a:t>June 6, 2014</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238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0"/>
                          <a:cs typeface="Arial" charset="0"/>
                        </a:rPr>
                        <a:t>Academic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0"/>
                          <a:cs typeface="Arial" charset="0"/>
                        </a:rPr>
                        <a:t>September 25, 2013</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June 6, 2014</a:t>
                      </a:r>
                      <a:endParaRPr kumimoji="0" lang="en-US" sz="1800" b="0" i="0" u="none" strike="noStrike" cap="none" normalizeH="0" baseline="0" dirty="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ＭＳ Ｐゴシック" charset="0"/>
                          <a:cs typeface="Arial" charset="0"/>
                        </a:rPr>
                        <a:t>No Update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2853982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b="1" dirty="0">
                <a:solidFill>
                  <a:schemeClr val="tx1"/>
                </a:solidFill>
                <a:latin typeface="Arial" charset="0"/>
                <a:cs typeface="Arial" charset="0"/>
              </a:rPr>
              <a:t>QUESTIONS?</a:t>
            </a:r>
          </a:p>
        </p:txBody>
      </p:sp>
      <p:sp>
        <p:nvSpPr>
          <p:cNvPr id="5529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Font typeface="Arial" charset="0"/>
              <a:buNone/>
            </a:pPr>
            <a:endParaRPr lang="en-US" dirty="0">
              <a:latin typeface="Arial" charset="0"/>
              <a:cs typeface="Arial" charset="0"/>
            </a:endParaRPr>
          </a:p>
          <a:p>
            <a:pPr marL="230188" lvl="1" indent="0" eaLnBrk="1" hangingPunct="1">
              <a:buFont typeface="Arial" charset="0"/>
              <a:buNone/>
            </a:pPr>
            <a:endParaRPr lang="en-US" dirty="0">
              <a:latin typeface="Arial" charset="0"/>
              <a:cs typeface="Arial" charset="0"/>
            </a:endParaRPr>
          </a:p>
        </p:txBody>
      </p:sp>
      <p:sp>
        <p:nvSpPr>
          <p:cNvPr id="5" name="Slide Number Placeholder 4"/>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EBA021D8-E9A2-014C-AD1F-C95D18B20925}" type="slidenum">
              <a:rPr lang="en-US">
                <a:solidFill>
                  <a:srgbClr val="F2F2F2"/>
                </a:solidFill>
                <a:latin typeface="Arial" charset="0"/>
              </a:rPr>
              <a:pPr eaLnBrk="1" hangingPunct="1"/>
              <a:t>46</a:t>
            </a:fld>
            <a:endParaRPr lang="en-US" dirty="0">
              <a:solidFill>
                <a:srgbClr val="F2F2F2"/>
              </a:solidFill>
              <a:latin typeface="Arial" charset="0"/>
            </a:endParaRPr>
          </a:p>
        </p:txBody>
      </p:sp>
      <p:pic>
        <p:nvPicPr>
          <p:cNvPr id="55301" name="Picture 2" descr="C:\Users\Joe.Aiello\Desktop\Question-and-Answ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1952625"/>
            <a:ext cx="285750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chemeClr val="tx1"/>
                </a:solidFill>
                <a:latin typeface="Arial" charset="0"/>
                <a:cs typeface="Arial" charset="0"/>
              </a:rPr>
              <a:t>Consequences</a:t>
            </a:r>
          </a:p>
        </p:txBody>
      </p:sp>
      <p:sp>
        <p:nvSpPr>
          <p:cNvPr id="3" name="Content Placeholder 2"/>
          <p:cNvSpPr>
            <a:spLocks noGrp="1"/>
          </p:cNvSpPr>
          <p:nvPr>
            <p:ph idx="1"/>
          </p:nvPr>
        </p:nvSpPr>
        <p:spPr>
          <a:xfrm>
            <a:off x="341313" y="1062038"/>
            <a:ext cx="8610600" cy="4525962"/>
          </a:xfrm>
        </p:spPr>
        <p:txBody>
          <a:bodyPr vert="horz" wrap="square" lIns="91440" tIns="45720" rIns="91440" bIns="45720" numCol="1" anchor="t" anchorCtr="0" compatLnSpc="1">
            <a:prstTxWarp prst="textNoShape">
              <a:avLst/>
            </a:prstTxWarp>
          </a:bodyPr>
          <a:lstStyle/>
          <a:p>
            <a:pPr>
              <a:buFont typeface="Wingdings" charset="0"/>
              <a:buChar char="§"/>
            </a:pPr>
            <a:r>
              <a:rPr lang="en-US" sz="2800" dirty="0">
                <a:solidFill>
                  <a:schemeClr val="tx1"/>
                </a:solidFill>
                <a:latin typeface="Arial" charset="0"/>
                <a:cs typeface="Arial" charset="0"/>
              </a:rPr>
              <a:t>First-time borrower is no longer eligible for Direct Subsidized Loans once the borrower has received Direct Subsidized Loans for a period of 150% of the </a:t>
            </a:r>
            <a:r>
              <a:rPr lang="en-US" sz="2800" dirty="0" smtClean="0">
                <a:solidFill>
                  <a:schemeClr val="tx1"/>
                </a:solidFill>
                <a:latin typeface="Arial" charset="0"/>
                <a:cs typeface="Arial" charset="0"/>
              </a:rPr>
              <a:t>length </a:t>
            </a:r>
            <a:r>
              <a:rPr lang="en-US" sz="2800" dirty="0">
                <a:solidFill>
                  <a:schemeClr val="tx1"/>
                </a:solidFill>
                <a:latin typeface="Arial" charset="0"/>
                <a:cs typeface="Arial" charset="0"/>
              </a:rPr>
              <a:t>of the </a:t>
            </a:r>
            <a:r>
              <a:rPr lang="en-US" sz="2800" dirty="0" smtClean="0">
                <a:solidFill>
                  <a:schemeClr val="tx1"/>
                </a:solidFill>
                <a:latin typeface="Arial" charset="0"/>
                <a:cs typeface="Arial" charset="0"/>
              </a:rPr>
              <a:t>borrower</a:t>
            </a:r>
            <a:r>
              <a:rPr lang="en-US" sz="2800" dirty="0" smtClean="0">
                <a:solidFill>
                  <a:schemeClr val="tx1"/>
                </a:solidFill>
                <a:latin typeface="Arial" charset="0"/>
                <a:cs typeface="Arial" charset="0"/>
              </a:rPr>
              <a:t>’</a:t>
            </a:r>
            <a:r>
              <a:rPr lang="en-US" sz="2800" dirty="0" smtClean="0">
                <a:solidFill>
                  <a:schemeClr val="tx1"/>
                </a:solidFill>
                <a:latin typeface="Arial" charset="0"/>
                <a:cs typeface="Arial" charset="0"/>
              </a:rPr>
              <a:t>s </a:t>
            </a:r>
            <a:r>
              <a:rPr lang="en-US" sz="2800" dirty="0">
                <a:solidFill>
                  <a:schemeClr val="tx1"/>
                </a:solidFill>
                <a:latin typeface="Arial" charset="0"/>
                <a:cs typeface="Arial" charset="0"/>
              </a:rPr>
              <a:t>educational program. </a:t>
            </a:r>
            <a:endParaRPr lang="en-US" sz="2800" dirty="0" smtClean="0">
              <a:solidFill>
                <a:schemeClr val="tx1"/>
              </a:solidFill>
              <a:latin typeface="Arial" charset="0"/>
              <a:cs typeface="Arial" charset="0"/>
            </a:endParaRPr>
          </a:p>
          <a:p>
            <a:pPr marL="0" indent="0">
              <a:buNone/>
            </a:pPr>
            <a:endParaRPr lang="en-US" sz="2800" dirty="0">
              <a:solidFill>
                <a:schemeClr val="tx1"/>
              </a:solidFill>
              <a:latin typeface="Arial" charset="0"/>
              <a:cs typeface="Arial" charset="0"/>
            </a:endParaRPr>
          </a:p>
          <a:p>
            <a:pPr>
              <a:buFont typeface="Wingdings" charset="0"/>
              <a:buChar char="§"/>
            </a:pPr>
            <a:r>
              <a:rPr lang="en-US" sz="2800" dirty="0">
                <a:solidFill>
                  <a:schemeClr val="tx1"/>
                </a:solidFill>
                <a:latin typeface="Arial" charset="0"/>
                <a:cs typeface="Arial" charset="0"/>
              </a:rPr>
              <a:t>Unless the borrower completed the program, continuing </a:t>
            </a:r>
            <a:r>
              <a:rPr lang="en-US" sz="2800" dirty="0" smtClean="0">
                <a:solidFill>
                  <a:schemeClr val="tx1"/>
                </a:solidFill>
                <a:latin typeface="Arial" charset="0"/>
                <a:cs typeface="Arial" charset="0"/>
              </a:rPr>
              <a:t>enrollment or </a:t>
            </a:r>
            <a:r>
              <a:rPr lang="en-US" sz="2800" dirty="0">
                <a:solidFill>
                  <a:schemeClr val="tx1"/>
                </a:solidFill>
                <a:latin typeface="Arial" charset="0"/>
                <a:cs typeface="Arial" charset="0"/>
              </a:rPr>
              <a:t>enrollment in another undergraduate program of equal or lesser length results in the borrower losing interest subsidy benefits on outstanding subsidized loans, effective from the date of the continuing or new enrollment.</a:t>
            </a:r>
          </a:p>
          <a:p>
            <a:pPr>
              <a:buFont typeface="Arial" charset="0"/>
              <a:buNone/>
            </a:pPr>
            <a:endParaRPr lang="en-US" sz="2600" dirty="0">
              <a:solidFill>
                <a:schemeClr val="tx1"/>
              </a:solidFill>
              <a:latin typeface="Arial" charset="0"/>
              <a:cs typeface="Arial" charset="0"/>
            </a:endParaRPr>
          </a:p>
          <a:p>
            <a:pPr>
              <a:buFont typeface="Arial" charset="0"/>
              <a:buNone/>
            </a:pPr>
            <a:endParaRPr lang="en-US" sz="2600" dirty="0">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CF22CA3D-3C27-E746-AFB6-47D10DF43951}" type="slidenum">
              <a:rPr lang="en-US" sz="1200">
                <a:solidFill>
                  <a:srgbClr val="898989"/>
                </a:solidFill>
              </a:rPr>
              <a:pPr algn="r" eaLnBrk="1" hangingPunct="1"/>
              <a:t>5</a:t>
            </a:fld>
            <a:endParaRPr lang="en-US" sz="1200" dirty="0">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chemeClr val="tx1"/>
                </a:solidFill>
                <a:latin typeface="Arial" charset="0"/>
                <a:cs typeface="Arial" charset="0"/>
              </a:rPr>
              <a:t>Components</a:t>
            </a:r>
          </a:p>
        </p:txBody>
      </p:sp>
      <p:sp>
        <p:nvSpPr>
          <p:cNvPr id="12291" name="Content Placeholder 2"/>
          <p:cNvSpPr>
            <a:spLocks noGrp="1"/>
          </p:cNvSpPr>
          <p:nvPr>
            <p:ph idx="1"/>
          </p:nvPr>
        </p:nvSpPr>
        <p:spPr bwMode="auto">
          <a:xfrm>
            <a:off x="317500" y="1295400"/>
            <a:ext cx="855345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r>
              <a:rPr lang="en-US" sz="2800" b="1" dirty="0">
                <a:solidFill>
                  <a:schemeClr val="tx1"/>
                </a:solidFill>
                <a:latin typeface="Arial" charset="0"/>
                <a:cs typeface="Arial" charset="0"/>
              </a:rPr>
              <a:t>Maximum Eligibility </a:t>
            </a:r>
            <a:r>
              <a:rPr lang="en-US" sz="2800" b="1" dirty="0" smtClean="0">
                <a:solidFill>
                  <a:schemeClr val="tx1"/>
                </a:solidFill>
                <a:latin typeface="Arial" charset="0"/>
                <a:cs typeface="Arial" charset="0"/>
              </a:rPr>
              <a:t>Period</a:t>
            </a:r>
            <a:r>
              <a:rPr lang="en-US" sz="2800" dirty="0">
                <a:solidFill>
                  <a:schemeClr val="tx1"/>
                </a:solidFill>
                <a:latin typeface="Arial" charset="0"/>
                <a:cs typeface="Arial" charset="0"/>
              </a:rPr>
              <a:t> </a:t>
            </a:r>
            <a:r>
              <a:rPr lang="en-US" sz="2800" dirty="0" smtClean="0">
                <a:solidFill>
                  <a:schemeClr val="tx1"/>
                </a:solidFill>
                <a:latin typeface="Arial" charset="0"/>
                <a:cs typeface="Arial" charset="0"/>
              </a:rPr>
              <a:t>–150</a:t>
            </a:r>
            <a:r>
              <a:rPr lang="en-US" sz="2800" dirty="0">
                <a:solidFill>
                  <a:schemeClr val="tx1"/>
                </a:solidFill>
                <a:latin typeface="Arial" charset="0"/>
                <a:cs typeface="Arial" charset="0"/>
              </a:rPr>
              <a:t>% of the published length of the educational program in which borrower is currently enrolled.</a:t>
            </a:r>
          </a:p>
          <a:p>
            <a:pPr>
              <a:buFont typeface="Wingdings" charset="0"/>
              <a:buChar char="§"/>
            </a:pPr>
            <a:r>
              <a:rPr lang="en-US" sz="2800" b="1" dirty="0">
                <a:solidFill>
                  <a:schemeClr val="tx1"/>
                </a:solidFill>
                <a:latin typeface="Arial" charset="0"/>
                <a:cs typeface="Arial" charset="0"/>
              </a:rPr>
              <a:t>Subsidized Usage </a:t>
            </a:r>
            <a:r>
              <a:rPr lang="en-US" sz="2800" b="1" dirty="0" smtClean="0">
                <a:solidFill>
                  <a:schemeClr val="tx1"/>
                </a:solidFill>
                <a:latin typeface="Arial" charset="0"/>
                <a:cs typeface="Arial" charset="0"/>
              </a:rPr>
              <a:t>Period </a:t>
            </a:r>
            <a:r>
              <a:rPr lang="en-US" sz="2800" dirty="0">
                <a:solidFill>
                  <a:schemeClr val="tx1"/>
                </a:solidFill>
                <a:latin typeface="Arial" charset="0"/>
                <a:cs typeface="Arial" charset="0"/>
              </a:rPr>
              <a:t>–</a:t>
            </a:r>
            <a:r>
              <a:rPr lang="en-US" sz="2800" b="1" dirty="0">
                <a:solidFill>
                  <a:schemeClr val="tx1"/>
                </a:solidFill>
                <a:latin typeface="Arial" charset="0"/>
                <a:cs typeface="Arial" charset="0"/>
              </a:rPr>
              <a:t>  </a:t>
            </a:r>
            <a:r>
              <a:rPr lang="en-US" sz="2800" dirty="0" smtClean="0">
                <a:solidFill>
                  <a:schemeClr val="tx1"/>
                </a:solidFill>
                <a:latin typeface="Arial" charset="0"/>
                <a:cs typeface="Arial" charset="0"/>
              </a:rPr>
              <a:t>Period </a:t>
            </a:r>
            <a:r>
              <a:rPr lang="en-US" sz="2800" dirty="0">
                <a:solidFill>
                  <a:schemeClr val="tx1"/>
                </a:solidFill>
                <a:latin typeface="Arial" charset="0"/>
                <a:cs typeface="Arial" charset="0"/>
              </a:rPr>
              <a:t>of time for which a </a:t>
            </a:r>
            <a:r>
              <a:rPr lang="en-US" sz="2800" dirty="0" smtClean="0">
                <a:solidFill>
                  <a:schemeClr val="tx1"/>
                </a:solidFill>
                <a:latin typeface="Arial" charset="0"/>
                <a:cs typeface="Arial" charset="0"/>
              </a:rPr>
              <a:t>borrower </a:t>
            </a:r>
            <a:r>
              <a:rPr lang="en-US" sz="2800" dirty="0">
                <a:solidFill>
                  <a:schemeClr val="tx1"/>
                </a:solidFill>
                <a:latin typeface="Arial" charset="0"/>
                <a:cs typeface="Arial" charset="0"/>
              </a:rPr>
              <a:t>received Direct Subsidized Loans.</a:t>
            </a:r>
            <a:endParaRPr lang="en-US" sz="2800" b="1" dirty="0">
              <a:solidFill>
                <a:schemeClr val="tx1"/>
              </a:solidFill>
              <a:latin typeface="Arial" charset="0"/>
              <a:cs typeface="Arial" charset="0"/>
            </a:endParaRPr>
          </a:p>
          <a:p>
            <a:pPr>
              <a:buFont typeface="Wingdings" charset="0"/>
              <a:buChar char="§"/>
            </a:pPr>
            <a:r>
              <a:rPr lang="en-US" sz="2800" b="1" dirty="0">
                <a:solidFill>
                  <a:schemeClr val="tx1"/>
                </a:solidFill>
                <a:latin typeface="Arial" charset="0"/>
                <a:cs typeface="Arial" charset="0"/>
              </a:rPr>
              <a:t>Remaining  Eligibility Period</a:t>
            </a:r>
            <a:r>
              <a:rPr lang="en-US" sz="2800" dirty="0">
                <a:solidFill>
                  <a:schemeClr val="tx1"/>
                </a:solidFill>
                <a:latin typeface="Arial" charset="0"/>
                <a:cs typeface="Arial" charset="0"/>
              </a:rPr>
              <a:t> – D</a:t>
            </a:r>
            <a:r>
              <a:rPr lang="en-US" sz="2800" dirty="0" smtClean="0">
                <a:solidFill>
                  <a:schemeClr val="tx1"/>
                </a:solidFill>
                <a:latin typeface="Arial" charset="0"/>
                <a:cs typeface="Arial" charset="0"/>
              </a:rPr>
              <a:t>ifference </a:t>
            </a:r>
            <a:r>
              <a:rPr lang="en-US" sz="2800" dirty="0">
                <a:solidFill>
                  <a:schemeClr val="tx1"/>
                </a:solidFill>
                <a:latin typeface="Arial" charset="0"/>
                <a:cs typeface="Arial" charset="0"/>
              </a:rPr>
              <a:t>between the Maximum Eligibility Period and the Subsidized Usage Periods.</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1AF79394-87AA-174E-A003-9225E713E0AC}" type="slidenum">
              <a:rPr lang="en-US" sz="1200">
                <a:solidFill>
                  <a:srgbClr val="898989"/>
                </a:solidFill>
              </a:rPr>
              <a:pPr algn="r" eaLnBrk="1" hangingPunct="1"/>
              <a:t>6</a:t>
            </a:fld>
            <a:endParaRPr lang="en-US" sz="1200" dirty="0">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bwMode="auto">
          <a:xfrm>
            <a:off x="304800" y="414338"/>
            <a:ext cx="8709025" cy="6477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600" dirty="0">
                <a:solidFill>
                  <a:schemeClr val="tx1"/>
                </a:solidFill>
                <a:latin typeface="Arial" charset="0"/>
                <a:ea typeface="MS PGothic" charset="0"/>
                <a:cs typeface="Arial" charset="0"/>
              </a:rPr>
              <a:t>Maximum Eligibility Period Examples</a:t>
            </a:r>
            <a:r>
              <a:rPr lang="en-US" sz="3600" dirty="0">
                <a:solidFill>
                  <a:srgbClr val="595959"/>
                </a:solidFill>
                <a:latin typeface="Arial" charset="0"/>
                <a:ea typeface="MS PGothic" charset="0"/>
                <a:cs typeface="Arial" charset="0"/>
              </a:rPr>
              <a:t/>
            </a:r>
            <a:br>
              <a:rPr lang="en-US" sz="3600" dirty="0">
                <a:solidFill>
                  <a:srgbClr val="595959"/>
                </a:solidFill>
                <a:latin typeface="Arial" charset="0"/>
                <a:ea typeface="MS PGothic" charset="0"/>
                <a:cs typeface="Arial" charset="0"/>
              </a:rPr>
            </a:br>
            <a:endParaRPr lang="en-US" sz="3600" dirty="0">
              <a:solidFill>
                <a:srgbClr val="595959"/>
              </a:solidFill>
              <a:latin typeface="Arial" charset="0"/>
              <a:ea typeface="MS PGothic" charset="0"/>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58567587"/>
              </p:ext>
            </p:extLst>
          </p:nvPr>
        </p:nvGraphicFramePr>
        <p:xfrm>
          <a:off x="457200" y="1295400"/>
          <a:ext cx="8229600" cy="4724400"/>
        </p:xfrm>
        <a:graphic>
          <a:graphicData uri="http://schemas.openxmlformats.org/drawingml/2006/table">
            <a:tbl>
              <a:tblPr/>
              <a:tblGrid>
                <a:gridCol w="3352800"/>
                <a:gridCol w="1828800"/>
                <a:gridCol w="3048000"/>
              </a:tblGrid>
              <a:tr h="5937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FFFFFF"/>
                          </a:solidFill>
                          <a:effectLst/>
                          <a:latin typeface="Calibri" charset="0"/>
                          <a:ea typeface="MS PGothic" charset="0"/>
                          <a:cs typeface="MS PGothic" charset="0"/>
                        </a:rPr>
                        <a:t>Program Length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a:ln>
                          <a:noFill/>
                        </a:ln>
                        <a:solidFill>
                          <a:srgbClr val="FFFFFF"/>
                        </a:solidFill>
                        <a:effectLst/>
                        <a:latin typeface="Calibri" charset="0"/>
                        <a:ea typeface="MS PGothic" charset="0"/>
                        <a:cs typeface="MS PGothic"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FFFFFF"/>
                          </a:solidFill>
                          <a:effectLst/>
                          <a:latin typeface="Calibri" charset="0"/>
                          <a:ea typeface="MS PGothic" charset="0"/>
                          <a:cs typeface="MS PGothic" charset="0"/>
                        </a:rPr>
                        <a:t>Maximum Eligibility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r>
              <a:tr h="5937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charset="0"/>
                          <a:ea typeface="MS PGothic" charset="0"/>
                          <a:cs typeface="MS PGothic" charset="0"/>
                        </a:rPr>
                        <a:t>5-Year Bachelor’s Degree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charset="0"/>
                          <a:ea typeface="MS PGothic" charset="0"/>
                          <a:cs typeface="MS PGothic" charset="0"/>
                        </a:rPr>
                        <a:t>X 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charset="0"/>
                          <a:ea typeface="MS PGothic" charset="0"/>
                          <a:cs typeface="MS PGothic" charset="0"/>
                        </a:rPr>
                        <a:t>7.50 Years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5937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charset="0"/>
                          <a:ea typeface="MS PGothic" charset="0"/>
                          <a:cs typeface="MS PGothic" charset="0"/>
                        </a:rPr>
                        <a:t>4-Year Bachelor’s Degree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charset="0"/>
                          <a:ea typeface="MS PGothic" charset="0"/>
                          <a:cs typeface="MS PGothic" charset="0"/>
                        </a:rPr>
                        <a:t>X 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charset="0"/>
                          <a:ea typeface="MS PGothic" charset="0"/>
                          <a:cs typeface="MS PGothic" charset="0"/>
                        </a:rPr>
                        <a:t>6.00 Years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r>
              <a:tr h="5937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charset="0"/>
                          <a:ea typeface="MS PGothic" charset="0"/>
                          <a:cs typeface="MS PGothic" charset="0"/>
                        </a:rPr>
                        <a:t>2-Year Associate</a:t>
                      </a:r>
                      <a:r>
                        <a:rPr kumimoji="0" lang="ja-JP" altLang="en-US" sz="2800" b="0" i="0" u="none" strike="noStrike" cap="none" normalizeH="0" baseline="0">
                          <a:ln>
                            <a:noFill/>
                          </a:ln>
                          <a:solidFill>
                            <a:schemeClr val="tx1"/>
                          </a:solidFill>
                          <a:effectLst/>
                          <a:latin typeface="Calibri" charset="0"/>
                          <a:ea typeface="MS PGothic" charset="0"/>
                          <a:cs typeface="MS PGothic" charset="0"/>
                        </a:rPr>
                        <a:t>’</a:t>
                      </a:r>
                      <a:r>
                        <a:rPr kumimoji="0" lang="en-US" sz="2800" b="0" i="0" u="none" strike="noStrike" cap="none" normalizeH="0" baseline="0" dirty="0">
                          <a:ln>
                            <a:noFill/>
                          </a:ln>
                          <a:solidFill>
                            <a:schemeClr val="tx1"/>
                          </a:solidFill>
                          <a:effectLst/>
                          <a:latin typeface="Calibri" charset="0"/>
                          <a:ea typeface="MS PGothic" charset="0"/>
                          <a:cs typeface="MS PGothic" charset="0"/>
                        </a:rPr>
                        <a:t>s Degree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charset="0"/>
                          <a:ea typeface="MS PGothic" charset="0"/>
                          <a:cs typeface="MS PGothic" charset="0"/>
                        </a:rPr>
                        <a:t>X 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charset="0"/>
                          <a:ea typeface="MS PGothic" charset="0"/>
                          <a:cs typeface="MS PGothic" charset="0"/>
                        </a:rPr>
                        <a:t>3.00 Years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5937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charset="0"/>
                          <a:ea typeface="MS PGothic" charset="0"/>
                          <a:cs typeface="MS PGothic" charset="0"/>
                        </a:rPr>
                        <a:t>1</a:t>
                      </a:r>
                      <a:r>
                        <a:rPr kumimoji="0" lang="en-US" sz="2800" b="0" i="0" u="none" strike="noStrike" cap="none" normalizeH="0" baseline="0" dirty="0" smtClean="0">
                          <a:ln>
                            <a:noFill/>
                          </a:ln>
                          <a:solidFill>
                            <a:schemeClr val="tx1"/>
                          </a:solidFill>
                          <a:effectLst/>
                          <a:latin typeface="Calibri" charset="0"/>
                          <a:ea typeface="MS PGothic" charset="0"/>
                          <a:cs typeface="MS PGothic" charset="0"/>
                        </a:rPr>
                        <a:t>-Year </a:t>
                      </a:r>
                      <a:r>
                        <a:rPr kumimoji="0" lang="en-US" sz="2800" b="0" i="0" u="none" strike="noStrike" cap="none" normalizeH="0" baseline="0" dirty="0">
                          <a:ln>
                            <a:noFill/>
                          </a:ln>
                          <a:solidFill>
                            <a:schemeClr val="tx1"/>
                          </a:solidFill>
                          <a:effectLst/>
                          <a:latin typeface="Calibri" charset="0"/>
                          <a:ea typeface="MS PGothic" charset="0"/>
                          <a:cs typeface="MS PGothic" charset="0"/>
                        </a:rPr>
                        <a:t>Certificate Program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charset="0"/>
                          <a:ea typeface="MS PGothic" charset="0"/>
                          <a:cs typeface="MS PGothic" charset="0"/>
                        </a:rPr>
                        <a:t>X 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charset="0"/>
                          <a:ea typeface="MS PGothic" charset="0"/>
                          <a:cs typeface="MS PGothic" charset="0"/>
                        </a:rPr>
                        <a:t>1.50 </a:t>
                      </a:r>
                      <a:r>
                        <a:rPr kumimoji="0" lang="en-US" sz="2800" b="0" i="0" u="none" strike="noStrike" cap="none" normalizeH="0" baseline="0" dirty="0">
                          <a:ln>
                            <a:noFill/>
                          </a:ln>
                          <a:solidFill>
                            <a:schemeClr val="tx1"/>
                          </a:solidFill>
                          <a:effectLst/>
                          <a:latin typeface="Calibri" charset="0"/>
                          <a:ea typeface="MS PGothic" charset="0"/>
                          <a:cs typeface="MS PGothic" charset="0"/>
                        </a:rPr>
                        <a:t>Years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bl>
          </a:graphicData>
        </a:graphic>
      </p:graphicFrame>
      <p:sp>
        <p:nvSpPr>
          <p:cNvPr id="1334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B8C3F0B6-B616-DE46-997E-AD4DE978530B}" type="slidenum">
              <a:rPr lang="en-US" sz="1200">
                <a:solidFill>
                  <a:srgbClr val="F2F2F2"/>
                </a:solidFill>
                <a:latin typeface="Arial" charset="0"/>
                <a:ea typeface="MS PGothic" charset="0"/>
                <a:cs typeface="MS PGothic" charset="0"/>
              </a:rPr>
              <a:pPr algn="r" eaLnBrk="1" hangingPunct="1"/>
              <a:t>7</a:t>
            </a:fld>
            <a:endParaRPr lang="en-US" sz="1200" dirty="0">
              <a:solidFill>
                <a:srgbClr val="F2F2F2"/>
              </a:solidFill>
              <a:latin typeface="Arial" charset="0"/>
              <a:ea typeface="MS PGothic" charset="0"/>
              <a:cs typeface="MS PGothic"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chemeClr val="tx1"/>
                </a:solidFill>
                <a:latin typeface="Arial" charset="0"/>
                <a:cs typeface="Arial" charset="0"/>
              </a:rPr>
              <a:t>Transfers</a:t>
            </a:r>
          </a:p>
        </p:txBody>
      </p:sp>
      <p:sp>
        <p:nvSpPr>
          <p:cNvPr id="11267" name="Content Placeholder 2"/>
          <p:cNvSpPr>
            <a:spLocks noGrp="1"/>
          </p:cNvSpPr>
          <p:nvPr>
            <p:ph idx="1"/>
          </p:nvPr>
        </p:nvSpPr>
        <p:spPr bwMode="auto">
          <a:xfrm>
            <a:off x="317500" y="1063625"/>
            <a:ext cx="8553450" cy="50323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r>
              <a:rPr lang="en-US" sz="2800" dirty="0">
                <a:solidFill>
                  <a:schemeClr val="tx1"/>
                </a:solidFill>
                <a:latin typeface="Arial" charset="0"/>
                <a:cs typeface="Arial" charset="0"/>
              </a:rPr>
              <a:t>Examples –</a:t>
            </a:r>
          </a:p>
          <a:p>
            <a:pPr marL="457200" lvl="1" indent="-222250">
              <a:buFont typeface="Wingdings" charset="0"/>
              <a:buChar char="§"/>
            </a:pPr>
            <a:r>
              <a:rPr lang="en-US" sz="2800" dirty="0" smtClean="0">
                <a:solidFill>
                  <a:schemeClr val="tx1"/>
                </a:solidFill>
                <a:latin typeface="Arial" charset="0"/>
                <a:cs typeface="Arial" charset="0"/>
              </a:rPr>
              <a:t>First time borrower received </a:t>
            </a:r>
            <a:r>
              <a:rPr lang="en-US" sz="2800" dirty="0">
                <a:solidFill>
                  <a:schemeClr val="tx1"/>
                </a:solidFill>
                <a:latin typeface="Arial" charset="0"/>
                <a:cs typeface="Arial" charset="0"/>
              </a:rPr>
              <a:t>two years of subsidized loans while enrolled in a two-year </a:t>
            </a:r>
            <a:r>
              <a:rPr lang="en-US" sz="2800" dirty="0" smtClean="0">
                <a:solidFill>
                  <a:schemeClr val="tx1"/>
                </a:solidFill>
                <a:latin typeface="Arial" charset="0"/>
                <a:cs typeface="Arial" charset="0"/>
              </a:rPr>
              <a:t>program then, transfers </a:t>
            </a:r>
            <a:r>
              <a:rPr lang="en-US" sz="2800" dirty="0">
                <a:solidFill>
                  <a:schemeClr val="tx1"/>
                </a:solidFill>
                <a:latin typeface="Arial" charset="0"/>
                <a:cs typeface="Arial" charset="0"/>
              </a:rPr>
              <a:t>to a </a:t>
            </a:r>
            <a:r>
              <a:rPr lang="en-US" sz="2800" dirty="0" smtClean="0">
                <a:solidFill>
                  <a:schemeClr val="tx1"/>
                </a:solidFill>
                <a:latin typeface="Arial" charset="0"/>
                <a:cs typeface="Arial" charset="0"/>
              </a:rPr>
              <a:t>four-year program</a:t>
            </a:r>
            <a:r>
              <a:rPr lang="en-US" sz="2800" dirty="0">
                <a:solidFill>
                  <a:schemeClr val="tx1"/>
                </a:solidFill>
                <a:latin typeface="Arial" charset="0"/>
                <a:cs typeface="Arial" charset="0"/>
              </a:rPr>
              <a:t>.</a:t>
            </a:r>
          </a:p>
          <a:p>
            <a:pPr marL="676275" lvl="2" indent="-222250">
              <a:buFont typeface="Wingdings" charset="0"/>
              <a:buChar char="§"/>
            </a:pPr>
            <a:r>
              <a:rPr lang="en-US" sz="2800" dirty="0" smtClean="0">
                <a:solidFill>
                  <a:schemeClr val="tx1"/>
                </a:solidFill>
                <a:latin typeface="Arial" charset="0"/>
                <a:cs typeface="Arial" charset="0"/>
              </a:rPr>
              <a:t>Borrower </a:t>
            </a:r>
            <a:r>
              <a:rPr lang="en-US" sz="2800" dirty="0">
                <a:solidFill>
                  <a:schemeClr val="tx1"/>
                </a:solidFill>
                <a:latin typeface="Arial" charset="0"/>
                <a:cs typeface="Arial" charset="0"/>
              </a:rPr>
              <a:t>h</a:t>
            </a:r>
            <a:r>
              <a:rPr lang="en-US" sz="2800" dirty="0" smtClean="0">
                <a:solidFill>
                  <a:schemeClr val="tx1"/>
                </a:solidFill>
                <a:latin typeface="Arial" charset="0"/>
                <a:cs typeface="Arial" charset="0"/>
              </a:rPr>
              <a:t>as a Remaining </a:t>
            </a:r>
            <a:r>
              <a:rPr lang="en-US" sz="2800" dirty="0">
                <a:solidFill>
                  <a:schemeClr val="tx1"/>
                </a:solidFill>
                <a:latin typeface="Arial" charset="0"/>
                <a:cs typeface="Arial" charset="0"/>
              </a:rPr>
              <a:t>Eligibility Period </a:t>
            </a:r>
            <a:r>
              <a:rPr lang="en-US" sz="2800" dirty="0" smtClean="0">
                <a:solidFill>
                  <a:schemeClr val="tx1"/>
                </a:solidFill>
                <a:latin typeface="Arial" charset="0"/>
                <a:cs typeface="Arial" charset="0"/>
              </a:rPr>
              <a:t>of </a:t>
            </a:r>
            <a:r>
              <a:rPr lang="en-US" sz="2800" dirty="0">
                <a:solidFill>
                  <a:schemeClr val="tx1"/>
                </a:solidFill>
                <a:latin typeface="Arial" charset="0"/>
                <a:cs typeface="Arial" charset="0"/>
              </a:rPr>
              <a:t>four years.</a:t>
            </a:r>
          </a:p>
          <a:p>
            <a:pPr marL="457200" lvl="1" indent="-222250">
              <a:buFont typeface="Wingdings" charset="0"/>
              <a:buChar char="§"/>
            </a:pPr>
            <a:r>
              <a:rPr lang="en-US" sz="2800" dirty="0" smtClean="0">
                <a:solidFill>
                  <a:schemeClr val="tx1"/>
                </a:solidFill>
                <a:latin typeface="Arial" charset="0"/>
                <a:cs typeface="Arial" charset="0"/>
              </a:rPr>
              <a:t>First time borrower received </a:t>
            </a:r>
            <a:r>
              <a:rPr lang="en-US" sz="2800" dirty="0">
                <a:solidFill>
                  <a:schemeClr val="tx1"/>
                </a:solidFill>
                <a:latin typeface="Arial" charset="0"/>
                <a:cs typeface="Arial" charset="0"/>
              </a:rPr>
              <a:t>three years of subsidized loans while enrolled in a </a:t>
            </a:r>
            <a:r>
              <a:rPr lang="en-US" sz="2800" dirty="0" smtClean="0">
                <a:solidFill>
                  <a:schemeClr val="tx1"/>
                </a:solidFill>
                <a:latin typeface="Arial" charset="0"/>
                <a:cs typeface="Arial" charset="0"/>
              </a:rPr>
              <a:t>four-year program, then transfers </a:t>
            </a:r>
            <a:r>
              <a:rPr lang="en-US" sz="2800" dirty="0">
                <a:solidFill>
                  <a:schemeClr val="tx1"/>
                </a:solidFill>
                <a:latin typeface="Arial" charset="0"/>
                <a:cs typeface="Arial" charset="0"/>
              </a:rPr>
              <a:t>to a </a:t>
            </a:r>
            <a:r>
              <a:rPr lang="en-US" sz="2800" dirty="0" smtClean="0">
                <a:solidFill>
                  <a:schemeClr val="tx1"/>
                </a:solidFill>
                <a:latin typeface="Arial" charset="0"/>
                <a:cs typeface="Arial" charset="0"/>
              </a:rPr>
              <a:t>two-year program</a:t>
            </a:r>
            <a:r>
              <a:rPr lang="en-US" sz="2800" dirty="0">
                <a:solidFill>
                  <a:schemeClr val="tx1"/>
                </a:solidFill>
                <a:latin typeface="Arial" charset="0"/>
                <a:cs typeface="Arial" charset="0"/>
              </a:rPr>
              <a:t>.</a:t>
            </a:r>
          </a:p>
          <a:p>
            <a:pPr marL="457200" lvl="1" indent="-222250">
              <a:buFont typeface="Wingdings" charset="0"/>
              <a:buChar char="§"/>
            </a:pPr>
            <a:r>
              <a:rPr lang="en-US" sz="2800" dirty="0" smtClean="0">
                <a:solidFill>
                  <a:schemeClr val="tx1"/>
                </a:solidFill>
                <a:latin typeface="Arial" charset="0"/>
                <a:cs typeface="Arial" charset="0"/>
              </a:rPr>
              <a:t>Borrower has a Remaining </a:t>
            </a:r>
            <a:r>
              <a:rPr lang="en-US" sz="2800" dirty="0">
                <a:solidFill>
                  <a:schemeClr val="tx1"/>
                </a:solidFill>
                <a:latin typeface="Arial" charset="0"/>
                <a:cs typeface="Arial" charset="0"/>
              </a:rPr>
              <a:t>Eligibility Period  </a:t>
            </a:r>
            <a:r>
              <a:rPr lang="en-US" sz="2800" dirty="0" smtClean="0">
                <a:solidFill>
                  <a:schemeClr val="tx1"/>
                </a:solidFill>
                <a:latin typeface="Arial" charset="0"/>
                <a:cs typeface="Arial" charset="0"/>
              </a:rPr>
              <a:t>of zero years. </a:t>
            </a:r>
            <a:endParaRPr lang="en-US" sz="2800" dirty="0">
              <a:solidFill>
                <a:schemeClr val="tx1"/>
              </a:solidFill>
              <a:latin typeface="Arial" charset="0"/>
              <a:cs typeface="Arial" charset="0"/>
            </a:endParaRPr>
          </a:p>
          <a:p>
            <a:pPr>
              <a:buFont typeface="Wingdings" charset="0"/>
              <a:buChar char="§"/>
            </a:pPr>
            <a:endParaRPr lang="en-US" sz="2800" dirty="0">
              <a:solidFill>
                <a:schemeClr val="tx1"/>
              </a:solidFill>
              <a:latin typeface="Arial" charset="0"/>
              <a:cs typeface="Arial"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244D0816-7738-2F40-8DAA-592451AE089E}" type="slidenum">
              <a:rPr lang="en-US" sz="1200">
                <a:solidFill>
                  <a:srgbClr val="898989"/>
                </a:solidFill>
              </a:rPr>
              <a:pPr algn="r" eaLnBrk="1" hangingPunct="1"/>
              <a:t>8</a:t>
            </a:fld>
            <a:endParaRPr lang="en-US" sz="1200" dirty="0">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chemeClr val="tx1"/>
                </a:solidFill>
                <a:latin typeface="Arial" charset="0"/>
                <a:cs typeface="Arial" charset="0"/>
              </a:rPr>
              <a:t>Loss of Subsidy Benefits</a:t>
            </a:r>
          </a:p>
        </p:txBody>
      </p:sp>
      <p:sp>
        <p:nvSpPr>
          <p:cNvPr id="11267" name="Content Placeholder 2"/>
          <p:cNvSpPr>
            <a:spLocks noGrp="1"/>
          </p:cNvSpPr>
          <p:nvPr>
            <p:ph idx="1"/>
          </p:nvPr>
        </p:nvSpPr>
        <p:spPr bwMode="auto">
          <a:xfrm>
            <a:off x="317500" y="1063625"/>
            <a:ext cx="8553450" cy="48037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buFont typeface="Wingdings" pitchFamily="2" charset="2"/>
              <a:buChar char="§"/>
              <a:defRPr/>
            </a:pPr>
            <a:r>
              <a:rPr lang="en-US" sz="3000" dirty="0">
                <a:solidFill>
                  <a:schemeClr val="tx1"/>
                </a:solidFill>
                <a:latin typeface="Arial" pitchFamily="34" charset="0"/>
                <a:ea typeface="+mn-ea"/>
                <a:cs typeface="Arial" pitchFamily="34" charset="0"/>
              </a:rPr>
              <a:t>A</a:t>
            </a:r>
            <a:r>
              <a:rPr lang="en-US" sz="2800" dirty="0" smtClean="0">
                <a:solidFill>
                  <a:schemeClr val="tx1"/>
                </a:solidFill>
                <a:latin typeface="Arial" pitchFamily="34" charset="0"/>
                <a:ea typeface="+mn-ea"/>
                <a:cs typeface="Arial" pitchFamily="34" charset="0"/>
              </a:rPr>
              <a:t> first time borrower who </a:t>
            </a:r>
            <a:r>
              <a:rPr lang="en-US" sz="2800" dirty="0">
                <a:solidFill>
                  <a:schemeClr val="tx1"/>
                </a:solidFill>
                <a:latin typeface="Arial" pitchFamily="34" charset="0"/>
                <a:ea typeface="+mn-ea"/>
                <a:cs typeface="Arial" pitchFamily="34" charset="0"/>
              </a:rPr>
              <a:t>loses eligibility for additional subsidized </a:t>
            </a:r>
            <a:r>
              <a:rPr lang="en-US" sz="2800" dirty="0" smtClean="0">
                <a:solidFill>
                  <a:schemeClr val="tx1"/>
                </a:solidFill>
                <a:latin typeface="Arial" pitchFamily="34" charset="0"/>
                <a:ea typeface="+mn-ea"/>
                <a:cs typeface="Arial" pitchFamily="34" charset="0"/>
              </a:rPr>
              <a:t>loans, loses </a:t>
            </a:r>
            <a:r>
              <a:rPr lang="en-US" sz="2800" dirty="0">
                <a:solidFill>
                  <a:schemeClr val="tx1"/>
                </a:solidFill>
                <a:latin typeface="Arial" pitchFamily="34" charset="0"/>
                <a:ea typeface="+mn-ea"/>
                <a:cs typeface="Arial" pitchFamily="34" charset="0"/>
              </a:rPr>
              <a:t>interest subsidy on subsidized loans received from July 1, </a:t>
            </a:r>
            <a:r>
              <a:rPr lang="en-US" sz="2800" dirty="0" smtClean="0">
                <a:solidFill>
                  <a:schemeClr val="tx1"/>
                </a:solidFill>
                <a:latin typeface="Arial" pitchFamily="34" charset="0"/>
                <a:ea typeface="+mn-ea"/>
                <a:cs typeface="Arial" pitchFamily="34" charset="0"/>
              </a:rPr>
              <a:t>2013, if</a:t>
            </a:r>
          </a:p>
          <a:p>
            <a:pPr marL="457200" lvl="1" indent="-282575">
              <a:buFont typeface="Wingdings" pitchFamily="2" charset="2"/>
              <a:buChar char="§"/>
              <a:defRPr/>
            </a:pPr>
            <a:r>
              <a:rPr lang="en-US" sz="2800" dirty="0" smtClean="0">
                <a:solidFill>
                  <a:schemeClr val="tx1"/>
                </a:solidFill>
                <a:latin typeface="Arial" pitchFamily="34" charset="0"/>
                <a:ea typeface="+mn-ea"/>
                <a:cs typeface="Arial" pitchFamily="34" charset="0"/>
              </a:rPr>
              <a:t>Borrower did </a:t>
            </a:r>
            <a:r>
              <a:rPr lang="en-US" sz="2800" dirty="0">
                <a:solidFill>
                  <a:schemeClr val="tx1"/>
                </a:solidFill>
                <a:latin typeface="Arial" pitchFamily="34" charset="0"/>
                <a:ea typeface="+mn-ea"/>
                <a:cs typeface="Arial" pitchFamily="34" charset="0"/>
              </a:rPr>
              <a:t>not complete </a:t>
            </a:r>
            <a:r>
              <a:rPr lang="en-US" sz="2800" dirty="0" smtClean="0">
                <a:solidFill>
                  <a:schemeClr val="tx1"/>
                </a:solidFill>
                <a:latin typeface="Arial" pitchFamily="34" charset="0"/>
                <a:ea typeface="+mn-ea"/>
                <a:cs typeface="Arial" pitchFamily="34" charset="0"/>
              </a:rPr>
              <a:t>the program and -</a:t>
            </a:r>
            <a:endParaRPr lang="en-US" sz="2800" dirty="0">
              <a:solidFill>
                <a:schemeClr val="tx1"/>
              </a:solidFill>
              <a:latin typeface="Arial" pitchFamily="34" charset="0"/>
              <a:ea typeface="+mn-ea"/>
              <a:cs typeface="Arial" pitchFamily="34" charset="0"/>
            </a:endParaRPr>
          </a:p>
          <a:p>
            <a:pPr marL="803275" lvl="1" indent="-346075">
              <a:buFont typeface="Wingdings" pitchFamily="2" charset="2"/>
              <a:buChar char="§"/>
              <a:defRPr/>
            </a:pPr>
            <a:r>
              <a:rPr lang="en-US" sz="2800" dirty="0">
                <a:solidFill>
                  <a:schemeClr val="tx1"/>
                </a:solidFill>
                <a:latin typeface="Arial" pitchFamily="34" charset="0"/>
                <a:ea typeface="+mn-ea"/>
                <a:cs typeface="Arial" pitchFamily="34" charset="0"/>
              </a:rPr>
              <a:t>Continues </a:t>
            </a:r>
            <a:r>
              <a:rPr lang="en-US" sz="2800" dirty="0" smtClean="0">
                <a:solidFill>
                  <a:schemeClr val="tx1"/>
                </a:solidFill>
                <a:latin typeface="Arial" pitchFamily="34" charset="0"/>
                <a:ea typeface="+mn-ea"/>
                <a:cs typeface="Arial" pitchFamily="34" charset="0"/>
              </a:rPr>
              <a:t>enrollment in </a:t>
            </a:r>
            <a:r>
              <a:rPr lang="en-US" sz="2800" dirty="0">
                <a:solidFill>
                  <a:schemeClr val="tx1"/>
                </a:solidFill>
                <a:latin typeface="Arial" pitchFamily="34" charset="0"/>
                <a:ea typeface="+mn-ea"/>
                <a:cs typeface="Arial" pitchFamily="34" charset="0"/>
              </a:rPr>
              <a:t>same </a:t>
            </a:r>
            <a:r>
              <a:rPr lang="en-US" sz="2800" dirty="0" smtClean="0">
                <a:solidFill>
                  <a:schemeClr val="tx1"/>
                </a:solidFill>
                <a:latin typeface="Arial" pitchFamily="34" charset="0"/>
                <a:ea typeface="+mn-ea"/>
                <a:cs typeface="Arial" pitchFamily="34" charset="0"/>
              </a:rPr>
              <a:t>program; </a:t>
            </a:r>
            <a:r>
              <a:rPr lang="en-US" sz="2800" dirty="0">
                <a:solidFill>
                  <a:schemeClr val="tx1"/>
                </a:solidFill>
                <a:latin typeface="Arial" pitchFamily="34" charset="0"/>
                <a:ea typeface="+mn-ea"/>
                <a:cs typeface="Arial" pitchFamily="34" charset="0"/>
              </a:rPr>
              <a:t>or </a:t>
            </a:r>
          </a:p>
          <a:p>
            <a:pPr marL="803275" lvl="1" indent="-346075">
              <a:buFont typeface="Wingdings" pitchFamily="2" charset="2"/>
              <a:buChar char="§"/>
              <a:defRPr/>
            </a:pPr>
            <a:r>
              <a:rPr lang="en-US" sz="2800" dirty="0">
                <a:solidFill>
                  <a:schemeClr val="tx1"/>
                </a:solidFill>
                <a:latin typeface="Arial" pitchFamily="34" charset="0"/>
                <a:ea typeface="+mn-ea"/>
                <a:cs typeface="Arial" pitchFamily="34" charset="0"/>
              </a:rPr>
              <a:t>Enrolls in another program of the same or shorter </a:t>
            </a:r>
            <a:r>
              <a:rPr lang="en-US" sz="2800" dirty="0" smtClean="0">
                <a:solidFill>
                  <a:schemeClr val="tx1"/>
                </a:solidFill>
                <a:latin typeface="Arial" pitchFamily="34" charset="0"/>
                <a:ea typeface="+mn-ea"/>
                <a:cs typeface="Arial" pitchFamily="34" charset="0"/>
              </a:rPr>
              <a:t>length</a:t>
            </a:r>
            <a:r>
              <a:rPr lang="en-US" sz="2800" dirty="0" smtClean="0">
                <a:solidFill>
                  <a:schemeClr val="tx1"/>
                </a:solidFill>
                <a:latin typeface="Arial" pitchFamily="34" charset="0"/>
                <a:ea typeface="+mn-ea"/>
                <a:cs typeface="Arial" pitchFamily="34" charset="0"/>
              </a:rPr>
              <a:t>.</a:t>
            </a:r>
            <a:endParaRPr lang="en-US" sz="2800" dirty="0">
              <a:solidFill>
                <a:schemeClr val="tx1"/>
              </a:solidFill>
              <a:latin typeface="Arial" pitchFamily="34" charset="0"/>
              <a:ea typeface="+mn-ea"/>
              <a:cs typeface="Arial" pitchFamily="34" charset="0"/>
            </a:endParaRPr>
          </a:p>
          <a:p>
            <a:pPr marL="346075" indent="-346075">
              <a:buFont typeface="Wingdings" pitchFamily="2" charset="2"/>
              <a:buChar char="§"/>
              <a:defRPr/>
            </a:pPr>
            <a:r>
              <a:rPr lang="en-US" sz="2800" dirty="0">
                <a:solidFill>
                  <a:schemeClr val="tx1"/>
                </a:solidFill>
                <a:latin typeface="Arial" pitchFamily="34" charset="0"/>
                <a:ea typeface="+mn-ea"/>
                <a:cs typeface="Arial" pitchFamily="34" charset="0"/>
              </a:rPr>
              <a:t>Effective </a:t>
            </a:r>
            <a:r>
              <a:rPr lang="en-US" sz="2800" dirty="0" smtClean="0">
                <a:solidFill>
                  <a:schemeClr val="tx1"/>
                </a:solidFill>
                <a:latin typeface="Arial" pitchFamily="34" charset="0"/>
                <a:ea typeface="+mn-ea"/>
                <a:cs typeface="Arial" pitchFamily="34" charset="0"/>
              </a:rPr>
              <a:t>on </a:t>
            </a:r>
            <a:r>
              <a:rPr lang="en-US" sz="2800" dirty="0">
                <a:solidFill>
                  <a:schemeClr val="tx1"/>
                </a:solidFill>
                <a:latin typeface="Arial" pitchFamily="34" charset="0"/>
                <a:ea typeface="+mn-ea"/>
                <a:cs typeface="Arial" pitchFamily="34" charset="0"/>
              </a:rPr>
              <a:t>date of continued or new enrollment</a:t>
            </a:r>
            <a:r>
              <a:rPr lang="en-US" sz="2800" dirty="0" smtClean="0">
                <a:solidFill>
                  <a:schemeClr val="tx1"/>
                </a:solidFill>
                <a:latin typeface="Arial" pitchFamily="34" charset="0"/>
                <a:ea typeface="+mn-ea"/>
                <a:cs typeface="Arial" pitchFamily="34" charset="0"/>
              </a:rPr>
              <a:t>.</a:t>
            </a:r>
          </a:p>
          <a:p>
            <a:pPr marL="346075" indent="-346075">
              <a:buFont typeface="Wingdings" pitchFamily="2" charset="2"/>
              <a:buChar char="§"/>
              <a:defRPr/>
            </a:pPr>
            <a:r>
              <a:rPr lang="en-US" sz="2800" dirty="0" smtClean="0">
                <a:solidFill>
                  <a:schemeClr val="tx1"/>
                </a:solidFill>
                <a:latin typeface="Arial" pitchFamily="34" charset="0"/>
                <a:ea typeface="+mn-ea"/>
                <a:cs typeface="Arial" pitchFamily="34" charset="0"/>
              </a:rPr>
              <a:t>Borrower B from previous slide would have lost interest subsidy upon enrolling in the two-year program. </a:t>
            </a:r>
            <a:endParaRPr lang="en-US" sz="2800" dirty="0">
              <a:solidFill>
                <a:schemeClr val="tx1"/>
              </a:solidFill>
              <a:latin typeface="Arial" pitchFamily="34" charset="0"/>
              <a:ea typeface="+mn-ea"/>
              <a:cs typeface="Arial" pitchFamily="34" charset="0"/>
            </a:endParaRPr>
          </a:p>
          <a:p>
            <a:pPr marL="457200" indent="-457200">
              <a:buFont typeface="Wingdings" pitchFamily="2" charset="2"/>
              <a:buChar char="§"/>
              <a:defRPr/>
            </a:pPr>
            <a:endParaRPr lang="en-US" sz="2800" dirty="0">
              <a:latin typeface="Arial" pitchFamily="34" charset="0"/>
              <a:ea typeface="+mn-ea"/>
              <a:cs typeface="Arial" pitchFamily="34"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548A2AFC-3D1F-1547-A196-00395AFB6C8A}" type="slidenum">
              <a:rPr lang="en-US" sz="1200">
                <a:solidFill>
                  <a:srgbClr val="898989"/>
                </a:solidFill>
              </a:rPr>
              <a:pPr algn="r" eaLnBrk="1" hangingPunct="1"/>
              <a:t>9</a:t>
            </a:fld>
            <a:endParaRPr lang="en-US" sz="1200" dirty="0">
              <a:solidFill>
                <a:srgbClr val="89898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337D63EE5034904FBE124CE4C93FC8B0" ma:contentTypeVersion="0" ma:contentTypeDescription="Create a new document." ma:contentTypeScope="" ma:versionID="3f4cfbe723a6cbfb77b4f5b96168ebe0">
  <xsd:schema xmlns:xsd="http://www.w3.org/2001/XMLSchema" xmlns:xs="http://www.w3.org/2001/XMLSchema" xmlns:p="http://schemas.microsoft.com/office/2006/metadata/properties" xmlns:ns2="8f29d4d0-5528-4115-a002-02e36f812ef4" targetNamespace="http://schemas.microsoft.com/office/2006/metadata/properties" ma:root="true" ma:fieldsID="e77b9b358753b7aa374985d1d03930aa" ns2:_="">
    <xsd:import namespace="8f29d4d0-5528-4115-a002-02e36f812ef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29d4d0-5528-4115-a002-02e36f812ef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FA2237-5B85-489A-9B25-C4B8DF2B5895}">
  <ds:schemaRefs>
    <ds:schemaRef ds:uri="http://schemas.microsoft.com/sharepoint/v3/contenttype/forms"/>
  </ds:schemaRefs>
</ds:datastoreItem>
</file>

<file path=customXml/itemProps2.xml><?xml version="1.0" encoding="utf-8"?>
<ds:datastoreItem xmlns:ds="http://schemas.openxmlformats.org/officeDocument/2006/customXml" ds:itemID="{19BA5B24-600F-41EC-B646-0A85BFECDA4E}">
  <ds:schemaRefs>
    <ds:schemaRef ds:uri="http://schemas.microsoft.com/sharepoint/events"/>
  </ds:schemaRefs>
</ds:datastoreItem>
</file>

<file path=customXml/itemProps3.xml><?xml version="1.0" encoding="utf-8"?>
<ds:datastoreItem xmlns:ds="http://schemas.openxmlformats.org/officeDocument/2006/customXml" ds:itemID="{04B797C5-6472-47A1-A4BC-E000D76D9B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29d4d0-5528-4115-a002-02e36f812e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3233</TotalTime>
  <Words>3363</Words>
  <Application>Microsoft Office PowerPoint</Application>
  <PresentationFormat>On-screen Show (4:3)</PresentationFormat>
  <Paragraphs>727</Paragraphs>
  <Slides>46</Slides>
  <Notes>21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PowerPoint Presentation</vt:lpstr>
      <vt:lpstr> Overview</vt:lpstr>
      <vt:lpstr>Law and Regulations</vt:lpstr>
      <vt:lpstr>Changes</vt:lpstr>
      <vt:lpstr>Consequences</vt:lpstr>
      <vt:lpstr>Components</vt:lpstr>
      <vt:lpstr>Maximum Eligibility Period Examples </vt:lpstr>
      <vt:lpstr>Transfers</vt:lpstr>
      <vt:lpstr>Loss of Subsidy Benefits</vt:lpstr>
      <vt:lpstr> Responsibilities</vt:lpstr>
      <vt:lpstr>Department Responsibilities</vt:lpstr>
      <vt:lpstr>School Responsibilities -Counseling</vt:lpstr>
      <vt:lpstr>School Responsibilities – Reporting</vt:lpstr>
      <vt:lpstr>School Responsibilities</vt:lpstr>
      <vt:lpstr> Calculations</vt:lpstr>
      <vt:lpstr>Components</vt:lpstr>
      <vt:lpstr>Determining When 150% Limit Is Met</vt:lpstr>
      <vt:lpstr>Calculating Subsidized Usage Period</vt:lpstr>
      <vt:lpstr>Calculating Subsidized Usage Period</vt:lpstr>
      <vt:lpstr>Calculating Subsidized Usage Period</vt:lpstr>
      <vt:lpstr>Reporting of Academic Year and Loan Period</vt:lpstr>
      <vt:lpstr>Dear Colleague Letter GEN-13-13</vt:lpstr>
      <vt:lpstr> COD Schema</vt:lpstr>
      <vt:lpstr>COD Academic Year Schema Tags</vt:lpstr>
      <vt:lpstr>COD Loan Period Schema Tags</vt:lpstr>
      <vt:lpstr>Reporting and Updating Examples (DCL-GEN-13-13)</vt:lpstr>
      <vt:lpstr>Example 1: Borrower Attends for Full Academic Year</vt:lpstr>
      <vt:lpstr>Example 2: Borrower Withdraws After Completing One Semester</vt:lpstr>
      <vt:lpstr>Example 3: Borrower Completes Fall Semester but Withdraws During Spring Semester - All Spring Funds Returned </vt:lpstr>
      <vt:lpstr>Example 4: Borrower Attends Spring Semester Only</vt:lpstr>
      <vt:lpstr>Example 5: Borrower Expects to Attend for Fall and Spring Semesters, but Begins Attendance in Spring Semester</vt:lpstr>
      <vt:lpstr>Example 6: Borrower Initially Attends Fall and Spring Semesters and Subsequently Plans to Attend for Summer Term (Trailer)</vt:lpstr>
      <vt:lpstr>Example 6: Borrower Initially Attends Fall and Spring Semesters and Subsequently Plans to Attend for Summer Term (Trailer) cont.</vt:lpstr>
      <vt:lpstr>Example 6: Borrower Initially Attends Fall and Spring Semesters and Subsequently Plans to Attend for Summer Term (Trailer) cont.</vt:lpstr>
      <vt:lpstr>Example 7: Borrower Attends for the Summer Term (Header) and is Expected to Enroll for Fall and Spring Semesters</vt:lpstr>
      <vt:lpstr>Example 7: Borrower Attends for the Summer Term (Header) and is Expected to Enroll for Fall and Spring Semesters cont.</vt:lpstr>
      <vt:lpstr>Example 7: Borrower Attends for the Summer Term (Header) and is Expected to Enroll for Fall and Spring Semesters cont.</vt:lpstr>
      <vt:lpstr>Example 8: Borrower Only Attends for Spring Semester (Borrower-based Academic Year</vt:lpstr>
      <vt:lpstr>Example 9: Borrower Enrolled in Clock-Hour Program That is One Academic Year in Length</vt:lpstr>
      <vt:lpstr>Example 10: Borrower Enrolled in Clock-Hour Program That is One Academic Year in Length, Withdraws Between Payment Periods</vt:lpstr>
      <vt:lpstr>Example 11: Borrower Enrolled in Clock-Hour Program That is One Academic Year in Length, Withdraws During Payment Period All Funds Returned for Payment Period</vt:lpstr>
      <vt:lpstr>Example 12: Borrower Enrolled in Clock-Hour Program That is Less Than One Academic Year in Length</vt:lpstr>
      <vt:lpstr>Example 13: Borrower Enrolled in Clock-Hour Program, Fails to Progress As Scheduled</vt:lpstr>
      <vt:lpstr>Example 14: Borrower Attends for the Fall Quarter, Does not Attend for Winter Quarter, Does Attend for Spring Quarter</vt:lpstr>
      <vt:lpstr>Example 14: Borrower Attends for the Fall Quarter, Does not Attend for Winter Quarter, Does Attend for Spring Quarter</vt:lpstr>
      <vt:lpstr>QUESTIONS?</vt:lpstr>
    </vt:vector>
  </TitlesOfParts>
  <Company>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ce</dc:creator>
  <cp:lastModifiedBy>Jeff Baker</cp:lastModifiedBy>
  <cp:revision>552</cp:revision>
  <cp:lastPrinted>2013-06-03T15:05:45Z</cp:lastPrinted>
  <dcterms:created xsi:type="dcterms:W3CDTF">2012-06-11T19:08:42Z</dcterms:created>
  <dcterms:modified xsi:type="dcterms:W3CDTF">2013-06-03T15:55:44Z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0x010100337D63EE5034904FBE124CE4C93FC8B0</vt:lpwstr>
  </property>
  <property fmtid="{D5CDD505-2E9C-101B-9397-08002B2CF9AE}" pid="3" name="_dlc_DocIdItemGuid">
    <vt:lpwstr>8f810f7d-8a11-484d-ad7f-0aeb8d6ca03d</vt:lpwstr>
  </property>
  <property fmtid="{D5CDD505-2E9C-101B-9397-08002B2CF9AE}" pid="4" name="_dlc_DocId">
    <vt:lpwstr>ZQHRFS737ZVJ-391-3</vt:lpwstr>
  </property>
  <property fmtid="{D5CDD505-2E9C-101B-9397-08002B2CF9AE}" pid="5" name="_dlc_DocIdUrl">
    <vt:lpwstr>https://fsa.share.ed.gov/as/comm/_layouts/DocIdRedir.aspx?ID=ZQHRFS737ZVJ-391-3, ZQHRFS737ZVJ-391-3</vt:lpwstr>
  </property>
</Properties>
</file>