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comment1.xml" ContentType="application/vnd.openxmlformats-officedocument.presentationml.comments+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37"/>
  </p:notesMasterIdLst>
  <p:sldIdLst>
    <p:sldId id="352" r:id="rId5"/>
    <p:sldId id="310" r:id="rId6"/>
    <p:sldId id="437" r:id="rId7"/>
    <p:sldId id="446" r:id="rId8"/>
    <p:sldId id="447" r:id="rId9"/>
    <p:sldId id="450" r:id="rId10"/>
    <p:sldId id="451" r:id="rId11"/>
    <p:sldId id="452" r:id="rId12"/>
    <p:sldId id="453" r:id="rId13"/>
    <p:sldId id="355" r:id="rId14"/>
    <p:sldId id="439" r:id="rId15"/>
    <p:sldId id="442" r:id="rId16"/>
    <p:sldId id="458" r:id="rId17"/>
    <p:sldId id="456" r:id="rId18"/>
    <p:sldId id="436" r:id="rId19"/>
    <p:sldId id="444" r:id="rId20"/>
    <p:sldId id="445" r:id="rId21"/>
    <p:sldId id="448" r:id="rId22"/>
    <p:sldId id="449" r:id="rId23"/>
    <p:sldId id="468" r:id="rId24"/>
    <p:sldId id="467" r:id="rId25"/>
    <p:sldId id="457" r:id="rId26"/>
    <p:sldId id="459" r:id="rId27"/>
    <p:sldId id="443" r:id="rId28"/>
    <p:sldId id="462" r:id="rId29"/>
    <p:sldId id="409" r:id="rId30"/>
    <p:sldId id="410" r:id="rId31"/>
    <p:sldId id="406" r:id="rId32"/>
    <p:sldId id="465" r:id="rId33"/>
    <p:sldId id="282" r:id="rId34"/>
    <p:sldId id="464" r:id="rId35"/>
    <p:sldId id="466"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uggless, Michael" initials="MR" lastIdx="29" clrIdx="0">
    <p:extLst>
      <p:ext uri="{19B8F6BF-5375-455C-9EA6-DF929625EA0E}">
        <p15:presenceInfo xmlns:p15="http://schemas.microsoft.com/office/powerpoint/2012/main" userId="Ruggless, Michael" providerId="None"/>
      </p:ext>
    </p:extLst>
  </p:cmAuthor>
  <p:cmAuthor id="2" name="Hammond, Cynthia" initials="HC" lastIdx="2" clrIdx="1">
    <p:extLst>
      <p:ext uri="{19B8F6BF-5375-455C-9EA6-DF929625EA0E}">
        <p15:presenceInfo xmlns:p15="http://schemas.microsoft.com/office/powerpoint/2012/main" userId="S::cynthia.hammond@ed.gov::c268f0d9-de2b-4a1e-8590-a37c93dd8d45" providerId="AD"/>
      </p:ext>
    </p:extLst>
  </p:cmAuthor>
  <p:cmAuthor id="3" name="Valentine, Ingrid" initials="VI" lastIdx="10" clrIdx="2">
    <p:extLst>
      <p:ext uri="{19B8F6BF-5375-455C-9EA6-DF929625EA0E}">
        <p15:presenceInfo xmlns:p15="http://schemas.microsoft.com/office/powerpoint/2012/main" userId="S::Ingrid.Valentine@ed.gov::935fc342-a09b-446f-9283-8325fed1bb2a" providerId="AD"/>
      </p:ext>
    </p:extLst>
  </p:cmAuthor>
  <p:cmAuthor id="4" name="Ruggless, Michael" initials="RM" lastIdx="1" clrIdx="3">
    <p:extLst>
      <p:ext uri="{19B8F6BF-5375-455C-9EA6-DF929625EA0E}">
        <p15:presenceInfo xmlns:p15="http://schemas.microsoft.com/office/powerpoint/2012/main" userId="S::michael.ruggless@ed.gov::220a01ba-51eb-446a-b8f1-9fc08cfeb06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13C52"/>
    <a:srgbClr val="E7EFF5"/>
    <a:srgbClr val="DDDEDF"/>
    <a:srgbClr val="113C53"/>
    <a:srgbClr val="0E2C3B"/>
    <a:srgbClr val="38546D"/>
    <a:srgbClr val="344F67"/>
    <a:srgbClr val="385770"/>
    <a:srgbClr val="324962"/>
    <a:srgbClr val="F6F9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03" autoAdjust="0"/>
    <p:restoredTop sz="86385" autoAdjust="0"/>
  </p:normalViewPr>
  <p:slideViewPr>
    <p:cSldViewPr snapToGrid="0">
      <p:cViewPr varScale="1">
        <p:scale>
          <a:sx n="95" d="100"/>
          <a:sy n="95" d="100"/>
        </p:scale>
        <p:origin x="174" y="90"/>
      </p:cViewPr>
      <p:guideLst/>
    </p:cSldViewPr>
  </p:slideViewPr>
  <p:outlineViewPr>
    <p:cViewPr>
      <p:scale>
        <a:sx n="33" d="100"/>
        <a:sy n="33" d="100"/>
      </p:scale>
      <p:origin x="0" y="-10152"/>
    </p:cViewPr>
  </p:outlin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3" dt="2021-09-20T17:29:42.637" idx="9">
    <p:pos x="10" y="10"/>
    <p:text>[@Ruggless, Michael]- this is the slide that is used pretty much through out FSATC for contacting SEOSG. Feel free to use or discard and keep what you have.  I dont want to mess up your flow.</p:text>
    <p:extLst>
      <p:ext uri="{C676402C-5697-4E1C-873F-D02D1690AC5C}">
        <p15:threadingInfo xmlns:p15="http://schemas.microsoft.com/office/powerpoint/2012/main" timeZoneBias="24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3FDA72-2393-4B3F-8F8F-547617C5EA69}" type="datetimeFigureOut">
              <a:rPr lang="en-US" smtClean="0"/>
              <a:t>11/30/2021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9312DC-84F5-408B-947F-EAE8AD61D853}" type="slidenum">
              <a:rPr lang="en-US" smtClean="0"/>
              <a:t>‹#›</a:t>
            </a:fld>
            <a:endParaRPr lang="en-US"/>
          </a:p>
        </p:txBody>
      </p:sp>
    </p:spTree>
    <p:extLst>
      <p:ext uri="{BB962C8B-B14F-4D97-AF65-F5344CB8AC3E}">
        <p14:creationId xmlns:p14="http://schemas.microsoft.com/office/powerpoint/2010/main" val="3391933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fsapartners.ed.gov/knowledge-center/topics/natural-disaster-information"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8" Type="http://schemas.openxmlformats.org/officeDocument/2006/relationships/hyperlink" Target="https://www.samhsa.gov/find-help/disaster-distress-helpline/disaster-types/drought" TargetMode="External"/><Relationship Id="rId3" Type="http://schemas.openxmlformats.org/officeDocument/2006/relationships/hyperlink" Target="https://www.samhsa.gov/find-help/disaster-distress-helpline/disaster-types/tornadoes" TargetMode="External"/><Relationship Id="rId7" Type="http://schemas.openxmlformats.org/officeDocument/2006/relationships/hyperlink" Target="https://www.samhsa.gov/find-help/disaster-distress-helpline/disaster-types/earthquakes"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s://www.samhsa.gov/find-help/disaster-distress-helpline/disaster-types/wildfires" TargetMode="External"/><Relationship Id="rId5" Type="http://schemas.openxmlformats.org/officeDocument/2006/relationships/hyperlink" Target="https://www.samhsa.gov/find-help/disaster-distress-helpline/disaster-types/floods" TargetMode="External"/><Relationship Id="rId4" Type="http://schemas.openxmlformats.org/officeDocument/2006/relationships/hyperlink" Target="https://www.samhsa.gov/find-help/disaster-distress-helpline/disaster-types/hurricanes-tropical-storms" TargetMode="External"/><Relationship Id="rId9" Type="http://schemas.openxmlformats.org/officeDocument/2006/relationships/hyperlink" Target="https://www.samhsa.gov/find-help/disaster-distress-helpline/disaster-types/incidents-mass-violence"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I’m everyone, thanks so much for joining us today. In this session our goal is to provide  you a greater understanding of Departmental requirements post disaster recovery. Before we begin, I want to tell you why I’m  part of the FSA Disaster response  team and why I decided to co-host  this session.  In 1992, I  relocated from Maryland to Miami to start a  new career as a  financial aid administrator. </a:t>
            </a:r>
          </a:p>
          <a:p>
            <a:r>
              <a:rPr lang="en-US" sz="1200" kern="1200" dirty="0">
                <a:solidFill>
                  <a:schemeClr val="tx1"/>
                </a:solidFill>
                <a:effectLst/>
                <a:latin typeface="+mn-lt"/>
                <a:ea typeface="+mn-ea"/>
                <a:cs typeface="+mn-cs"/>
              </a:rPr>
              <a:t>And in August of that year, I  found myself  in the middle of a category 5 Hurricane called  Andrew. When Andrew  hit, I was sheltered in place and  on campus in the high  impact zone of Miami-Dade County. The storm tore through the campus at night, tossing the grand palms and ripping apart buildings.  I had never witnessed that level of destruction or devastation before or since. At that time, Hurricane Andrew was the first major hurricane to affect the Florida peninsula in more than 25 years.  </a:t>
            </a:r>
          </a:p>
          <a:p>
            <a:r>
              <a:rPr lang="en-US" sz="1200" kern="1200" dirty="0">
                <a:solidFill>
                  <a:schemeClr val="tx1"/>
                </a:solidFill>
                <a:effectLst/>
                <a:latin typeface="+mn-lt"/>
                <a:ea typeface="+mn-ea"/>
                <a:cs typeface="+mn-cs"/>
              </a:rPr>
              <a:t>It  took months and years to rebuild. After things got back to normal at work and the storm was mostly behind us, I made a list of things that we could have done better.  To this day, I remember 2 of the things on my list, 1) finding a better way to help students that were victims of the disaster and 2)  was to create a plan. And later in this presentation we will talk about both of those items, helping you help students impacted by a disaster  and making emergency plans.</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a:t>
            </a:fld>
            <a:endParaRPr lang="en-US"/>
          </a:p>
        </p:txBody>
      </p:sp>
    </p:spTree>
    <p:extLst>
      <p:ext uri="{BB962C8B-B14F-4D97-AF65-F5344CB8AC3E}">
        <p14:creationId xmlns:p14="http://schemas.microsoft.com/office/powerpoint/2010/main" val="1205929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Mike Slide</a:t>
            </a:r>
          </a:p>
        </p:txBody>
      </p:sp>
      <p:sp>
        <p:nvSpPr>
          <p:cNvPr id="4" name="Slide Number Placeholder 3"/>
          <p:cNvSpPr>
            <a:spLocks noGrp="1"/>
          </p:cNvSpPr>
          <p:nvPr>
            <p:ph type="sldNum" sz="quarter" idx="5"/>
          </p:nvPr>
        </p:nvSpPr>
        <p:spPr/>
        <p:txBody>
          <a:bodyPr/>
          <a:lstStyle/>
          <a:p>
            <a:fld id="{C49312DC-84F5-408B-947F-EAE8AD61D853}" type="slidenum">
              <a:rPr lang="en-US" smtClean="0"/>
              <a:t>10</a:t>
            </a:fld>
            <a:endParaRPr lang="en-US"/>
          </a:p>
        </p:txBody>
      </p:sp>
    </p:spTree>
    <p:extLst>
      <p:ext uri="{BB962C8B-B14F-4D97-AF65-F5344CB8AC3E}">
        <p14:creationId xmlns:p14="http://schemas.microsoft.com/office/powerpoint/2010/main" val="2536579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Mike Slide</a:t>
            </a:r>
          </a:p>
          <a:p>
            <a:endParaRPr lang="en-US"/>
          </a:p>
          <a:p>
            <a:endParaRPr lang="en-US"/>
          </a:p>
          <a:p>
            <a:r>
              <a:rPr lang="en-US"/>
              <a:t>In the process of updating DCL GEN 17-09 </a:t>
            </a:r>
          </a:p>
          <a:p>
            <a:endParaRPr lang="en-US"/>
          </a:p>
          <a:p>
            <a:r>
              <a:rPr lang="en-US"/>
              <a:t>Comment (No timeline; No details to share); double check can we say this updated soon or state “we are working on updates” Check closer to recording date; </a:t>
            </a:r>
          </a:p>
          <a:p>
            <a:endParaRPr lang="en-US"/>
          </a:p>
        </p:txBody>
      </p:sp>
      <p:sp>
        <p:nvSpPr>
          <p:cNvPr id="4" name="Slide Number Placeholder 3"/>
          <p:cNvSpPr>
            <a:spLocks noGrp="1"/>
          </p:cNvSpPr>
          <p:nvPr>
            <p:ph type="sldNum" sz="quarter" idx="5"/>
          </p:nvPr>
        </p:nvSpPr>
        <p:spPr/>
        <p:txBody>
          <a:bodyPr/>
          <a:lstStyle/>
          <a:p>
            <a:fld id="{C49312DC-84F5-408B-947F-EAE8AD61D853}" type="slidenum">
              <a:rPr lang="en-US" smtClean="0"/>
              <a:t>11</a:t>
            </a:fld>
            <a:endParaRPr lang="en-US"/>
          </a:p>
        </p:txBody>
      </p:sp>
    </p:spTree>
    <p:extLst>
      <p:ext uri="{BB962C8B-B14F-4D97-AF65-F5344CB8AC3E}">
        <p14:creationId xmlns:p14="http://schemas.microsoft.com/office/powerpoint/2010/main" val="3781511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Mike Slide</a:t>
            </a:r>
          </a:p>
          <a:p>
            <a:endParaRPr lang="en-US" b="0"/>
          </a:p>
          <a:p>
            <a:endParaRPr lang="en-US" b="0"/>
          </a:p>
          <a:p>
            <a:r>
              <a:rPr lang="en-US" b="0"/>
              <a:t>Definition: </a:t>
            </a:r>
            <a:r>
              <a:rPr lang="en-US" b="0" i="0">
                <a:solidFill>
                  <a:srgbClr val="17232E"/>
                </a:solidFill>
                <a:effectLst/>
                <a:latin typeface="Public Sans"/>
              </a:rPr>
              <a:t>…any natural catastrophe (including any hurricane, tornado, storm, high water, wind driven water, tidal wave, tsunami, earthquake, volcanic eruption, landslide, mudslide, snowstorm, or drought), or, regardless of cause, any fire, flood, or explosion, in any part of the United States, which in the determination of the President causes damage of sufficient severity and magnitude to warrant major disaster assistance under this chapter to supplement the efforts and available resources of States, local governments, and disaster relief organizations in alleviating the damage, loss, hardship, or suffering caused thereby</a:t>
            </a:r>
          </a:p>
          <a:p>
            <a:endParaRPr lang="en-US" b="0" i="0">
              <a:solidFill>
                <a:srgbClr val="17232E"/>
              </a:solidFill>
              <a:effectLst/>
              <a:latin typeface="Public Sans"/>
            </a:endParaRPr>
          </a:p>
          <a:p>
            <a:endParaRPr lang="en-US" b="0"/>
          </a:p>
        </p:txBody>
      </p:sp>
      <p:sp>
        <p:nvSpPr>
          <p:cNvPr id="4" name="Slide Number Placeholder 3"/>
          <p:cNvSpPr>
            <a:spLocks noGrp="1"/>
          </p:cNvSpPr>
          <p:nvPr>
            <p:ph type="sldNum" sz="quarter" idx="5"/>
          </p:nvPr>
        </p:nvSpPr>
        <p:spPr/>
        <p:txBody>
          <a:bodyPr/>
          <a:lstStyle/>
          <a:p>
            <a:fld id="{C49312DC-84F5-408B-947F-EAE8AD61D853}" type="slidenum">
              <a:rPr lang="en-US" smtClean="0"/>
              <a:t>12</a:t>
            </a:fld>
            <a:endParaRPr lang="en-US"/>
          </a:p>
        </p:txBody>
      </p:sp>
    </p:spTree>
    <p:extLst>
      <p:ext uri="{BB962C8B-B14F-4D97-AF65-F5344CB8AC3E}">
        <p14:creationId xmlns:p14="http://schemas.microsoft.com/office/powerpoint/2010/main" val="3364345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Mike Slide</a:t>
            </a:r>
          </a:p>
          <a:p>
            <a:endParaRPr lang="en-US"/>
          </a:p>
        </p:txBody>
      </p:sp>
      <p:sp>
        <p:nvSpPr>
          <p:cNvPr id="4" name="Slide Number Placeholder 3"/>
          <p:cNvSpPr>
            <a:spLocks noGrp="1"/>
          </p:cNvSpPr>
          <p:nvPr>
            <p:ph type="sldNum" sz="quarter" idx="5"/>
          </p:nvPr>
        </p:nvSpPr>
        <p:spPr/>
        <p:txBody>
          <a:bodyPr/>
          <a:lstStyle/>
          <a:p>
            <a:fld id="{C49312DC-84F5-408B-947F-EAE8AD61D853}" type="slidenum">
              <a:rPr lang="en-US" smtClean="0"/>
              <a:t>13</a:t>
            </a:fld>
            <a:endParaRPr lang="en-US"/>
          </a:p>
        </p:txBody>
      </p:sp>
    </p:spTree>
    <p:extLst>
      <p:ext uri="{BB962C8B-B14F-4D97-AF65-F5344CB8AC3E}">
        <p14:creationId xmlns:p14="http://schemas.microsoft.com/office/powerpoint/2010/main" val="8976788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Mike Slide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 additional amount of funds from the Department that is reallocated from the amount of unexpended funds returned from the previous award year by participating institutions. These funds are awarded to institutions that participate in the FSEOG Program and are in an county/ parish that was declared by Federal (FEMA) declaration for individual assistance due to a natural disaster.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Institutions that are in disaster prone areas are encouraged to carefully assess their request for FSEOG allocation annually on the FISAP. institutions may not be eligible due if a natural disaster occurs if their maximum request for FSEOG has already been provided the award year (i.e. initial or regular supplemental allocations).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	(</a:t>
            </a:r>
            <a:r>
              <a:rPr lang="en-US"/>
              <a:t>We can only give you as much as what you ask for – consider geographic location when requesting funds (disaster prone) – third bullet</a:t>
            </a:r>
            <a:r>
              <a:rPr lang="en-US" dirty="0"/>
              <a:t>)</a:t>
            </a:r>
            <a:endParaRPr lang="en-US"/>
          </a:p>
          <a:p>
            <a:endParaRPr lang="en-US"/>
          </a:p>
          <a:p>
            <a:r>
              <a:rPr lang="en-US" dirty="0"/>
              <a:t>(</a:t>
            </a:r>
            <a:r>
              <a:rPr lang="en-US"/>
              <a:t>Disasters August/ September (Mid) – Must </a:t>
            </a:r>
            <a:r>
              <a:rPr lang="en-US" dirty="0"/>
              <a:t>be </a:t>
            </a:r>
            <a:r>
              <a:rPr lang="en-US"/>
              <a:t>completed by 9/30</a:t>
            </a:r>
            <a:r>
              <a:rPr lang="en-US" dirty="0"/>
              <a:t>).</a:t>
            </a:r>
            <a:endParaRPr lang="en-US"/>
          </a:p>
          <a:p>
            <a:endParaRPr lang="en-US"/>
          </a:p>
          <a:p>
            <a:r>
              <a:rPr lang="en-US"/>
              <a:t>Name the states – Southeastern States; Western States; </a:t>
            </a:r>
          </a:p>
          <a:p>
            <a:endParaRPr lang="en-US"/>
          </a:p>
        </p:txBody>
      </p:sp>
      <p:sp>
        <p:nvSpPr>
          <p:cNvPr id="4" name="Slide Number Placeholder 3"/>
          <p:cNvSpPr>
            <a:spLocks noGrp="1"/>
          </p:cNvSpPr>
          <p:nvPr>
            <p:ph type="sldNum" sz="quarter" idx="5"/>
          </p:nvPr>
        </p:nvSpPr>
        <p:spPr/>
        <p:txBody>
          <a:bodyPr/>
          <a:lstStyle/>
          <a:p>
            <a:fld id="{C49312DC-84F5-408B-947F-EAE8AD61D853}" type="slidenum">
              <a:rPr lang="en-US" smtClean="0"/>
              <a:t>14</a:t>
            </a:fld>
            <a:endParaRPr lang="en-US"/>
          </a:p>
        </p:txBody>
      </p:sp>
    </p:spTree>
    <p:extLst>
      <p:ext uri="{BB962C8B-B14F-4D97-AF65-F5344CB8AC3E}">
        <p14:creationId xmlns:p14="http://schemas.microsoft.com/office/powerpoint/2010/main" val="1328980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Thanks so much for that very important information, Michael. In the next few slides, I am going to provide you some information on institutional  requirements before, during and after a disaster.  </a:t>
            </a: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15</a:t>
            </a:fld>
            <a:endParaRPr lang="en-US"/>
          </a:p>
        </p:txBody>
      </p:sp>
    </p:spTree>
    <p:extLst>
      <p:ext uri="{BB962C8B-B14F-4D97-AF65-F5344CB8AC3E}">
        <p14:creationId xmlns:p14="http://schemas.microsoft.com/office/powerpoint/2010/main" val="7886930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it comes to emergency evacuations and response, the </a:t>
            </a:r>
            <a:r>
              <a:rPr lang="en-US" sz="1200" kern="1200" dirty="0" err="1">
                <a:solidFill>
                  <a:schemeClr val="tx1"/>
                </a:solidFill>
                <a:effectLst/>
                <a:latin typeface="+mn-lt"/>
                <a:ea typeface="+mn-ea"/>
                <a:cs typeface="+mn-cs"/>
              </a:rPr>
              <a:t>Clery</a:t>
            </a:r>
            <a:r>
              <a:rPr lang="en-US" sz="1200" kern="1200" dirty="0">
                <a:solidFill>
                  <a:schemeClr val="tx1"/>
                </a:solidFill>
                <a:effectLst/>
                <a:latin typeface="+mn-lt"/>
                <a:ea typeface="+mn-ea"/>
                <a:cs typeface="+mn-cs"/>
              </a:rPr>
              <a:t> Act,  found in section 485(f) of the Higher Education Act of 1965, as amended,  requires TIV participating Institutions to  develop and disclose emergency response and evacuation procedures, including emergency notification procedures that describe their response  to a significant emergency or dangerous situation .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 part of the emergency planning process, it is critical that institutions take the time to review and understand all the </a:t>
            </a:r>
            <a:r>
              <a:rPr lang="en-US" sz="1200" i="1" kern="1200" dirty="0" err="1">
                <a:solidFill>
                  <a:schemeClr val="tx1"/>
                </a:solidFill>
                <a:effectLst/>
                <a:latin typeface="+mn-lt"/>
                <a:ea typeface="+mn-ea"/>
                <a:cs typeface="+mn-cs"/>
              </a:rPr>
              <a:t>Clery</a:t>
            </a:r>
            <a:r>
              <a:rPr lang="en-US" sz="1200" i="1" kern="1200" dirty="0">
                <a:solidFill>
                  <a:schemeClr val="tx1"/>
                </a:solidFill>
                <a:effectLst/>
                <a:latin typeface="+mn-lt"/>
                <a:ea typeface="+mn-ea"/>
                <a:cs typeface="+mn-cs"/>
              </a:rPr>
              <a:t> Act</a:t>
            </a:r>
            <a:r>
              <a:rPr lang="en-US" sz="1200" kern="1200" dirty="0">
                <a:solidFill>
                  <a:schemeClr val="tx1"/>
                </a:solidFill>
                <a:effectLst/>
                <a:latin typeface="+mn-lt"/>
                <a:ea typeface="+mn-ea"/>
                <a:cs typeface="+mn-cs"/>
              </a:rPr>
              <a:t> requirements. We will  focus on two of those requirements in the next 2 slides: timely warnings and emergency notifications. </a:t>
            </a:r>
          </a:p>
          <a:p>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In the event of an immediate, significant danger (for example,  weather or disease outbreak),  institutions  must timely alert the campus community to the danger. The intent of a timely warning is to enable people to protect themselves; therefore, warnings should be issued as soon as pertinent information is available.  This notification can include the entire campus or be limited to a specific area deemed to be at risk.</a:t>
            </a: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16</a:t>
            </a:fld>
            <a:endParaRPr lang="en-US"/>
          </a:p>
        </p:txBody>
      </p:sp>
    </p:spTree>
    <p:extLst>
      <p:ext uri="{BB962C8B-B14F-4D97-AF65-F5344CB8AC3E}">
        <p14:creationId xmlns:p14="http://schemas.microsoft.com/office/powerpoint/2010/main" val="14285119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t>
            </a:r>
            <a:r>
              <a:rPr lang="en-US" sz="1200" kern="1200" dirty="0" err="1">
                <a:solidFill>
                  <a:schemeClr val="tx1"/>
                </a:solidFill>
                <a:effectLst/>
                <a:latin typeface="+mn-lt"/>
                <a:ea typeface="+mn-ea"/>
                <a:cs typeface="+mn-cs"/>
              </a:rPr>
              <a:t>Clery</a:t>
            </a:r>
            <a:r>
              <a:rPr lang="en-US" sz="1200" kern="1200" dirty="0">
                <a:solidFill>
                  <a:schemeClr val="tx1"/>
                </a:solidFill>
                <a:effectLst/>
                <a:latin typeface="+mn-lt"/>
                <a:ea typeface="+mn-ea"/>
                <a:cs typeface="+mn-cs"/>
              </a:rPr>
              <a:t> Act also requires institutions to develop and disclose emergency response and evacuation procedures. This requirement is intended to ensure that an institution has sufficiently prepared for an emergency situation on campus, has tested those procedures to identify and improve on weaknesses, and has considered how it will inform the campus community and other individuals, such as parents and guardians. Institutions must include a policy statement in their annual security reports that  reflects  their emergency response and evacuation procedures. This policy statement must include: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 list of the titles of the persons or organizations responsible for carrying out the notification process</a:t>
            </a:r>
          </a:p>
          <a:p>
            <a:r>
              <a:rPr lang="en-US" sz="1200" kern="1200" dirty="0">
                <a:solidFill>
                  <a:schemeClr val="tx1"/>
                </a:solidFill>
                <a:effectLst/>
                <a:latin typeface="+mn-lt"/>
                <a:ea typeface="+mn-ea"/>
                <a:cs typeface="+mn-cs"/>
              </a:rPr>
              <a:t>•	The process that will be used to disseminate emergency information to the larger community</a:t>
            </a:r>
          </a:p>
          <a:p>
            <a:r>
              <a:rPr lang="en-US" sz="1200" kern="1200" dirty="0">
                <a:solidFill>
                  <a:schemeClr val="tx1"/>
                </a:solidFill>
                <a:effectLst/>
                <a:latin typeface="+mn-lt"/>
                <a:ea typeface="+mn-ea"/>
                <a:cs typeface="+mn-cs"/>
              </a:rPr>
              <a:t>•	Procedures for testing the effectiveness of the emergency response and evacuation system, and</a:t>
            </a:r>
          </a:p>
          <a:p>
            <a:r>
              <a:rPr lang="en-US" sz="1200" kern="1200" dirty="0">
                <a:solidFill>
                  <a:schemeClr val="tx1"/>
                </a:solidFill>
                <a:effectLst/>
                <a:latin typeface="+mn-lt"/>
                <a:ea typeface="+mn-ea"/>
                <a:cs typeface="+mn-cs"/>
              </a:rPr>
              <a:t>•	A notice of testing which states whether the tests will be announced or unannounced,</a:t>
            </a:r>
          </a:p>
          <a:p>
            <a:r>
              <a:rPr lang="en-US" sz="1200" kern="1200" dirty="0">
                <a:solidFill>
                  <a:schemeClr val="tx1"/>
                </a:solidFill>
                <a:effectLst/>
                <a:latin typeface="+mn-lt"/>
                <a:ea typeface="+mn-ea"/>
                <a:cs typeface="+mn-cs"/>
              </a:rPr>
              <a:t>includes a description of the nature of the test  with the date, time , and outcomes of the exercise.</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more information on the </a:t>
            </a:r>
            <a:r>
              <a:rPr lang="en-US" sz="1200" kern="1200" dirty="0" err="1">
                <a:solidFill>
                  <a:schemeClr val="tx1"/>
                </a:solidFill>
                <a:effectLst/>
                <a:latin typeface="+mn-lt"/>
                <a:ea typeface="+mn-ea"/>
                <a:cs typeface="+mn-cs"/>
              </a:rPr>
              <a:t>Clery</a:t>
            </a:r>
            <a:r>
              <a:rPr lang="en-US" sz="1200" kern="1200" dirty="0">
                <a:solidFill>
                  <a:schemeClr val="tx1"/>
                </a:solidFill>
                <a:effectLst/>
                <a:latin typeface="+mn-lt"/>
                <a:ea typeface="+mn-ea"/>
                <a:cs typeface="+mn-cs"/>
              </a:rPr>
              <a:t> Act check out  session B-14.</a:t>
            </a: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17</a:t>
            </a:fld>
            <a:endParaRPr lang="en-US"/>
          </a:p>
        </p:txBody>
      </p:sp>
    </p:spTree>
    <p:extLst>
      <p:ext uri="{BB962C8B-B14F-4D97-AF65-F5344CB8AC3E}">
        <p14:creationId xmlns:p14="http://schemas.microsoft.com/office/powerpoint/2010/main" val="38741642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disaster strikes, there’s nothing more important than keeping your friends and family safe. The last thing you want to worry about is rules, regulations, your work-related documents, and records. While many items can be replaced following a wildfire or storm, there are certain institutional records that are difficult or impossible to replace. It’s a good idea to plan ahead and secure those documents before a disaster occurs. </a:t>
            </a:r>
          </a:p>
          <a:p>
            <a:r>
              <a:rPr lang="en-US" sz="1200" kern="1200" dirty="0">
                <a:solidFill>
                  <a:schemeClr val="tx1"/>
                </a:solidFill>
                <a:effectLst/>
                <a:latin typeface="+mn-lt"/>
                <a:ea typeface="+mn-ea"/>
                <a:cs typeface="+mn-cs"/>
              </a:rPr>
              <a:t>Gathering and duplicating important documents in advance is critical.  If you have advance warning   that a disaster is headed your way,  an institution must attempt to preserve  records. Thanks to the proliferation of sophisticated satellite sensors and rapid advances in computer models our ability to accurately forecast weather and climate hazards has improved drastically- more than likely you will have advanced warning therefore  you must attempt to preserve records.  This slide is a summary of the record retention requirements  that apply to schools. Record retention information can also be found in  34  CFR 668.24  and also in the  FSA Handbook.  If records are lost in a  disaster the institution will not be held responsible for records that cannot be reconstructed. </a:t>
            </a:r>
          </a:p>
          <a:p>
            <a:r>
              <a:rPr lang="en-US" sz="1200" kern="1200" dirty="0">
                <a:solidFill>
                  <a:schemeClr val="tx1"/>
                </a:solidFill>
                <a:effectLst/>
                <a:latin typeface="+mn-lt"/>
                <a:ea typeface="+mn-ea"/>
                <a:cs typeface="+mn-cs"/>
              </a:rPr>
              <a:t>An institution would need to document that the records were lost due to a disaster and what was done to attempt  to preserve and reconstruct those records and also, obviously, what records it was unable to reconstruct.</a:t>
            </a: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18</a:t>
            </a:fld>
            <a:endParaRPr lang="en-US"/>
          </a:p>
        </p:txBody>
      </p:sp>
    </p:spTree>
    <p:extLst>
      <p:ext uri="{BB962C8B-B14F-4D97-AF65-F5344CB8AC3E}">
        <p14:creationId xmlns:p14="http://schemas.microsoft.com/office/powerpoint/2010/main" val="12134056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talk about a school’s duty to protect. Regents of the University of California vs  Superior Court of Los Angeles County was a case in which the Supreme Court of California held that universities owe a duty to protect students from foreseeable violence during curricular activities. This duty is important for active shooter scenarios but also extends to natural disasters. Planning ahead can reduce panic and increase safety. Students, faculty, and administrators can prepare themselves for emergencies at school in a number of ways, from conducting regular, emergency-specific drills to creating  an emergency operation plan. When emergencies do happen, schools need to know how to respond appropriately and recover as quickly and effectively as possible.</a:t>
            </a: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19</a:t>
            </a:fld>
            <a:endParaRPr lang="en-US"/>
          </a:p>
        </p:txBody>
      </p:sp>
    </p:spTree>
    <p:extLst>
      <p:ext uri="{BB962C8B-B14F-4D97-AF65-F5344CB8AC3E}">
        <p14:creationId xmlns:p14="http://schemas.microsoft.com/office/powerpoint/2010/main" val="3348996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that’s my story and now let’s get started by  walking through our agenda……  </a:t>
            </a:r>
          </a:p>
          <a:p>
            <a:r>
              <a:rPr lang="en-US" sz="1200" kern="1200" dirty="0">
                <a:solidFill>
                  <a:schemeClr val="tx1"/>
                </a:solidFill>
                <a:effectLst/>
                <a:latin typeface="+mn-lt"/>
                <a:ea typeface="+mn-ea"/>
                <a:cs typeface="+mn-cs"/>
              </a:rPr>
              <a:t>We will begin with a definition of Natural disasters, then </a:t>
            </a:r>
          </a:p>
          <a:p>
            <a:r>
              <a:rPr lang="en-US" sz="1200" kern="1200" dirty="0">
                <a:solidFill>
                  <a:schemeClr val="tx1"/>
                </a:solidFill>
                <a:effectLst/>
                <a:latin typeface="+mn-lt"/>
                <a:ea typeface="+mn-ea"/>
                <a:cs typeface="+mn-cs"/>
              </a:rPr>
              <a:t>We will talk about FSA’s Disaster Response Team, followed </a:t>
            </a:r>
          </a:p>
          <a:p>
            <a:r>
              <a:rPr lang="en-US" sz="1200" kern="1200" dirty="0">
                <a:solidFill>
                  <a:schemeClr val="tx1"/>
                </a:solidFill>
                <a:effectLst/>
                <a:latin typeface="+mn-lt"/>
                <a:ea typeface="+mn-ea"/>
                <a:cs typeface="+mn-cs"/>
              </a:rPr>
              <a:t>By Department of ED Guidance regarding the impact of a “major disaster” on the administration of the Title IV programs, </a:t>
            </a:r>
          </a:p>
          <a:p>
            <a:r>
              <a:rPr lang="en-US" sz="1200" kern="1200" dirty="0">
                <a:solidFill>
                  <a:schemeClr val="tx1"/>
                </a:solidFill>
                <a:effectLst/>
                <a:latin typeface="+mn-lt"/>
                <a:ea typeface="+mn-ea"/>
                <a:cs typeface="+mn-cs"/>
              </a:rPr>
              <a:t>We will also    provide some information about FSEOG Disaster Supplementals,</a:t>
            </a:r>
          </a:p>
          <a:p>
            <a:r>
              <a:rPr lang="en-US" sz="1200" kern="1200" dirty="0">
                <a:solidFill>
                  <a:schemeClr val="tx1"/>
                </a:solidFill>
                <a:effectLst/>
                <a:latin typeface="+mn-lt"/>
                <a:ea typeface="+mn-ea"/>
                <a:cs typeface="+mn-cs"/>
              </a:rPr>
              <a:t>And 5</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on the agenda is the pre and post disaster Institutional Requirements,</a:t>
            </a:r>
          </a:p>
          <a:p>
            <a:r>
              <a:rPr lang="en-US" sz="1200" kern="1200" dirty="0">
                <a:solidFill>
                  <a:schemeClr val="tx1"/>
                </a:solidFill>
                <a:effectLst/>
                <a:latin typeface="+mn-lt"/>
                <a:ea typeface="+mn-ea"/>
                <a:cs typeface="+mn-cs"/>
              </a:rPr>
              <a:t> Suggestions about Emergency Management Action Plans</a:t>
            </a:r>
          </a:p>
          <a:p>
            <a:r>
              <a:rPr lang="en-US" sz="1200" kern="1200" dirty="0">
                <a:solidFill>
                  <a:schemeClr val="tx1"/>
                </a:solidFill>
                <a:effectLst/>
                <a:latin typeface="+mn-lt"/>
                <a:ea typeface="+mn-ea"/>
                <a:cs typeface="+mn-cs"/>
              </a:rPr>
              <a:t>Followed by some general information, </a:t>
            </a:r>
          </a:p>
          <a:p>
            <a:r>
              <a:rPr lang="en-US" sz="1200" kern="1200" dirty="0">
                <a:solidFill>
                  <a:schemeClr val="tx1"/>
                </a:solidFill>
                <a:effectLst/>
                <a:latin typeface="+mn-lt"/>
                <a:ea typeface="+mn-ea"/>
                <a:cs typeface="+mn-cs"/>
              </a:rPr>
              <a:t>And finally, Michael will wrap things up with some  important takeaways and resources. </a:t>
            </a:r>
          </a:p>
          <a:p>
            <a:r>
              <a:rPr lang="en-US" sz="1200" kern="1200" dirty="0">
                <a:solidFill>
                  <a:schemeClr val="tx1"/>
                </a:solidFill>
                <a:effectLst/>
                <a:latin typeface="+mn-lt"/>
                <a:ea typeface="+mn-ea"/>
                <a:cs typeface="+mn-cs"/>
              </a:rPr>
              <a:t>The resource information is critical  and will help you navigate your next steps should a disaster occur. </a:t>
            </a: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a:t>
            </a:fld>
            <a:endParaRPr lang="en-US"/>
          </a:p>
        </p:txBody>
      </p:sp>
    </p:spTree>
    <p:extLst>
      <p:ext uri="{BB962C8B-B14F-4D97-AF65-F5344CB8AC3E}">
        <p14:creationId xmlns:p14="http://schemas.microsoft.com/office/powerpoint/2010/main" val="29131883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let’s talk some more about planning and take a look at how ED and other agencies can help you prepare for a disaster.</a:t>
            </a:r>
          </a:p>
          <a:p>
            <a:r>
              <a:rPr lang="en-US" sz="1200" kern="1200" dirty="0">
                <a:solidFill>
                  <a:schemeClr val="tx1"/>
                </a:solidFill>
                <a:effectLst/>
                <a:latin typeface="+mn-lt"/>
                <a:ea typeface="+mn-ea"/>
                <a:cs typeface="+mn-cs"/>
              </a:rPr>
              <a:t>In 2013, the White House released guides for developing high-quality emergency operations plans for schools, institutions of higher education , and houses of worship. These guides align with and build upon years of emergency planning work by the Federal government and are the first joint product of the U.S. Departments of Education, Homeland Security, Justice, and Health and Human Services. </a:t>
            </a:r>
          </a:p>
          <a:p>
            <a:r>
              <a:rPr lang="en-US" sz="1200" kern="1200" dirty="0">
                <a:solidFill>
                  <a:schemeClr val="tx1"/>
                </a:solidFill>
                <a:effectLst/>
                <a:latin typeface="+mn-lt"/>
                <a:ea typeface="+mn-ea"/>
                <a:cs typeface="+mn-cs"/>
              </a:rPr>
              <a:t>The guides are customized to each type of community, incorporate lessons learned from past incidents, and respond to the needs and concerns voiced by stakeholders. Institutions of higher education can use them to create new plans as well as to revise and update existing plans and align their emergency planning practices with those at the national, state, and local levels. The next slide includes the web address to access the guide.</a:t>
            </a: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20</a:t>
            </a:fld>
            <a:endParaRPr lang="en-US"/>
          </a:p>
        </p:txBody>
      </p:sp>
    </p:spTree>
    <p:extLst>
      <p:ext uri="{BB962C8B-B14F-4D97-AF65-F5344CB8AC3E}">
        <p14:creationId xmlns:p14="http://schemas.microsoft.com/office/powerpoint/2010/main" val="31192233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Effective emergency management preparation and development of a higher ed emergency operation plan are not done in isolation. It is critical that institutions work with their community partners including first responders, emergency managers, public and mental health officials, and local governmental officials during the planning process. There are many ways to develop a higher ed plan. The planning process should be flexible and can be adapted to accommodate an institution’s  unique characteristics and situation. </a:t>
            </a:r>
          </a:p>
          <a:p>
            <a:r>
              <a:rPr lang="en-US" sz="1200" kern="1200" dirty="0">
                <a:solidFill>
                  <a:schemeClr val="tx1"/>
                </a:solidFill>
                <a:effectLst/>
                <a:latin typeface="+mn-lt"/>
                <a:ea typeface="+mn-ea"/>
                <a:cs typeface="+mn-cs"/>
              </a:rPr>
              <a:t>This slide, taken from the guide  for institutions of higher education depicts the six steps in the planning process.  At each step, institutions should consider the impact of their decisions on activities such as training, as well as on equipment and resources.</a:t>
            </a: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21</a:t>
            </a:fld>
            <a:endParaRPr lang="en-US"/>
          </a:p>
        </p:txBody>
      </p:sp>
    </p:spTree>
    <p:extLst>
      <p:ext uri="{BB962C8B-B14F-4D97-AF65-F5344CB8AC3E}">
        <p14:creationId xmlns:p14="http://schemas.microsoft.com/office/powerpoint/2010/main" val="1403838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you have had a close call or  have been impacted by a major disaster in the last 4 years, there is a good chance that FSA has reached out to you to see how you were doing.   When a major disaster occurs, FSA’s school participation division  may send a pre or post -disaster notification to the leadership of your institution.   Since 2017, FSA has sent over 27,000 pre- and post-disaster emails providing  you key reminders and  information on the special resources possibly available to your institution. </a:t>
            </a:r>
          </a:p>
          <a:p>
            <a:r>
              <a:rPr lang="en-US" sz="1200" kern="1200" dirty="0">
                <a:solidFill>
                  <a:schemeClr val="tx1"/>
                </a:solidFill>
                <a:effectLst/>
                <a:latin typeface="+mn-lt"/>
                <a:ea typeface="+mn-ea"/>
                <a:cs typeface="+mn-cs"/>
              </a:rPr>
              <a:t>To get a better understanding of the impact of the disaster, FSA will also ask you a few questions in that email regarding your operational status. We want to know  if you are  open or  closed; If  closed, when do you plan to resume  academic instruction; If open, the date your institution reopened ; the number of buildings with structural and or water damage;  how you are communicating  your operational status and  the number of students and staff impacted by the disaster.</a:t>
            </a:r>
          </a:p>
          <a:p>
            <a:r>
              <a:rPr lang="en-US" sz="1200" kern="1200" dirty="0">
                <a:solidFill>
                  <a:schemeClr val="tx1"/>
                </a:solidFill>
                <a:effectLst/>
                <a:latin typeface="+mn-lt"/>
                <a:ea typeface="+mn-ea"/>
                <a:cs typeface="+mn-cs"/>
              </a:rPr>
              <a:t> This is your opportunity to communicate with FSA and tell us what your needs are and what’s going on. Communicating  will help us  get you the resources you need and assist with your recovery.</a:t>
            </a: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22</a:t>
            </a:fld>
            <a:endParaRPr lang="en-US"/>
          </a:p>
        </p:txBody>
      </p:sp>
    </p:spTree>
    <p:extLst>
      <p:ext uri="{BB962C8B-B14F-4D97-AF65-F5344CB8AC3E}">
        <p14:creationId xmlns:p14="http://schemas.microsoft.com/office/powerpoint/2010/main" val="22402525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you are impacted by a disaster, we know it can be a stressful and confusing time and unfortunately, when you are dealing with Title IV,  there are lots of rules and regulations.  If you have been affected by a disaster  and   determine that your institution will  be unable to timely submit the FISAP,  Institutional Agreements or  NSLDS enrollment reporting,  your regional school participation group is here to help and provide  guidance. If your issue concerns a cohort default rate deadline, reach out to the Cohort Default Rate Group to discuss the reporting delay. </a:t>
            </a:r>
          </a:p>
          <a:p>
            <a:r>
              <a:rPr lang="en-US" sz="1200" b="1" kern="1200" dirty="0">
                <a:solidFill>
                  <a:schemeClr val="tx1"/>
                </a:solidFill>
                <a:effectLst/>
                <a:latin typeface="+mn-lt"/>
                <a:ea typeface="+mn-ea"/>
                <a:cs typeface="+mn-cs"/>
              </a:rPr>
              <a:t>What else can FSA do to help?- We get a lot of  questions about Adjustments to the Academic year length and Cost of Attendance.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If, as a result of a disaster, an institution is temporarily closed for an extended period of time that impacts the length of its academic year, the Department  will assist the institution to determine the continued eligibility of its programs and its students for Title IV assistance. Closure due to a natural disaster doesn’t automatically result in loss of eligibility or participation by an institution.</a:t>
            </a:r>
          </a:p>
          <a:p>
            <a:r>
              <a:rPr lang="en-US" sz="1200" b="1" kern="1200" dirty="0">
                <a:solidFill>
                  <a:schemeClr val="tx1"/>
                </a:solidFill>
                <a:effectLst/>
                <a:latin typeface="+mn-lt"/>
                <a:ea typeface="+mn-ea"/>
                <a:cs typeface="+mn-cs"/>
              </a:rPr>
              <a:t>Cost of Attendance</a:t>
            </a:r>
            <a:r>
              <a:rPr lang="en-US" sz="1200" kern="1200" dirty="0">
                <a:solidFill>
                  <a:schemeClr val="tx1"/>
                </a:solidFill>
                <a:effectLst/>
                <a:latin typeface="+mn-lt"/>
                <a:ea typeface="+mn-ea"/>
                <a:cs typeface="+mn-cs"/>
              </a:rPr>
              <a:t>- As we all know,  the Higher Education Act allows financial aid administrators the authority to use Professional Judgment to adjust, on a case-by-case basis, the cost of attendance or  the values of the items that are used in calculating the EFC to reflect a student’s special disaster related circumstances .  We encourage financial aid administrators to use Professional Judgement to reflect more accurately the financial needs of students and families who are affected by a disaster. In making these case-by-case determinations you need to obtain documentation that pertains to the student’s records and substantiate the reasons for the adjustment.  There is lots of discussion about Professional Judgement that can be found in the FSA handbook. Reach out to your regional office so that we can discuss these issues that are unique to your situation.</a:t>
            </a:r>
          </a:p>
          <a:p>
            <a:r>
              <a:rPr lang="en-US" sz="1200" kern="1200" dirty="0">
                <a:solidFill>
                  <a:schemeClr val="tx1"/>
                </a:solidFill>
                <a:effectLst/>
                <a:latin typeface="+mn-lt"/>
                <a:ea typeface="+mn-ea"/>
                <a:cs typeface="+mn-cs"/>
              </a:rPr>
              <a:t>And now, Michael will provide you those important Take-aways and Resources.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23</a:t>
            </a:fld>
            <a:endParaRPr lang="en-US"/>
          </a:p>
        </p:txBody>
      </p:sp>
    </p:spTree>
    <p:extLst>
      <p:ext uri="{BB962C8B-B14F-4D97-AF65-F5344CB8AC3E}">
        <p14:creationId xmlns:p14="http://schemas.microsoft.com/office/powerpoint/2010/main" val="5638716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Mike Slide</a:t>
            </a:r>
          </a:p>
          <a:p>
            <a:endParaRPr lang="en-US"/>
          </a:p>
        </p:txBody>
      </p:sp>
      <p:sp>
        <p:nvSpPr>
          <p:cNvPr id="4" name="Slide Number Placeholder 3"/>
          <p:cNvSpPr>
            <a:spLocks noGrp="1"/>
          </p:cNvSpPr>
          <p:nvPr>
            <p:ph type="sldNum" sz="quarter" idx="5"/>
          </p:nvPr>
        </p:nvSpPr>
        <p:spPr/>
        <p:txBody>
          <a:bodyPr/>
          <a:lstStyle/>
          <a:p>
            <a:fld id="{C49312DC-84F5-408B-947F-EAE8AD61D853}" type="slidenum">
              <a:rPr lang="en-US" smtClean="0"/>
              <a:t>24</a:t>
            </a:fld>
            <a:endParaRPr lang="en-US"/>
          </a:p>
        </p:txBody>
      </p:sp>
    </p:spTree>
    <p:extLst>
      <p:ext uri="{BB962C8B-B14F-4D97-AF65-F5344CB8AC3E}">
        <p14:creationId xmlns:p14="http://schemas.microsoft.com/office/powerpoint/2010/main" val="1891649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Familiarize Financial Aid Office &amp; Other stakeholders with FSA disaster resources  (i.e. DCL Gen 17-08) </a:t>
            </a:r>
          </a:p>
        </p:txBody>
      </p:sp>
      <p:sp>
        <p:nvSpPr>
          <p:cNvPr id="4" name="Slide Number Placeholder 3"/>
          <p:cNvSpPr>
            <a:spLocks noGrp="1"/>
          </p:cNvSpPr>
          <p:nvPr>
            <p:ph type="sldNum" sz="quarter" idx="5"/>
          </p:nvPr>
        </p:nvSpPr>
        <p:spPr/>
        <p:txBody>
          <a:bodyPr/>
          <a:lstStyle/>
          <a:p>
            <a:fld id="{C49312DC-84F5-408B-947F-EAE8AD61D853}" type="slidenum">
              <a:rPr lang="en-US" smtClean="0"/>
              <a:t>25</a:t>
            </a:fld>
            <a:endParaRPr lang="en-US"/>
          </a:p>
        </p:txBody>
      </p:sp>
    </p:spTree>
    <p:extLst>
      <p:ext uri="{BB962C8B-B14F-4D97-AF65-F5344CB8AC3E}">
        <p14:creationId xmlns:p14="http://schemas.microsoft.com/office/powerpoint/2010/main" val="40066094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DCL GEN 17-08: Guidance for helping Title IV participants affected by a major disaster. </a:t>
            </a:r>
          </a:p>
          <a:p>
            <a:endParaRPr lang="en-US"/>
          </a:p>
          <a:p>
            <a:r>
              <a:rPr lang="en-US" sz="1200">
                <a:solidFill>
                  <a:schemeClr val="bg2"/>
                </a:solidFill>
              </a:rPr>
              <a:t>Robert T. Stafford Disaster relief and Emergency Assistance Act : </a:t>
            </a:r>
            <a:r>
              <a:rPr lang="en-US"/>
              <a:t>Signed into law November 23, 1988; amended the Disaster Relief Act of 1974, PL 93-288. This Act constitutes the statutory authority for most Federal disaster response activities especially as they pertain to FEMA and FEMA programs.</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bg2"/>
                </a:solidFill>
                <a:hlinkClick r:id="rId3">
                  <a:extLst>
                    <a:ext uri="{A12FA001-AC4F-418D-AE19-62706E023703}">
                      <ahyp:hlinkClr xmlns:ahyp="http://schemas.microsoft.com/office/drawing/2018/hyperlinkcolor" val="tx"/>
                    </a:ext>
                  </a:extLst>
                </a:hlinkClick>
              </a:rPr>
              <a:t>FSA Partner Connect natural disaster website</a:t>
            </a:r>
            <a:r>
              <a:rPr lang="en-US" sz="1200">
                <a:solidFill>
                  <a:schemeClr val="bg2"/>
                </a:solidFill>
              </a:rPr>
              <a:t>: </a:t>
            </a:r>
            <a:r>
              <a:rPr lang="en-US"/>
              <a:t>Provides links to information related to the impact of the natural disasters on students, parents, student loan borrowers, colleges and universities, and financial institutions that participate in the federal student assistance programs.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2"/>
              </a:solidFill>
            </a:endParaRPr>
          </a:p>
          <a:p>
            <a:endParaRPr lang="en-US"/>
          </a:p>
        </p:txBody>
      </p:sp>
      <p:sp>
        <p:nvSpPr>
          <p:cNvPr id="4" name="Slide Number Placeholder 3"/>
          <p:cNvSpPr>
            <a:spLocks noGrp="1"/>
          </p:cNvSpPr>
          <p:nvPr>
            <p:ph type="sldNum" sz="quarter" idx="5"/>
          </p:nvPr>
        </p:nvSpPr>
        <p:spPr/>
        <p:txBody>
          <a:bodyPr/>
          <a:lstStyle/>
          <a:p>
            <a:fld id="{C49312DC-84F5-408B-947F-EAE8AD61D853}" type="slidenum">
              <a:rPr lang="en-US" smtClean="0"/>
              <a:t>26</a:t>
            </a:fld>
            <a:endParaRPr lang="en-US"/>
          </a:p>
        </p:txBody>
      </p:sp>
    </p:spTree>
    <p:extLst>
      <p:ext uri="{BB962C8B-B14F-4D97-AF65-F5344CB8AC3E}">
        <p14:creationId xmlns:p14="http://schemas.microsoft.com/office/powerpoint/2010/main" val="41746065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a:solidFill>
                  <a:srgbClr val="1E384B"/>
                </a:solidFill>
                <a:effectLst/>
                <a:latin typeface="Tahoma" panose="020B0604030504040204" pitchFamily="34" charset="0"/>
              </a:rPr>
              <a:t>Counseling Services</a:t>
            </a:r>
          </a:p>
          <a:p>
            <a:pPr algn="l"/>
            <a:r>
              <a:rPr lang="en-US" b="0" i="0">
                <a:solidFill>
                  <a:srgbClr val="4A4A4A"/>
                </a:solidFill>
                <a:effectLst/>
                <a:latin typeface="Tahoma" panose="020B0604030504040204" pitchFamily="34" charset="0"/>
              </a:rPr>
              <a:t>The Disaster Distress Helpline puts people in need of counseling on the path to recovery. Our staff members provide counseling and support before, during, and after disasters and refer people to local disaster-related resources for follow-up care and support. Since its launch in February 2012, the Disaster Distress Helpline has provided counseling and support in response to disasters such as Hurricane Sandy, the Boston Marathon bombing, the Ebola outbreak, and the Coronavirus pandemic.</a:t>
            </a:r>
          </a:p>
          <a:p>
            <a:pPr algn="l"/>
            <a:r>
              <a:rPr lang="en-US" b="0" i="0">
                <a:solidFill>
                  <a:srgbClr val="4A4A4A"/>
                </a:solidFill>
                <a:effectLst/>
                <a:latin typeface="Tahoma" panose="020B0604030504040204" pitchFamily="34" charset="0"/>
              </a:rPr>
              <a:t>The Disaster Distress Helpline is staffed by trained counselors from a network of crisis call centers located across the United States. These counselors provide:</a:t>
            </a:r>
          </a:p>
          <a:p>
            <a:pPr algn="l">
              <a:buFont typeface="Arial" panose="020B0604020202020204" pitchFamily="34" charset="0"/>
              <a:buChar char="•"/>
            </a:pPr>
            <a:r>
              <a:rPr lang="en-US" b="0" i="0">
                <a:solidFill>
                  <a:srgbClr val="4A4A4A"/>
                </a:solidFill>
                <a:effectLst/>
                <a:latin typeface="Tahoma" panose="020B0604030504040204" pitchFamily="34" charset="0"/>
              </a:rPr>
              <a:t>Crisis counseling for people in emotional distress related to any natural or human-caused disaster</a:t>
            </a:r>
          </a:p>
          <a:p>
            <a:pPr algn="l">
              <a:buFont typeface="Arial" panose="020B0604020202020204" pitchFamily="34" charset="0"/>
              <a:buChar char="•"/>
            </a:pPr>
            <a:r>
              <a:rPr lang="en-US" b="0" i="0">
                <a:solidFill>
                  <a:srgbClr val="4A4A4A"/>
                </a:solidFill>
                <a:effectLst/>
                <a:latin typeface="Tahoma" panose="020B0604030504040204" pitchFamily="34" charset="0"/>
              </a:rPr>
              <a:t>Information on how to recognize distress and its effects on individuals and families</a:t>
            </a:r>
          </a:p>
          <a:p>
            <a:pPr algn="l">
              <a:buFont typeface="Arial" panose="020B0604020202020204" pitchFamily="34" charset="0"/>
              <a:buChar char="•"/>
            </a:pPr>
            <a:r>
              <a:rPr lang="en-US" b="0" i="0">
                <a:solidFill>
                  <a:srgbClr val="4A4A4A"/>
                </a:solidFill>
                <a:effectLst/>
                <a:latin typeface="Tahoma" panose="020B0604030504040204" pitchFamily="34" charset="0"/>
              </a:rPr>
              <a:t>Tips for healthy coping</a:t>
            </a:r>
          </a:p>
          <a:p>
            <a:pPr algn="l">
              <a:buFont typeface="Arial" panose="020B0604020202020204" pitchFamily="34" charset="0"/>
              <a:buChar char="•"/>
            </a:pPr>
            <a:r>
              <a:rPr lang="en-US" b="0" i="0">
                <a:solidFill>
                  <a:srgbClr val="4A4A4A"/>
                </a:solidFill>
                <a:effectLst/>
                <a:latin typeface="Tahoma" panose="020B0604030504040204" pitchFamily="34" charset="0"/>
              </a:rPr>
              <a:t>Referrals to local crisis call centers for additional follow-up care and support</a:t>
            </a:r>
          </a:p>
          <a:p>
            <a:pPr algn="l"/>
            <a:endParaRPr lang="en-US" b="1" i="0">
              <a:solidFill>
                <a:srgbClr val="1E384B"/>
              </a:solidFill>
              <a:effectLst/>
              <a:latin typeface="Tahoma" panose="020B0604030504040204" pitchFamily="34" charset="0"/>
            </a:endParaRPr>
          </a:p>
          <a:p>
            <a:pPr algn="l"/>
            <a:endParaRPr lang="en-US" b="1" i="0">
              <a:solidFill>
                <a:srgbClr val="1E384B"/>
              </a:solidFill>
              <a:effectLst/>
              <a:latin typeface="Tahoma" panose="020B0604030504040204" pitchFamily="34" charset="0"/>
            </a:endParaRPr>
          </a:p>
          <a:p>
            <a:pPr algn="l"/>
            <a:r>
              <a:rPr lang="en-US" b="1" i="0">
                <a:solidFill>
                  <a:srgbClr val="1E384B"/>
                </a:solidFill>
                <a:effectLst/>
                <a:latin typeface="Tahoma" panose="020B0604030504040204" pitchFamily="34" charset="0"/>
              </a:rPr>
              <a:t>Who Should Contact the Disaster Distress Helpline?</a:t>
            </a:r>
          </a:p>
          <a:p>
            <a:pPr algn="l"/>
            <a:r>
              <a:rPr lang="en-US" b="0" i="0">
                <a:solidFill>
                  <a:srgbClr val="4A4A4A"/>
                </a:solidFill>
                <a:effectLst/>
                <a:latin typeface="Tahoma" panose="020B0604030504040204" pitchFamily="34" charset="0"/>
              </a:rPr>
              <a:t>This crisis support service is for anyone experiencing emotional distress related to disasters such as:</a:t>
            </a:r>
          </a:p>
          <a:p>
            <a:pPr algn="l">
              <a:buFont typeface="Arial" panose="020B0604020202020204" pitchFamily="34" charset="0"/>
              <a:buChar char="•"/>
            </a:pPr>
            <a:r>
              <a:rPr lang="en-US" b="0" i="0" u="sng">
                <a:solidFill>
                  <a:srgbClr val="1F419A"/>
                </a:solidFill>
                <a:effectLst/>
                <a:latin typeface="Tahoma" panose="020B0604030504040204" pitchFamily="34" charset="0"/>
                <a:hlinkClick r:id="rId3"/>
              </a:rPr>
              <a:t>Tornadoes and Severe Storms</a:t>
            </a:r>
            <a:endParaRPr lang="en-US" b="0" i="0">
              <a:solidFill>
                <a:srgbClr val="4A4A4A"/>
              </a:solidFill>
              <a:effectLst/>
              <a:latin typeface="Tahoma" panose="020B0604030504040204" pitchFamily="34" charset="0"/>
            </a:endParaRPr>
          </a:p>
          <a:p>
            <a:pPr algn="l">
              <a:buFont typeface="Arial" panose="020B0604020202020204" pitchFamily="34" charset="0"/>
              <a:buChar char="•"/>
            </a:pPr>
            <a:r>
              <a:rPr lang="en-US" b="0" i="0" u="sng">
                <a:solidFill>
                  <a:srgbClr val="1F419A"/>
                </a:solidFill>
                <a:effectLst/>
                <a:latin typeface="Tahoma" panose="020B0604030504040204" pitchFamily="34" charset="0"/>
                <a:hlinkClick r:id="rId4"/>
              </a:rPr>
              <a:t>Hurricanes and Tropical Storms</a:t>
            </a:r>
            <a:endParaRPr lang="en-US" b="0" i="0">
              <a:solidFill>
                <a:srgbClr val="4A4A4A"/>
              </a:solidFill>
              <a:effectLst/>
              <a:latin typeface="Tahoma" panose="020B0604030504040204" pitchFamily="34" charset="0"/>
            </a:endParaRPr>
          </a:p>
          <a:p>
            <a:pPr algn="l">
              <a:buFont typeface="Arial" panose="020B0604020202020204" pitchFamily="34" charset="0"/>
              <a:buChar char="•"/>
            </a:pPr>
            <a:r>
              <a:rPr lang="en-US" b="0" i="0" u="sng">
                <a:solidFill>
                  <a:srgbClr val="1F419A"/>
                </a:solidFill>
                <a:effectLst/>
                <a:latin typeface="Tahoma" panose="020B0604030504040204" pitchFamily="34" charset="0"/>
                <a:hlinkClick r:id="rId5"/>
              </a:rPr>
              <a:t>Floods</a:t>
            </a:r>
            <a:endParaRPr lang="en-US" b="0" i="0">
              <a:solidFill>
                <a:srgbClr val="4A4A4A"/>
              </a:solidFill>
              <a:effectLst/>
              <a:latin typeface="Tahoma" panose="020B0604030504040204" pitchFamily="34" charset="0"/>
            </a:endParaRPr>
          </a:p>
          <a:p>
            <a:pPr algn="l">
              <a:buFont typeface="Arial" panose="020B0604020202020204" pitchFamily="34" charset="0"/>
              <a:buChar char="•"/>
            </a:pPr>
            <a:r>
              <a:rPr lang="en-US" b="0" i="0" u="sng">
                <a:solidFill>
                  <a:srgbClr val="1F419A"/>
                </a:solidFill>
                <a:effectLst/>
                <a:latin typeface="Tahoma" panose="020B0604030504040204" pitchFamily="34" charset="0"/>
                <a:hlinkClick r:id="rId6"/>
              </a:rPr>
              <a:t>Wildfires</a:t>
            </a:r>
            <a:endParaRPr lang="en-US" b="0" i="0">
              <a:solidFill>
                <a:srgbClr val="4A4A4A"/>
              </a:solidFill>
              <a:effectLst/>
              <a:latin typeface="Tahoma" panose="020B0604030504040204" pitchFamily="34" charset="0"/>
            </a:endParaRPr>
          </a:p>
          <a:p>
            <a:pPr algn="l">
              <a:buFont typeface="Arial" panose="020B0604020202020204" pitchFamily="34" charset="0"/>
              <a:buChar char="•"/>
            </a:pPr>
            <a:r>
              <a:rPr lang="en-US" b="0" i="0" u="sng">
                <a:solidFill>
                  <a:srgbClr val="1F419A"/>
                </a:solidFill>
                <a:effectLst/>
                <a:latin typeface="Tahoma" panose="020B0604030504040204" pitchFamily="34" charset="0"/>
                <a:hlinkClick r:id="rId7"/>
              </a:rPr>
              <a:t>Earthquakes</a:t>
            </a:r>
            <a:endParaRPr lang="en-US" b="0" i="0">
              <a:solidFill>
                <a:srgbClr val="4A4A4A"/>
              </a:solidFill>
              <a:effectLst/>
              <a:latin typeface="Tahoma" panose="020B0604030504040204" pitchFamily="34" charset="0"/>
            </a:endParaRPr>
          </a:p>
          <a:p>
            <a:pPr algn="l">
              <a:buFont typeface="Arial" panose="020B0604020202020204" pitchFamily="34" charset="0"/>
              <a:buChar char="•"/>
            </a:pPr>
            <a:r>
              <a:rPr lang="en-US" b="0" i="0" u="sng">
                <a:solidFill>
                  <a:srgbClr val="1F419A"/>
                </a:solidFill>
                <a:effectLst/>
                <a:latin typeface="Tahoma" panose="020B0604030504040204" pitchFamily="34" charset="0"/>
                <a:hlinkClick r:id="rId8"/>
              </a:rPr>
              <a:t>Drought</a:t>
            </a:r>
            <a:endParaRPr lang="en-US" b="0" i="0">
              <a:solidFill>
                <a:srgbClr val="4A4A4A"/>
              </a:solidFill>
              <a:effectLst/>
              <a:latin typeface="Tahoma" panose="020B0604030504040204" pitchFamily="34" charset="0"/>
            </a:endParaRPr>
          </a:p>
          <a:p>
            <a:pPr algn="l">
              <a:buFont typeface="Arial" panose="020B0604020202020204" pitchFamily="34" charset="0"/>
              <a:buChar char="•"/>
            </a:pPr>
            <a:r>
              <a:rPr lang="en-US" b="0" i="0" u="sng">
                <a:solidFill>
                  <a:srgbClr val="1F419A"/>
                </a:solidFill>
                <a:effectLst/>
                <a:latin typeface="Tahoma" panose="020B0604030504040204" pitchFamily="34" charset="0"/>
                <a:hlinkClick r:id="rId9"/>
              </a:rPr>
              <a:t>Incidents of Mass Violence</a:t>
            </a:r>
            <a:endParaRPr lang="en-US" b="0" i="0">
              <a:solidFill>
                <a:srgbClr val="4A4A4A"/>
              </a:solidFill>
              <a:effectLst/>
              <a:latin typeface="Tahoma" panose="020B0604030504040204" pitchFamily="34" charset="0"/>
            </a:endParaRPr>
          </a:p>
          <a:p>
            <a:endParaRPr lang="en-US"/>
          </a:p>
        </p:txBody>
      </p:sp>
      <p:sp>
        <p:nvSpPr>
          <p:cNvPr id="4" name="Slide Number Placeholder 3"/>
          <p:cNvSpPr>
            <a:spLocks noGrp="1"/>
          </p:cNvSpPr>
          <p:nvPr>
            <p:ph type="sldNum" sz="quarter" idx="5"/>
          </p:nvPr>
        </p:nvSpPr>
        <p:spPr/>
        <p:txBody>
          <a:bodyPr/>
          <a:lstStyle/>
          <a:p>
            <a:fld id="{C49312DC-84F5-408B-947F-EAE8AD61D853}" type="slidenum">
              <a:rPr lang="en-US" smtClean="0"/>
              <a:t>27</a:t>
            </a:fld>
            <a:endParaRPr lang="en-US"/>
          </a:p>
        </p:txBody>
      </p:sp>
    </p:spTree>
    <p:extLst>
      <p:ext uri="{BB962C8B-B14F-4D97-AF65-F5344CB8AC3E}">
        <p14:creationId xmlns:p14="http://schemas.microsoft.com/office/powerpoint/2010/main" val="26339519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Project Serv – Counseling Services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30A13"/>
                </a:solidFill>
                <a:effectLst/>
                <a:latin typeface="Helvetica Neue"/>
              </a:rPr>
              <a:t>This program funds short-term and long-term education-related services for local educational agencies (LEAs) and institutions of higher education (IHEs) to help them recover from a violent or traumatic event in which the learning environment has been disrupted.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Briefly Discuss Purpose; Eligibility; Resources; FAQs; and POCs </a:t>
            </a:r>
          </a:p>
        </p:txBody>
      </p:sp>
      <p:sp>
        <p:nvSpPr>
          <p:cNvPr id="4" name="Slide Number Placeholder 3"/>
          <p:cNvSpPr>
            <a:spLocks noGrp="1"/>
          </p:cNvSpPr>
          <p:nvPr>
            <p:ph type="sldNum" sz="quarter" idx="5"/>
          </p:nvPr>
        </p:nvSpPr>
        <p:spPr/>
        <p:txBody>
          <a:bodyPr/>
          <a:lstStyle/>
          <a:p>
            <a:fld id="{C49312DC-84F5-408B-947F-EAE8AD61D853}" type="slidenum">
              <a:rPr lang="en-US" smtClean="0"/>
              <a:t>28</a:t>
            </a:fld>
            <a:endParaRPr lang="en-US"/>
          </a:p>
        </p:txBody>
      </p:sp>
    </p:spTree>
    <p:extLst>
      <p:ext uri="{BB962C8B-B14F-4D97-AF65-F5344CB8AC3E}">
        <p14:creationId xmlns:p14="http://schemas.microsoft.com/office/powerpoint/2010/main" val="22541865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49312DC-84F5-408B-947F-EAE8AD61D853}" type="slidenum">
              <a:rPr lang="en-US" smtClean="0"/>
              <a:t>29</a:t>
            </a:fld>
            <a:endParaRPr lang="en-US"/>
          </a:p>
        </p:txBody>
      </p:sp>
    </p:spTree>
    <p:extLst>
      <p:ext uri="{BB962C8B-B14F-4D97-AF65-F5344CB8AC3E}">
        <p14:creationId xmlns:p14="http://schemas.microsoft.com/office/powerpoint/2010/main" val="4095237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last  few years have been standouts for devastating natural disasters. Wildfires have ravaged the western U.S.  and tropical cyclones have popped up left and right, with some events occurring simultaneously and causing significant damage. In the next few slides,  I am going to talk about Natural Disasters and  Federal Emergency Management  Agency (FEMA)  designations. Before we get to those slides let’s define a Natural Disaster.                 </a:t>
            </a:r>
          </a:p>
          <a:p>
            <a:r>
              <a:rPr lang="en-US" sz="1200" kern="1200" dirty="0">
                <a:solidFill>
                  <a:schemeClr val="tx1"/>
                </a:solidFill>
                <a:effectLst/>
                <a:latin typeface="+mn-lt"/>
                <a:ea typeface="+mn-ea"/>
                <a:cs typeface="+mn-cs"/>
              </a:rPr>
              <a:t>A Natural Disaster  includes all types of severe weather, which have the potential to pose a significant threat to human health, safety, property, critical infrastructure, and homeland security.  Natural disasters may include winter storms, floods, tornados, hurricanes, wildfires, or earthquakes, heat waves, tropical cyclones, or any combination of these events.               </a:t>
            </a:r>
          </a:p>
          <a:p>
            <a:r>
              <a:rPr lang="en-US" sz="1200" kern="1200" dirty="0">
                <a:solidFill>
                  <a:schemeClr val="tx1"/>
                </a:solidFill>
                <a:effectLst/>
                <a:latin typeface="+mn-lt"/>
                <a:ea typeface="+mn-ea"/>
                <a:cs typeface="+mn-cs"/>
              </a:rPr>
              <a:t> A federally declared major disaster is defined as any natural catastrophe in which, in the determination of the  President, causes damage of sufficient severity and magnitude to warrant  major disaster assistance to supplement the efforts and  resources of states, local governments and disaster relief organizations. </a:t>
            </a: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a:t>
            </a:fld>
            <a:endParaRPr lang="en-US"/>
          </a:p>
        </p:txBody>
      </p:sp>
    </p:spTree>
    <p:extLst>
      <p:ext uri="{BB962C8B-B14F-4D97-AF65-F5344CB8AC3E}">
        <p14:creationId xmlns:p14="http://schemas.microsoft.com/office/powerpoint/2010/main" val="35756078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8ABC84F1-0E2F-420C-B88C-80CF1EA95B8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6526A328-6C2F-444E-A8C3-5765908BF97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6148" name="Slide Number Placeholder 3">
            <a:extLst>
              <a:ext uri="{FF2B5EF4-FFF2-40B4-BE49-F238E27FC236}">
                <a16:creationId xmlns:a16="http://schemas.microsoft.com/office/drawing/2014/main" id="{31372591-8171-4D80-8712-4005A88FDEB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55650" indent="-290513">
              <a:spcBef>
                <a:spcPct val="30000"/>
              </a:spcBef>
              <a:defRPr sz="1200">
                <a:solidFill>
                  <a:schemeClr val="tx1"/>
                </a:solidFill>
                <a:latin typeface="Calibri" panose="020F0502020204030204" pitchFamily="34" charset="0"/>
              </a:defRPr>
            </a:lvl2pPr>
            <a:lvl3pPr marL="1163638" indent="-231775">
              <a:spcBef>
                <a:spcPct val="30000"/>
              </a:spcBef>
              <a:defRPr sz="1200">
                <a:solidFill>
                  <a:schemeClr val="tx1"/>
                </a:solidFill>
                <a:latin typeface="Calibri" panose="020F0502020204030204" pitchFamily="34" charset="0"/>
              </a:defRPr>
            </a:lvl3pPr>
            <a:lvl4pPr marL="1630363" indent="-231775">
              <a:spcBef>
                <a:spcPct val="30000"/>
              </a:spcBef>
              <a:defRPr sz="1200">
                <a:solidFill>
                  <a:schemeClr val="tx1"/>
                </a:solidFill>
                <a:latin typeface="Calibri" panose="020F0502020204030204" pitchFamily="34" charset="0"/>
              </a:defRPr>
            </a:lvl4pPr>
            <a:lvl5pPr marL="2095500" indent="-231775">
              <a:spcBef>
                <a:spcPct val="30000"/>
              </a:spcBef>
              <a:defRPr sz="1200">
                <a:solidFill>
                  <a:schemeClr val="tx1"/>
                </a:solidFill>
                <a:latin typeface="Calibri" panose="020F0502020204030204" pitchFamily="34" charset="0"/>
              </a:defRPr>
            </a:lvl5pPr>
            <a:lvl6pPr marL="2552700" indent="-231775" defTabSz="457200" eaLnBrk="0" fontAlgn="base" hangingPunct="0">
              <a:spcBef>
                <a:spcPct val="30000"/>
              </a:spcBef>
              <a:spcAft>
                <a:spcPct val="0"/>
              </a:spcAft>
              <a:defRPr sz="1200">
                <a:solidFill>
                  <a:schemeClr val="tx1"/>
                </a:solidFill>
                <a:latin typeface="Calibri" panose="020F0502020204030204" pitchFamily="34" charset="0"/>
              </a:defRPr>
            </a:lvl6pPr>
            <a:lvl7pPr marL="3009900" indent="-231775" defTabSz="457200" eaLnBrk="0" fontAlgn="base" hangingPunct="0">
              <a:spcBef>
                <a:spcPct val="30000"/>
              </a:spcBef>
              <a:spcAft>
                <a:spcPct val="0"/>
              </a:spcAft>
              <a:defRPr sz="1200">
                <a:solidFill>
                  <a:schemeClr val="tx1"/>
                </a:solidFill>
                <a:latin typeface="Calibri" panose="020F0502020204030204" pitchFamily="34" charset="0"/>
              </a:defRPr>
            </a:lvl7pPr>
            <a:lvl8pPr marL="3467100" indent="-231775" defTabSz="457200" eaLnBrk="0" fontAlgn="base" hangingPunct="0">
              <a:spcBef>
                <a:spcPct val="30000"/>
              </a:spcBef>
              <a:spcAft>
                <a:spcPct val="0"/>
              </a:spcAft>
              <a:defRPr sz="1200">
                <a:solidFill>
                  <a:schemeClr val="tx1"/>
                </a:solidFill>
                <a:latin typeface="Calibri" panose="020F0502020204030204" pitchFamily="34" charset="0"/>
              </a:defRPr>
            </a:lvl8pPr>
            <a:lvl9pPr marL="3924300" indent="-231775" defTabSz="4572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F43DB082-C23D-41C8-86FE-3D522EA2F90E}"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30</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Project Serv – Counseling Services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30A13"/>
                </a:solidFill>
                <a:effectLst/>
                <a:latin typeface="Helvetica Neue"/>
              </a:rPr>
              <a:t>This program funds short-term and long-term education-related services for local educational agencies (LEAs) and institutions of higher education (IHEs) to help them recover from a violent or traumatic event in which the learning environment has been disrupted.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Briefly Discuss Purpose; Eligibility; Resources; FAQs; and POCs </a:t>
            </a:r>
          </a:p>
        </p:txBody>
      </p:sp>
      <p:sp>
        <p:nvSpPr>
          <p:cNvPr id="4" name="Slide Number Placeholder 3"/>
          <p:cNvSpPr>
            <a:spLocks noGrp="1"/>
          </p:cNvSpPr>
          <p:nvPr>
            <p:ph type="sldNum" sz="quarter" idx="5"/>
          </p:nvPr>
        </p:nvSpPr>
        <p:spPr/>
        <p:txBody>
          <a:bodyPr/>
          <a:lstStyle/>
          <a:p>
            <a:fld id="{C49312DC-84F5-408B-947F-EAE8AD61D853}" type="slidenum">
              <a:rPr lang="en-US" smtClean="0"/>
              <a:t>31</a:t>
            </a:fld>
            <a:endParaRPr lang="en-US"/>
          </a:p>
        </p:txBody>
      </p:sp>
    </p:spTree>
    <p:extLst>
      <p:ext uri="{BB962C8B-B14F-4D97-AF65-F5344CB8AC3E}">
        <p14:creationId xmlns:p14="http://schemas.microsoft.com/office/powerpoint/2010/main" val="1497425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2 types of assistance available under FEMA  Emergency Declarations-  Public Assistance and Individual Assistance. </a:t>
            </a:r>
          </a:p>
          <a:p>
            <a:r>
              <a:rPr lang="en-US" sz="1200" kern="1200" dirty="0">
                <a:solidFill>
                  <a:schemeClr val="tx1"/>
                </a:solidFill>
                <a:effectLst/>
                <a:latin typeface="+mn-lt"/>
                <a:ea typeface="+mn-ea"/>
                <a:cs typeface="+mn-cs"/>
              </a:rPr>
              <a:t>In this slide I want to talk about Individual Assistance. If your institution  is in a federally  declared  disaster  area that qualifies  for Individual Assistance, your  Institution could take advantage of the flexibilities outlined in GEN 17-08 such as additional FSEOG funding. </a:t>
            </a:r>
          </a:p>
          <a:p>
            <a:r>
              <a:rPr lang="en-US" sz="1200" kern="1200" dirty="0">
                <a:solidFill>
                  <a:schemeClr val="tx1"/>
                </a:solidFill>
                <a:effectLst/>
                <a:latin typeface="+mn-lt"/>
                <a:ea typeface="+mn-ea"/>
                <a:cs typeface="+mn-cs"/>
              </a:rPr>
              <a:t> Gen-17-08 provides some important disaster related guidance and we will spend more time discussing those later in the presentation. </a:t>
            </a:r>
          </a:p>
          <a:p>
            <a:r>
              <a:rPr lang="en-US" sz="1200" kern="1200" dirty="0">
                <a:solidFill>
                  <a:schemeClr val="tx1"/>
                </a:solidFill>
                <a:effectLst/>
                <a:latin typeface="+mn-lt"/>
                <a:ea typeface="+mn-ea"/>
                <a:cs typeface="+mn-cs"/>
              </a:rPr>
              <a:t> If  you have any  disaster  related Title IV questions,  please reach out to your regional school participation division- they are your title IV disaster experts and can be reached by phone or email.</a:t>
            </a:r>
          </a:p>
          <a:p>
            <a:endParaRPr lang="en-US" b="0" i="0" dirty="0">
              <a:solidFill>
                <a:srgbClr val="1B1B1B"/>
              </a:solidFill>
              <a:effectLst/>
              <a:latin typeface="Source Sans Pro" panose="020B0503030403020204" pitchFamily="34" charset="0"/>
            </a:endParaRPr>
          </a:p>
        </p:txBody>
      </p:sp>
      <p:sp>
        <p:nvSpPr>
          <p:cNvPr id="4" name="Slide Number Placeholder 3"/>
          <p:cNvSpPr>
            <a:spLocks noGrp="1"/>
          </p:cNvSpPr>
          <p:nvPr>
            <p:ph type="sldNum" sz="quarter" idx="5"/>
          </p:nvPr>
        </p:nvSpPr>
        <p:spPr/>
        <p:txBody>
          <a:bodyPr/>
          <a:lstStyle/>
          <a:p>
            <a:fld id="{C49312DC-84F5-408B-947F-EAE8AD61D853}" type="slidenum">
              <a:rPr lang="en-US" smtClean="0"/>
              <a:t>4</a:t>
            </a:fld>
            <a:endParaRPr lang="en-US"/>
          </a:p>
        </p:txBody>
      </p:sp>
    </p:spTree>
    <p:extLst>
      <p:ext uri="{BB962C8B-B14F-4D97-AF65-F5344CB8AC3E}">
        <p14:creationId xmlns:p14="http://schemas.microsoft.com/office/powerpoint/2010/main" val="16581680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Not all disasters are  federally declared disasters and not all impacted areas are eligible for individual assistance. </a:t>
            </a:r>
          </a:p>
          <a:p>
            <a:r>
              <a:rPr lang="en-US" sz="1200" kern="1200" dirty="0">
                <a:solidFill>
                  <a:schemeClr val="tx1"/>
                </a:solidFill>
                <a:effectLst/>
                <a:latin typeface="+mn-lt"/>
                <a:ea typeface="+mn-ea"/>
                <a:cs typeface="+mn-cs"/>
              </a:rPr>
              <a:t>If your institution is in an area that qualifies for Public Assistance or there are no FEMA declarations and you have questions, your best resource is your FSA regional office. We can answer questions about  R2T4 calculations,  school closures, defining the academic year,  payment periods, timeframes for students to return to instruction,  cash management, satisfactory academic progress  or grant over-payments. These  are all very important and sometimes complicated issues and can be overwhelming in the aftermath of a disaster.</a:t>
            </a: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a:t>
            </a:fld>
            <a:endParaRPr lang="en-US"/>
          </a:p>
        </p:txBody>
      </p:sp>
    </p:spTree>
    <p:extLst>
      <p:ext uri="{BB962C8B-B14F-4D97-AF65-F5344CB8AC3E}">
        <p14:creationId xmlns:p14="http://schemas.microsoft.com/office/powerpoint/2010/main" val="3154982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talk about  one of my favorite topics- FSA’s Emergency Response Team</a:t>
            </a: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6</a:t>
            </a:fld>
            <a:endParaRPr lang="en-US"/>
          </a:p>
        </p:txBody>
      </p:sp>
    </p:spTree>
    <p:extLst>
      <p:ext uri="{BB962C8B-B14F-4D97-AF65-F5344CB8AC3E}">
        <p14:creationId xmlns:p14="http://schemas.microsoft.com/office/powerpoint/2010/main" val="262999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2017, after the back-to-back Hurricanes, of Harvey, Irma, and Maria, Federal Student Aid’s Emergency Response Team was created. When Hurricane Maria made landfall, it was a deadly category 5 storm that killed nearly 3,000 people.   Maria illustrated how much more needed to be done to prepare for intense weather and FSA’s Emergency Response Team  took  a more active role with our school partners,  to collaborate,  share information, provide technical expertise, and ensure that schools were receiving the critical support that was appropriate for their operating context . Typically, the FSA response team will become engaged when we become aware of a sizeable or extreme weather threat. When a disaster occurs, FSA may:</a:t>
            </a:r>
          </a:p>
          <a:p>
            <a:r>
              <a:rPr lang="en-US" sz="1200" kern="1200" dirty="0">
                <a:solidFill>
                  <a:schemeClr val="tx1"/>
                </a:solidFill>
                <a:effectLst/>
                <a:latin typeface="+mn-lt"/>
                <a:ea typeface="+mn-ea"/>
                <a:cs typeface="+mn-cs"/>
              </a:rPr>
              <a:t>mobilize a cross-functional response team to assess  the needs of the school community, attend FEMA briefings, prepare reports  and  reach out to  offer support to Title IV participating institutions. When a disaster threatens, FSA is here to respond to your direct request.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priority for FSA is to get institutions back up and running.  </a:t>
            </a:r>
          </a:p>
          <a:p>
            <a:endParaRPr lang="en-US" dirty="0">
              <a:cs typeface="Calibri"/>
            </a:endParaRPr>
          </a:p>
        </p:txBody>
      </p:sp>
      <p:sp>
        <p:nvSpPr>
          <p:cNvPr id="4" name="Slide Number Placeholder 3"/>
          <p:cNvSpPr>
            <a:spLocks noGrp="1"/>
          </p:cNvSpPr>
          <p:nvPr>
            <p:ph type="sldNum" sz="quarter" idx="5"/>
          </p:nvPr>
        </p:nvSpPr>
        <p:spPr/>
        <p:txBody>
          <a:bodyPr/>
          <a:lstStyle/>
          <a:p>
            <a:fld id="{C49312DC-84F5-408B-947F-EAE8AD61D853}" type="slidenum">
              <a:rPr lang="en-US" smtClean="0"/>
              <a:t>7</a:t>
            </a:fld>
            <a:endParaRPr lang="en-US"/>
          </a:p>
        </p:txBody>
      </p:sp>
    </p:spTree>
    <p:extLst>
      <p:ext uri="{BB962C8B-B14F-4D97-AF65-F5344CB8AC3E}">
        <p14:creationId xmlns:p14="http://schemas.microsoft.com/office/powerpoint/2010/main" val="4254313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let’s look at one  of the tools that FSA uses to help  monitor  and communicate with schools in the path of or impacted by a Disaster.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Natural Disaster Response Intelligence System  is an internal tool that leverages state-of-the-art data visualization and rapid reporting capabilities to identify  Title IV participating institutions at risk.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 this slide we see the purple colorized path of Hurricane Michael overlayed on a national map of our Title IV Eligible Schools. The schools are shown here as blue dots.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With this interactive tool we can select those dots and drill down into datasets to determine school demographic information,  including, name, OPEID, address,  school  contact information,  and total enrollment data. This map enables ED  to visually explore the risk to our institutions and creates a great situational picture so that everyone knows what’s going on. We can also export data for analysis or customizing our outreach communications to schools.</a:t>
            </a:r>
          </a:p>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8</a:t>
            </a:fld>
            <a:endParaRPr lang="en-US"/>
          </a:p>
        </p:txBody>
      </p:sp>
    </p:spTree>
    <p:extLst>
      <p:ext uri="{BB962C8B-B14F-4D97-AF65-F5344CB8AC3E}">
        <p14:creationId xmlns:p14="http://schemas.microsoft.com/office/powerpoint/2010/main" val="2853927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 we see a further illustration of the flexibility  of the Disaster Response System . We are using a map of FEMA’s individual and public assistance declaration data to provide greater  insight. We can easily add the school data back to the map to enhance analysis and  decision-making.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And now over to Michael to talk about US Department of ED Disaster Guidance.</a:t>
            </a:r>
          </a:p>
          <a:p>
            <a:r>
              <a:rPr lang="en-US" sz="1200" kern="1200" dirty="0">
                <a:solidFill>
                  <a:schemeClr val="tx1"/>
                </a:solidFill>
                <a:effectLst/>
                <a:latin typeface="+mn-lt"/>
                <a:ea typeface="+mn-ea"/>
                <a:cs typeface="+mn-cs"/>
              </a:rPr>
              <a:t> </a:t>
            </a:r>
          </a:p>
          <a:p>
            <a:endParaRPr lang="en-US" sz="1800" dirty="0">
              <a:effectLst/>
              <a:latin typeface="Arial" panose="020B0604020202020204" pitchFamily="34" charset="0"/>
              <a:ea typeface="MS Gothic" panose="020B0609070205080204" pitchFamily="49" charset="-128"/>
            </a:endParaRPr>
          </a:p>
          <a:p>
            <a:r>
              <a:rPr lang="en-US" sz="1800" dirty="0">
                <a:effectLst/>
                <a:latin typeface="Arial" panose="020B0604020202020204" pitchFamily="34" charset="0"/>
                <a:ea typeface="MS Gothic" panose="020B0609070205080204" pitchFamily="49" charset="-128"/>
              </a:rPr>
              <a:t> </a:t>
            </a: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9</a:t>
            </a:fld>
            <a:endParaRPr lang="en-US"/>
          </a:p>
        </p:txBody>
      </p:sp>
    </p:spTree>
    <p:extLst>
      <p:ext uri="{BB962C8B-B14F-4D97-AF65-F5344CB8AC3E}">
        <p14:creationId xmlns:p14="http://schemas.microsoft.com/office/powerpoint/2010/main" val="19518474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age - Gradient">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C7C30E-D304-7742-A362-367DDA60EADE}"/>
              </a:ext>
            </a:extLst>
          </p:cNvPr>
          <p:cNvSpPr/>
          <p:nvPr userDrawn="1"/>
        </p:nvSpPr>
        <p:spPr>
          <a:xfrm>
            <a:off x="0" y="5500688"/>
            <a:ext cx="12242987" cy="13573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noFill/>
            </a:endParaRPr>
          </a:p>
        </p:txBody>
      </p:sp>
      <p:sp>
        <p:nvSpPr>
          <p:cNvPr id="7" name="Subtitle 2"/>
          <p:cNvSpPr>
            <a:spLocks noGrp="1"/>
          </p:cNvSpPr>
          <p:nvPr>
            <p:ph type="subTitle" idx="1"/>
          </p:nvPr>
        </p:nvSpPr>
        <p:spPr>
          <a:xfrm>
            <a:off x="641779" y="2667004"/>
            <a:ext cx="10972800" cy="704851"/>
          </a:xfrm>
          <a:prstGeom prst="rect">
            <a:avLst/>
          </a:prstGeom>
        </p:spPr>
        <p:txBody>
          <a:bodyPr vert="horz"/>
          <a:lstStyle>
            <a:lvl1pPr marL="0" indent="0" algn="l">
              <a:buNone/>
              <a:defRPr sz="2800" b="0" i="0">
                <a:solidFill>
                  <a:schemeClr val="tx1"/>
                </a:solidFill>
                <a:latin typeface="Cambria" panose="02040503050406030204" pitchFamily="18" charset="0"/>
                <a:cs typeface="Arial"/>
              </a:defRPr>
            </a:lvl1pPr>
            <a:lvl2pPr marL="609495" indent="0" algn="ctr">
              <a:buNone/>
              <a:defRPr/>
            </a:lvl2pPr>
            <a:lvl3pPr marL="1218992" indent="0" algn="ctr">
              <a:buNone/>
              <a:defRPr/>
            </a:lvl3pPr>
            <a:lvl4pPr marL="1828488" indent="0" algn="ctr">
              <a:buNone/>
              <a:defRPr/>
            </a:lvl4pPr>
            <a:lvl5pPr marL="2437986" indent="0" algn="ctr">
              <a:buNone/>
              <a:defRPr/>
            </a:lvl5pPr>
            <a:lvl6pPr marL="3047480" indent="0" algn="ctr">
              <a:buNone/>
              <a:defRPr/>
            </a:lvl6pPr>
            <a:lvl7pPr marL="3656975" indent="0" algn="ctr">
              <a:buNone/>
              <a:defRPr/>
            </a:lvl7pPr>
            <a:lvl8pPr marL="4266471" indent="0" algn="ctr">
              <a:buNone/>
              <a:defRPr/>
            </a:lvl8pPr>
            <a:lvl9pPr marL="4875967" indent="0" algn="ctr">
              <a:buNone/>
              <a:defRPr/>
            </a:lvl9pPr>
          </a:lstStyle>
          <a:p>
            <a:r>
              <a:rPr lang="en-US"/>
              <a:t>Click to edit Master subtitle style</a:t>
            </a:r>
          </a:p>
        </p:txBody>
      </p:sp>
      <p:sp>
        <p:nvSpPr>
          <p:cNvPr id="8" name="Content Placeholder 10"/>
          <p:cNvSpPr>
            <a:spLocks noGrp="1"/>
          </p:cNvSpPr>
          <p:nvPr>
            <p:ph sz="quarter" idx="10" hasCustomPrompt="1"/>
          </p:nvPr>
        </p:nvSpPr>
        <p:spPr>
          <a:xfrm>
            <a:off x="2252865" y="4790092"/>
            <a:ext cx="9361715" cy="596678"/>
          </a:xfrm>
          <a:prstGeom prst="rect">
            <a:avLst/>
          </a:prstGeom>
        </p:spPr>
        <p:txBody>
          <a:bodyPr vert="horz"/>
          <a:lstStyle>
            <a:lvl1pPr marL="0" indent="0" algn="r">
              <a:buNone/>
              <a:defRPr sz="2400" i="1">
                <a:solidFill>
                  <a:schemeClr val="tx1"/>
                </a:solidFill>
                <a:latin typeface="Cambria" panose="02040503050406030204" pitchFamily="18" charset="0"/>
                <a:cs typeface="Arial"/>
              </a:defRPr>
            </a:lvl1pPr>
            <a:lvl2pPr algn="r">
              <a:defRPr sz="4799">
                <a:latin typeface="Arial"/>
                <a:cs typeface="Arial"/>
              </a:defRPr>
            </a:lvl2pPr>
            <a:lvl3pPr algn="r">
              <a:defRPr sz="4799">
                <a:latin typeface="Arial"/>
                <a:cs typeface="Arial"/>
              </a:defRPr>
            </a:lvl3pPr>
            <a:lvl4pPr algn="r">
              <a:defRPr sz="4799">
                <a:latin typeface="Arial"/>
                <a:cs typeface="Arial"/>
              </a:defRPr>
            </a:lvl4pPr>
            <a:lvl5pPr algn="r">
              <a:defRPr sz="4799">
                <a:latin typeface="Arial"/>
                <a:cs typeface="Arial"/>
              </a:defRPr>
            </a:lvl5pPr>
          </a:lstStyle>
          <a:p>
            <a:pPr lvl="0"/>
            <a:r>
              <a:rPr lang="en-US"/>
              <a:t>MM/DD/YYYY</a:t>
            </a:r>
          </a:p>
        </p:txBody>
      </p:sp>
      <p:sp>
        <p:nvSpPr>
          <p:cNvPr id="13" name="Title 12"/>
          <p:cNvSpPr>
            <a:spLocks noGrp="1"/>
          </p:cNvSpPr>
          <p:nvPr>
            <p:ph type="title"/>
          </p:nvPr>
        </p:nvSpPr>
        <p:spPr>
          <a:xfrm>
            <a:off x="641779" y="457202"/>
            <a:ext cx="10972800" cy="1881597"/>
          </a:xfrm>
          <a:prstGeom prst="rect">
            <a:avLst/>
          </a:prstGeom>
        </p:spPr>
        <p:txBody>
          <a:bodyPr vert="horz"/>
          <a:lstStyle>
            <a:lvl1pPr algn="l">
              <a:defRPr sz="6000" b="1" i="0">
                <a:solidFill>
                  <a:schemeClr val="tx1"/>
                </a:solidFill>
                <a:latin typeface="Arial Narrow" panose="020B0604020202020204" pitchFamily="34" charset="0"/>
                <a:cs typeface="Arial Narrow" panose="020B0604020202020204" pitchFamily="34" charset="0"/>
              </a:defRPr>
            </a:lvl1pPr>
          </a:lstStyle>
          <a:p>
            <a:r>
              <a:rPr lang="en-US"/>
              <a:t>Click to edit Master title style</a:t>
            </a:r>
          </a:p>
        </p:txBody>
      </p:sp>
      <p:pic>
        <p:nvPicPr>
          <p:cNvPr id="10" name="Picture 9">
            <a:extLst>
              <a:ext uri="{FF2B5EF4-FFF2-40B4-BE49-F238E27FC236}">
                <a16:creationId xmlns:a16="http://schemas.microsoft.com/office/drawing/2014/main" id="{1008B5A6-FD7B-A642-AA78-C3E565A18113}"/>
              </a:ext>
            </a:extLst>
          </p:cNvPr>
          <p:cNvPicPr>
            <a:picLocks noChangeAspect="1"/>
          </p:cNvPicPr>
          <p:nvPr userDrawn="1"/>
        </p:nvPicPr>
        <p:blipFill>
          <a:blip r:embed="rId2">
            <a:extLst>
              <a:ext uri="{28A0092B-C50C-407E-A947-70E740481C1C}">
                <a14:useLocalDpi xmlns:a14="http://schemas.microsoft.com/office/drawing/2010/main" val="0"/>
              </a:ext>
            </a:extLst>
          </a:blip>
          <a:srcRect t="16717" b="16717"/>
          <a:stretch/>
        </p:blipFill>
        <p:spPr>
          <a:xfrm>
            <a:off x="7513330" y="5788963"/>
            <a:ext cx="4378223" cy="780762"/>
          </a:xfrm>
          <a:prstGeom prst="rect">
            <a:avLst/>
          </a:prstGeom>
        </p:spPr>
      </p:pic>
    </p:spTree>
    <p:extLst>
      <p:ext uri="{BB962C8B-B14F-4D97-AF65-F5344CB8AC3E}">
        <p14:creationId xmlns:p14="http://schemas.microsoft.com/office/powerpoint/2010/main" val="2681150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our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FAE0BB-31CD-FF42-B449-3B90615C0901}"/>
              </a:ext>
            </a:extLst>
          </p:cNvPr>
          <p:cNvSpPr>
            <a:spLocks noGrp="1"/>
          </p:cNvSpPr>
          <p:nvPr>
            <p:ph type="sldNum" sz="quarter" idx="32"/>
          </p:nvPr>
        </p:nvSpPr>
        <p:spPr/>
        <p:txBody>
          <a:bodyPr/>
          <a:lstStyle/>
          <a:p>
            <a:fld id="{234755BD-B4AC-9044-BCE4-27904766F8BB}" type="slidenum">
              <a:rPr lang="en-US" smtClean="0"/>
              <a:pPr/>
              <a:t>‹#›</a:t>
            </a:fld>
            <a:endParaRPr lang="en-US"/>
          </a:p>
        </p:txBody>
      </p:sp>
      <p:cxnSp>
        <p:nvCxnSpPr>
          <p:cNvPr id="38" name="Straight Connector 37">
            <a:extLst>
              <a:ext uri="{FF2B5EF4-FFF2-40B4-BE49-F238E27FC236}">
                <a16:creationId xmlns:a16="http://schemas.microsoft.com/office/drawing/2014/main" id="{EA3C4354-DC86-134A-A92D-97EDBD2B6C8E}"/>
              </a:ext>
            </a:extLst>
          </p:cNvPr>
          <p:cNvCxnSpPr>
            <a:cxnSpLocks/>
          </p:cNvCxnSpPr>
          <p:nvPr userDrawn="1"/>
        </p:nvCxnSpPr>
        <p:spPr>
          <a:xfrm>
            <a:off x="897120"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9" name="Title Placeholder 17">
            <a:extLst>
              <a:ext uri="{FF2B5EF4-FFF2-40B4-BE49-F238E27FC236}">
                <a16:creationId xmlns:a16="http://schemas.microsoft.com/office/drawing/2014/main" id="{075E4044-40AF-3845-A0FF-CACFEAC608FF}"/>
              </a:ext>
            </a:extLst>
          </p:cNvPr>
          <p:cNvSpPr>
            <a:spLocks noGrp="1"/>
          </p:cNvSpPr>
          <p:nvPr>
            <p:ph type="title"/>
          </p:nvPr>
        </p:nvSpPr>
        <p:spPr>
          <a:xfrm>
            <a:off x="912569" y="349504"/>
            <a:ext cx="8991511" cy="798177"/>
          </a:xfrm>
          <a:prstGeom prst="rect">
            <a:avLst/>
          </a:prstGeom>
        </p:spPr>
        <p:txBody>
          <a:bodyPr vert="horz" lIns="0" tIns="45720" rIns="91440" bIns="45720" rtlCol="0" anchor="b" anchorCtr="0">
            <a:noAutofit/>
          </a:bodyPr>
          <a:lstStyle/>
          <a:p>
            <a:r>
              <a:rPr lang="en-US"/>
              <a:t>Click to edit Master title style</a:t>
            </a:r>
          </a:p>
        </p:txBody>
      </p:sp>
      <p:sp>
        <p:nvSpPr>
          <p:cNvPr id="24" name="Picture Placeholder 31">
            <a:extLst>
              <a:ext uri="{FF2B5EF4-FFF2-40B4-BE49-F238E27FC236}">
                <a16:creationId xmlns:a16="http://schemas.microsoft.com/office/drawing/2014/main" id="{96E70AE9-FB76-604B-A65C-598FA706A7D7}"/>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25" name="Text Placeholder 2">
            <a:extLst>
              <a:ext uri="{FF2B5EF4-FFF2-40B4-BE49-F238E27FC236}">
                <a16:creationId xmlns:a16="http://schemas.microsoft.com/office/drawing/2014/main" id="{BF8C0C59-6ED8-2D48-AC15-EDF74BEAB43A}"/>
              </a:ext>
            </a:extLst>
          </p:cNvPr>
          <p:cNvSpPr>
            <a:spLocks noGrp="1"/>
          </p:cNvSpPr>
          <p:nvPr>
            <p:ph type="body" sz="quarter" idx="31" hasCustomPrompt="1"/>
          </p:nvPr>
        </p:nvSpPr>
        <p:spPr>
          <a:xfrm>
            <a:off x="910089"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endParaRPr lang="pt-BR"/>
          </a:p>
        </p:txBody>
      </p:sp>
      <p:sp>
        <p:nvSpPr>
          <p:cNvPr id="27" name="Text Placeholder 2">
            <a:extLst>
              <a:ext uri="{FF2B5EF4-FFF2-40B4-BE49-F238E27FC236}">
                <a16:creationId xmlns:a16="http://schemas.microsoft.com/office/drawing/2014/main" id="{3E6314B7-065C-834C-A970-18D9159E830F}"/>
              </a:ext>
            </a:extLst>
          </p:cNvPr>
          <p:cNvSpPr>
            <a:spLocks noGrp="1"/>
          </p:cNvSpPr>
          <p:nvPr>
            <p:ph type="body" sz="quarter" idx="33" hasCustomPrompt="1"/>
          </p:nvPr>
        </p:nvSpPr>
        <p:spPr>
          <a:xfrm>
            <a:off x="910088"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description</a:t>
            </a:r>
          </a:p>
        </p:txBody>
      </p:sp>
      <p:sp>
        <p:nvSpPr>
          <p:cNvPr id="28" name="Picture Placeholder 31">
            <a:extLst>
              <a:ext uri="{FF2B5EF4-FFF2-40B4-BE49-F238E27FC236}">
                <a16:creationId xmlns:a16="http://schemas.microsoft.com/office/drawing/2014/main" id="{96CC19F3-F173-CD42-86F2-D17DB0FED06F}"/>
              </a:ext>
            </a:extLst>
          </p:cNvPr>
          <p:cNvSpPr>
            <a:spLocks noGrp="1"/>
          </p:cNvSpPr>
          <p:nvPr>
            <p:ph type="pic" sz="quarter" idx="39" hasCustomPrompt="1"/>
          </p:nvPr>
        </p:nvSpPr>
        <p:spPr>
          <a:xfrm>
            <a:off x="9136570"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0" name="Text Placeholder 2">
            <a:extLst>
              <a:ext uri="{FF2B5EF4-FFF2-40B4-BE49-F238E27FC236}">
                <a16:creationId xmlns:a16="http://schemas.microsoft.com/office/drawing/2014/main" id="{B98CF99A-3EA3-EB40-BC93-51373A3B2F8B}"/>
              </a:ext>
            </a:extLst>
          </p:cNvPr>
          <p:cNvSpPr>
            <a:spLocks noGrp="1"/>
          </p:cNvSpPr>
          <p:nvPr>
            <p:ph type="body" sz="quarter" idx="40" hasCustomPrompt="1"/>
          </p:nvPr>
        </p:nvSpPr>
        <p:spPr>
          <a:xfrm>
            <a:off x="9136570"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endParaRPr lang="pt-BR"/>
          </a:p>
        </p:txBody>
      </p:sp>
      <p:sp>
        <p:nvSpPr>
          <p:cNvPr id="31" name="Text Placeholder 2">
            <a:extLst>
              <a:ext uri="{FF2B5EF4-FFF2-40B4-BE49-F238E27FC236}">
                <a16:creationId xmlns:a16="http://schemas.microsoft.com/office/drawing/2014/main" id="{0BC8F4ED-5E68-2449-AD64-8F4F79A34ED9}"/>
              </a:ext>
            </a:extLst>
          </p:cNvPr>
          <p:cNvSpPr>
            <a:spLocks noGrp="1"/>
          </p:cNvSpPr>
          <p:nvPr>
            <p:ph type="body" sz="quarter" idx="41" hasCustomPrompt="1"/>
          </p:nvPr>
        </p:nvSpPr>
        <p:spPr>
          <a:xfrm>
            <a:off x="9136569"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description</a:t>
            </a:r>
          </a:p>
        </p:txBody>
      </p:sp>
      <p:sp>
        <p:nvSpPr>
          <p:cNvPr id="32" name="Picture Placeholder 31">
            <a:extLst>
              <a:ext uri="{FF2B5EF4-FFF2-40B4-BE49-F238E27FC236}">
                <a16:creationId xmlns:a16="http://schemas.microsoft.com/office/drawing/2014/main" id="{93030644-BEAB-4A4D-96D8-83AF3883CF41}"/>
              </a:ext>
            </a:extLst>
          </p:cNvPr>
          <p:cNvSpPr>
            <a:spLocks noGrp="1"/>
          </p:cNvSpPr>
          <p:nvPr>
            <p:ph type="pic" sz="quarter" idx="42" hasCustomPrompt="1"/>
          </p:nvPr>
        </p:nvSpPr>
        <p:spPr>
          <a:xfrm>
            <a:off x="3658544"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7" name="Text Placeholder 2">
            <a:extLst>
              <a:ext uri="{FF2B5EF4-FFF2-40B4-BE49-F238E27FC236}">
                <a16:creationId xmlns:a16="http://schemas.microsoft.com/office/drawing/2014/main" id="{E28FEAD2-259D-E74D-8873-31B5EAC1E858}"/>
              </a:ext>
            </a:extLst>
          </p:cNvPr>
          <p:cNvSpPr>
            <a:spLocks noGrp="1"/>
          </p:cNvSpPr>
          <p:nvPr>
            <p:ph type="body" sz="quarter" idx="43" hasCustomPrompt="1"/>
          </p:nvPr>
        </p:nvSpPr>
        <p:spPr>
          <a:xfrm>
            <a:off x="3658544"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endParaRPr lang="pt-BR"/>
          </a:p>
        </p:txBody>
      </p:sp>
      <p:sp>
        <p:nvSpPr>
          <p:cNvPr id="40" name="Text Placeholder 2">
            <a:extLst>
              <a:ext uri="{FF2B5EF4-FFF2-40B4-BE49-F238E27FC236}">
                <a16:creationId xmlns:a16="http://schemas.microsoft.com/office/drawing/2014/main" id="{33DA959B-5B2A-4C4E-BF5F-130477D3F8CE}"/>
              </a:ext>
            </a:extLst>
          </p:cNvPr>
          <p:cNvSpPr>
            <a:spLocks noGrp="1"/>
          </p:cNvSpPr>
          <p:nvPr>
            <p:ph type="body" sz="quarter" idx="44" hasCustomPrompt="1"/>
          </p:nvPr>
        </p:nvSpPr>
        <p:spPr>
          <a:xfrm>
            <a:off x="3658543"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description</a:t>
            </a:r>
          </a:p>
        </p:txBody>
      </p:sp>
      <p:sp>
        <p:nvSpPr>
          <p:cNvPr id="41" name="Picture Placeholder 31">
            <a:extLst>
              <a:ext uri="{FF2B5EF4-FFF2-40B4-BE49-F238E27FC236}">
                <a16:creationId xmlns:a16="http://schemas.microsoft.com/office/drawing/2014/main" id="{68867C6A-7C54-894A-BC7D-E98DC5E4A431}"/>
              </a:ext>
            </a:extLst>
          </p:cNvPr>
          <p:cNvSpPr>
            <a:spLocks noGrp="1"/>
          </p:cNvSpPr>
          <p:nvPr>
            <p:ph type="pic" sz="quarter" idx="45" hasCustomPrompt="1"/>
          </p:nvPr>
        </p:nvSpPr>
        <p:spPr>
          <a:xfrm>
            <a:off x="6388114"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42" name="Text Placeholder 2">
            <a:extLst>
              <a:ext uri="{FF2B5EF4-FFF2-40B4-BE49-F238E27FC236}">
                <a16:creationId xmlns:a16="http://schemas.microsoft.com/office/drawing/2014/main" id="{611DAA6E-D53E-234D-AA4F-BB5F610D9025}"/>
              </a:ext>
            </a:extLst>
          </p:cNvPr>
          <p:cNvSpPr>
            <a:spLocks noGrp="1"/>
          </p:cNvSpPr>
          <p:nvPr>
            <p:ph type="body" sz="quarter" idx="46" hasCustomPrompt="1"/>
          </p:nvPr>
        </p:nvSpPr>
        <p:spPr>
          <a:xfrm>
            <a:off x="6388114"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endParaRPr lang="pt-BR"/>
          </a:p>
        </p:txBody>
      </p:sp>
      <p:sp>
        <p:nvSpPr>
          <p:cNvPr id="43" name="Text Placeholder 2">
            <a:extLst>
              <a:ext uri="{FF2B5EF4-FFF2-40B4-BE49-F238E27FC236}">
                <a16:creationId xmlns:a16="http://schemas.microsoft.com/office/drawing/2014/main" id="{2CEA056E-C884-244F-9FA5-F52654E0C3AE}"/>
              </a:ext>
            </a:extLst>
          </p:cNvPr>
          <p:cNvSpPr>
            <a:spLocks noGrp="1"/>
          </p:cNvSpPr>
          <p:nvPr>
            <p:ph type="body" sz="quarter" idx="47" hasCustomPrompt="1"/>
          </p:nvPr>
        </p:nvSpPr>
        <p:spPr>
          <a:xfrm>
            <a:off x="6388113"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description</a:t>
            </a:r>
          </a:p>
        </p:txBody>
      </p:sp>
      <p:pic>
        <p:nvPicPr>
          <p:cNvPr id="18" name="Picture 17">
            <a:extLst>
              <a:ext uri="{FF2B5EF4-FFF2-40B4-BE49-F238E27FC236}">
                <a16:creationId xmlns:a16="http://schemas.microsoft.com/office/drawing/2014/main" id="{B360D5F2-95F3-8949-ACB9-17B5250328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4223110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ext and Photo Split - Whit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782854D6-B623-9F4B-8173-55532FEF9376}"/>
              </a:ext>
            </a:extLst>
          </p:cNvPr>
          <p:cNvSpPr>
            <a:spLocks noGrp="1" noChangeAspect="1"/>
          </p:cNvSpPr>
          <p:nvPr>
            <p:ph type="pic" idx="1"/>
          </p:nvPr>
        </p:nvSpPr>
        <p:spPr>
          <a:xfrm>
            <a:off x="6096595" y="0"/>
            <a:ext cx="6101503" cy="6858000"/>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a:t>Donec id </a:t>
            </a:r>
            <a:r>
              <a:rPr lang="en-US" err="1"/>
              <a:t>elit</a:t>
            </a:r>
            <a:r>
              <a:rPr lang="en-US"/>
              <a:t> non mi porta gravida at </a:t>
            </a:r>
            <a:r>
              <a:rPr lang="en-US" err="1"/>
              <a:t>eget</a:t>
            </a:r>
            <a:r>
              <a:rPr lang="en-US"/>
              <a:t> </a:t>
            </a:r>
            <a:r>
              <a:rPr lang="en-US" err="1"/>
              <a:t>metus</a:t>
            </a:r>
            <a:r>
              <a:rPr lang="en-US"/>
              <a:t>. Maecenas sed diam </a:t>
            </a:r>
            <a:r>
              <a:rPr lang="en-US" err="1"/>
              <a:t>eget</a:t>
            </a:r>
            <a:r>
              <a:rPr lang="en-US"/>
              <a:t> </a:t>
            </a:r>
            <a:r>
              <a:rPr lang="en-US" err="1"/>
              <a:t>risus</a:t>
            </a:r>
            <a:r>
              <a:rPr lang="en-US"/>
              <a:t> </a:t>
            </a:r>
            <a:r>
              <a:rPr lang="en-US" err="1"/>
              <a:t>varius</a:t>
            </a:r>
            <a:r>
              <a:rPr lang="en-US"/>
              <a:t> </a:t>
            </a:r>
            <a:r>
              <a:rPr lang="en-US" err="1"/>
              <a:t>blandit</a:t>
            </a:r>
            <a:r>
              <a:rPr lang="en-US"/>
              <a:t> sit </a:t>
            </a:r>
            <a:r>
              <a:rPr lang="en-US" err="1"/>
              <a:t>amet</a:t>
            </a:r>
            <a:r>
              <a:rPr lang="en-US"/>
              <a:t> non magna. Sed </a:t>
            </a:r>
            <a:r>
              <a:rPr lang="en-US" err="1"/>
              <a:t>posuere</a:t>
            </a:r>
            <a:r>
              <a:rPr lang="en-US"/>
              <a:t> </a:t>
            </a:r>
            <a:r>
              <a:rPr lang="en-US" err="1"/>
              <a:t>consectetur</a:t>
            </a:r>
            <a:r>
              <a:rPr lang="en-US"/>
              <a:t> </a:t>
            </a:r>
            <a:r>
              <a:rPr lang="en-US" err="1"/>
              <a:t>est</a:t>
            </a:r>
            <a:r>
              <a:rPr lang="en-US"/>
              <a:t> at </a:t>
            </a:r>
            <a:r>
              <a:rPr lang="en-US" err="1"/>
              <a:t>lobortis</a:t>
            </a:r>
            <a:r>
              <a:rPr lang="en-US"/>
              <a:t>. </a:t>
            </a:r>
          </a:p>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Nulla</a:t>
            </a:r>
            <a:r>
              <a:rPr lang="en-US"/>
              <a:t> vitae </a:t>
            </a:r>
            <a:r>
              <a:rPr lang="en-US" err="1"/>
              <a:t>elit</a:t>
            </a:r>
            <a:r>
              <a:rPr lang="en-US"/>
              <a:t> libero, a pharetra </a:t>
            </a:r>
            <a:r>
              <a:rPr lang="en-US" err="1"/>
              <a:t>augue</a:t>
            </a:r>
            <a:r>
              <a:rPr lang="en-US"/>
              <a:t>. </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2" name="Slide Number Placeholder 2">
            <a:extLst>
              <a:ext uri="{FF2B5EF4-FFF2-40B4-BE49-F238E27FC236}">
                <a16:creationId xmlns:a16="http://schemas.microsoft.com/office/drawing/2014/main" id="{EEF4FC2F-DAA0-F341-92D7-AB4FF591EFA0}"/>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29049693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s with Photo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028C5A-08E7-BC42-BC24-7B607EC484CD}"/>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5" name="Picture Placeholder 2">
            <a:extLst>
              <a:ext uri="{FF2B5EF4-FFF2-40B4-BE49-F238E27FC236}">
                <a16:creationId xmlns:a16="http://schemas.microsoft.com/office/drawing/2014/main" id="{0BDE5F3D-CEC7-574F-8B1A-72CDC410BE62}"/>
              </a:ext>
            </a:extLst>
          </p:cNvPr>
          <p:cNvSpPr>
            <a:spLocks noGrp="1" noChangeAspect="1"/>
          </p:cNvSpPr>
          <p:nvPr>
            <p:ph type="pic" idx="1"/>
          </p:nvPr>
        </p:nvSpPr>
        <p:spPr>
          <a:xfrm>
            <a:off x="1" y="0"/>
            <a:ext cx="3458849" cy="6858000"/>
          </a:xfrm>
          <a:solidFill>
            <a:schemeClr val="bg1">
              <a:lumMod val="95000"/>
            </a:schemeClr>
          </a:solidFill>
        </p:spPr>
        <p:txBody>
          <a:bodyPr anchor="t"/>
          <a:lstStyle>
            <a:lvl1pPr marL="0" indent="0" algn="l">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7" name="Text Placeholder 2">
            <a:extLst>
              <a:ext uri="{FF2B5EF4-FFF2-40B4-BE49-F238E27FC236}">
                <a16:creationId xmlns:a16="http://schemas.microsoft.com/office/drawing/2014/main" id="{D8C6D2D4-8D7D-244C-AF2D-34CB46657419}"/>
              </a:ext>
            </a:extLst>
          </p:cNvPr>
          <p:cNvSpPr>
            <a:spLocks noGrp="1"/>
          </p:cNvSpPr>
          <p:nvPr>
            <p:ph type="body" sz="quarter" idx="21" hasCustomPrompt="1"/>
          </p:nvPr>
        </p:nvSpPr>
        <p:spPr>
          <a:xfrm>
            <a:off x="3939605" y="2037562"/>
            <a:ext cx="7337344" cy="365126"/>
          </a:xfrm>
        </p:spPr>
        <p:txBody>
          <a:bodyPr lIns="0">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Subtitle if needed Cambria Italic 18pt font lorem ipsum</a:t>
            </a:r>
          </a:p>
        </p:txBody>
      </p:sp>
      <p:cxnSp>
        <p:nvCxnSpPr>
          <p:cNvPr id="8" name="Straight Connector 7">
            <a:extLst>
              <a:ext uri="{FF2B5EF4-FFF2-40B4-BE49-F238E27FC236}">
                <a16:creationId xmlns:a16="http://schemas.microsoft.com/office/drawing/2014/main" id="{CDA05FE6-20DB-9040-BA17-770A53015C9F}"/>
              </a:ext>
            </a:extLst>
          </p:cNvPr>
          <p:cNvCxnSpPr>
            <a:cxnSpLocks/>
          </p:cNvCxnSpPr>
          <p:nvPr userDrawn="1"/>
        </p:nvCxnSpPr>
        <p:spPr>
          <a:xfrm>
            <a:off x="3939605" y="2702071"/>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5" name="Title 4">
            <a:extLst>
              <a:ext uri="{FF2B5EF4-FFF2-40B4-BE49-F238E27FC236}">
                <a16:creationId xmlns:a16="http://schemas.microsoft.com/office/drawing/2014/main" id="{7931B1DB-C293-A840-B75B-BE17B0817D5B}"/>
              </a:ext>
            </a:extLst>
          </p:cNvPr>
          <p:cNvSpPr>
            <a:spLocks noGrp="1"/>
          </p:cNvSpPr>
          <p:nvPr>
            <p:ph type="title" hasCustomPrompt="1"/>
          </p:nvPr>
        </p:nvSpPr>
        <p:spPr>
          <a:xfrm>
            <a:off x="3939605" y="737889"/>
            <a:ext cx="7337344" cy="1107491"/>
          </a:xfrm>
        </p:spPr>
        <p:txBody>
          <a:bodyPr>
            <a:noAutofit/>
          </a:bodyPr>
          <a:lstStyle>
            <a:lvl1pPr>
              <a:defRPr sz="4000"/>
            </a:lvl1pPr>
          </a:lstStyle>
          <a:p>
            <a:r>
              <a:rPr lang="en-US"/>
              <a:t>title</a:t>
            </a:r>
          </a:p>
        </p:txBody>
      </p:sp>
      <p:sp>
        <p:nvSpPr>
          <p:cNvPr id="12" name="Text Placeholder 2">
            <a:extLst>
              <a:ext uri="{FF2B5EF4-FFF2-40B4-BE49-F238E27FC236}">
                <a16:creationId xmlns:a16="http://schemas.microsoft.com/office/drawing/2014/main" id="{478EBD1C-4A03-344E-918F-975F55317B28}"/>
              </a:ext>
            </a:extLst>
          </p:cNvPr>
          <p:cNvSpPr>
            <a:spLocks noGrp="1"/>
          </p:cNvSpPr>
          <p:nvPr>
            <p:ph type="body" sz="quarter" idx="24" hasCustomPrompt="1"/>
          </p:nvPr>
        </p:nvSpPr>
        <p:spPr>
          <a:xfrm>
            <a:off x="3961076" y="3710754"/>
            <a:ext cx="3407194" cy="21831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Aenean lacinia </a:t>
            </a:r>
            <a:r>
              <a:rPr lang="en-US" err="1"/>
              <a:t>bibendum</a:t>
            </a:r>
            <a:r>
              <a:rPr lang="en-US"/>
              <a:t> </a:t>
            </a:r>
            <a:r>
              <a:rPr lang="en-US" err="1"/>
              <a:t>nulla</a:t>
            </a:r>
            <a:r>
              <a:rPr lang="en-US"/>
              <a:t> sed </a:t>
            </a:r>
            <a:r>
              <a:rPr lang="en-US" err="1"/>
              <a:t>consectetur</a:t>
            </a:r>
            <a:r>
              <a:rPr lang="en-US"/>
              <a:t>. </a:t>
            </a:r>
          </a:p>
        </p:txBody>
      </p:sp>
      <p:sp>
        <p:nvSpPr>
          <p:cNvPr id="13" name="Text Placeholder 2">
            <a:extLst>
              <a:ext uri="{FF2B5EF4-FFF2-40B4-BE49-F238E27FC236}">
                <a16:creationId xmlns:a16="http://schemas.microsoft.com/office/drawing/2014/main" id="{F355F047-E3CB-C642-868A-FFACFF64801A}"/>
              </a:ext>
            </a:extLst>
          </p:cNvPr>
          <p:cNvSpPr>
            <a:spLocks noGrp="1"/>
          </p:cNvSpPr>
          <p:nvPr>
            <p:ph type="body" sz="quarter" idx="25" hasCustomPrompt="1"/>
          </p:nvPr>
        </p:nvSpPr>
        <p:spPr>
          <a:xfrm>
            <a:off x="3961076" y="3077953"/>
            <a:ext cx="304932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topic description</a:t>
            </a:r>
          </a:p>
        </p:txBody>
      </p:sp>
      <p:sp>
        <p:nvSpPr>
          <p:cNvPr id="17" name="Text Placeholder 2">
            <a:extLst>
              <a:ext uri="{FF2B5EF4-FFF2-40B4-BE49-F238E27FC236}">
                <a16:creationId xmlns:a16="http://schemas.microsoft.com/office/drawing/2014/main" id="{EC06D661-DE1A-2944-B5ED-77C44A10A3AD}"/>
              </a:ext>
            </a:extLst>
          </p:cNvPr>
          <p:cNvSpPr>
            <a:spLocks noGrp="1"/>
          </p:cNvSpPr>
          <p:nvPr>
            <p:ph type="body" sz="quarter" idx="26" hasCustomPrompt="1"/>
          </p:nvPr>
        </p:nvSpPr>
        <p:spPr>
          <a:xfrm>
            <a:off x="7870496" y="3710754"/>
            <a:ext cx="3407194" cy="21831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Aenean lacinia </a:t>
            </a:r>
            <a:r>
              <a:rPr lang="en-US" err="1"/>
              <a:t>bibendum</a:t>
            </a:r>
            <a:r>
              <a:rPr lang="en-US"/>
              <a:t> </a:t>
            </a:r>
            <a:r>
              <a:rPr lang="en-US" err="1"/>
              <a:t>nulla</a:t>
            </a:r>
            <a:r>
              <a:rPr lang="en-US"/>
              <a:t> sed </a:t>
            </a:r>
            <a:r>
              <a:rPr lang="en-US" err="1"/>
              <a:t>consectetur</a:t>
            </a:r>
            <a:endParaRPr lang="en-US"/>
          </a:p>
        </p:txBody>
      </p:sp>
      <p:sp>
        <p:nvSpPr>
          <p:cNvPr id="18" name="Text Placeholder 2">
            <a:extLst>
              <a:ext uri="{FF2B5EF4-FFF2-40B4-BE49-F238E27FC236}">
                <a16:creationId xmlns:a16="http://schemas.microsoft.com/office/drawing/2014/main" id="{F102AB95-B9E0-5F4B-A8F4-DA33CF59B511}"/>
              </a:ext>
            </a:extLst>
          </p:cNvPr>
          <p:cNvSpPr>
            <a:spLocks noGrp="1"/>
          </p:cNvSpPr>
          <p:nvPr>
            <p:ph type="body" sz="quarter" idx="27" hasCustomPrompt="1"/>
          </p:nvPr>
        </p:nvSpPr>
        <p:spPr>
          <a:xfrm>
            <a:off x="7870496" y="3077953"/>
            <a:ext cx="304932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topic description</a:t>
            </a:r>
          </a:p>
        </p:txBody>
      </p:sp>
      <p:pic>
        <p:nvPicPr>
          <p:cNvPr id="14" name="Picture 13">
            <a:extLst>
              <a:ext uri="{FF2B5EF4-FFF2-40B4-BE49-F238E27FC236}">
                <a16:creationId xmlns:a16="http://schemas.microsoft.com/office/drawing/2014/main" id="{C17B018E-26B3-E842-B50F-4B4E4C926C8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845655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with Chart Area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6A68FCD-9F1F-784F-9A7E-6E9161A1EF6C}"/>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7" name="Text Placeholder 2">
            <a:extLst>
              <a:ext uri="{FF2B5EF4-FFF2-40B4-BE49-F238E27FC236}">
                <a16:creationId xmlns:a16="http://schemas.microsoft.com/office/drawing/2014/main" id="{45712B85-1442-6E42-9E7B-4A595CC0E0B8}"/>
              </a:ext>
            </a:extLst>
          </p:cNvPr>
          <p:cNvSpPr>
            <a:spLocks noGrp="1"/>
          </p:cNvSpPr>
          <p:nvPr>
            <p:ph type="body" sz="quarter" idx="20" hasCustomPrompt="1"/>
          </p:nvPr>
        </p:nvSpPr>
        <p:spPr>
          <a:xfrm>
            <a:off x="915053" y="2886637"/>
            <a:ext cx="2856846" cy="2639054"/>
          </a:xfrm>
        </p:spPr>
        <p:txBody>
          <a:bodyPr lIns="0">
            <a:noAutofit/>
          </a:bodyPr>
          <a:lstStyle>
            <a:lvl1pPr marL="0" marR="0" indent="0" algn="l" defTabSz="914196" rtl="0" eaLnBrk="1" fontAlgn="auto" latinLnBrk="0" hangingPunct="1">
              <a:lnSpc>
                <a:spcPct val="110000"/>
              </a:lnSpc>
              <a:spcBef>
                <a:spcPts val="1000"/>
              </a:spcBef>
              <a:spcAft>
                <a:spcPts val="0"/>
              </a:spcAft>
              <a:buClrTx/>
              <a:buSzTx/>
              <a:buFontTx/>
              <a:buNone/>
              <a:tabLst/>
              <a:defRPr sz="1800" b="0" i="0"/>
            </a:lvl1pPr>
            <a:lvl2pPr marL="457099" indent="0">
              <a:buFontTx/>
              <a:buNone/>
              <a:defRPr sz="1401" b="0" i="0"/>
            </a:lvl2pPr>
            <a:lvl3pPr marL="914196" indent="0">
              <a:buFontTx/>
              <a:buNone/>
              <a:defRPr sz="1401" b="0" i="0"/>
            </a:lvl3pPr>
            <a:lvl4pPr>
              <a:defRPr sz="1601"/>
            </a:lvl4pPr>
            <a:lvl5pPr>
              <a:defRPr sz="1601"/>
            </a:lvl5pPr>
          </a:lstStyle>
          <a:p>
            <a:pPr lvl="0"/>
            <a:r>
              <a:rPr lang="en-US"/>
              <a:t>Minimum font size 14pt and line spacing of at least Multiple 1.1</a:t>
            </a:r>
          </a:p>
          <a:p>
            <a:pPr lvl="0"/>
            <a:r>
              <a:rPr lang="pt-BR"/>
              <a:t>Apita </a:t>
            </a:r>
            <a:r>
              <a:rPr lang="pt-BR" err="1"/>
              <a:t>imentemqui</a:t>
            </a:r>
            <a:r>
              <a:rPr lang="pt-BR"/>
              <a:t> te </a:t>
            </a:r>
            <a:r>
              <a:rPr lang="pt-BR" err="1"/>
              <a:t>sunte</a:t>
            </a:r>
            <a:r>
              <a:rPr lang="pt-BR"/>
              <a:t> </a:t>
            </a:r>
            <a:r>
              <a:rPr lang="pt-BR" err="1"/>
              <a:t>cuptia</a:t>
            </a:r>
            <a:r>
              <a:rPr lang="pt-BR"/>
              <a:t> </a:t>
            </a:r>
            <a:r>
              <a:rPr lang="pt-BR" err="1"/>
              <a:t>sam</a:t>
            </a:r>
            <a:r>
              <a:rPr lang="pt-BR"/>
              <a:t> cus </a:t>
            </a:r>
            <a:r>
              <a:rPr lang="pt-BR" err="1"/>
              <a:t>dem</a:t>
            </a:r>
            <a:r>
              <a:rPr lang="pt-BR"/>
              <a:t> </a:t>
            </a:r>
            <a:r>
              <a:rPr lang="pt-BR" err="1"/>
              <a:t>qui</a:t>
            </a:r>
            <a:r>
              <a:rPr lang="pt-BR"/>
              <a:t> </a:t>
            </a:r>
            <a:r>
              <a:rPr lang="pt-BR" err="1"/>
              <a:t>deni</a:t>
            </a:r>
            <a:r>
              <a:rPr lang="pt-BR"/>
              <a:t> </a:t>
            </a:r>
            <a:r>
              <a:rPr lang="pt-BR" err="1"/>
              <a:t>incitatet</a:t>
            </a:r>
            <a:r>
              <a:rPr lang="pt-BR"/>
              <a:t> </a:t>
            </a:r>
            <a:r>
              <a:rPr lang="pt-BR" err="1"/>
              <a:t>nonsend</a:t>
            </a:r>
            <a:r>
              <a:rPr lang="pt-BR"/>
              <a:t>?</a:t>
            </a:r>
          </a:p>
        </p:txBody>
      </p:sp>
      <p:sp>
        <p:nvSpPr>
          <p:cNvPr id="23" name="Content Placeholder 22">
            <a:extLst>
              <a:ext uri="{FF2B5EF4-FFF2-40B4-BE49-F238E27FC236}">
                <a16:creationId xmlns:a16="http://schemas.microsoft.com/office/drawing/2014/main" id="{5EF24A01-2572-2E45-B9E5-801C62E84E88}"/>
              </a:ext>
            </a:extLst>
          </p:cNvPr>
          <p:cNvSpPr>
            <a:spLocks noGrp="1"/>
          </p:cNvSpPr>
          <p:nvPr>
            <p:ph sz="quarter" idx="21"/>
          </p:nvPr>
        </p:nvSpPr>
        <p:spPr>
          <a:xfrm>
            <a:off x="4192521" y="2206507"/>
            <a:ext cx="7084428" cy="3319184"/>
          </a:xfrm>
        </p:spPr>
        <p:txBody>
          <a:bodyPr anchor="t"/>
          <a:lstStyle>
            <a:lvl1pPr marL="0" indent="0">
              <a:buNone/>
              <a:defRPr/>
            </a:lvl1pPr>
          </a:lstStyle>
          <a:p>
            <a:pPr lvl="0"/>
            <a:r>
              <a:rPr lang="en-US"/>
              <a:t>Click to edit Master text styles</a:t>
            </a:r>
          </a:p>
        </p:txBody>
      </p:sp>
      <p:cxnSp>
        <p:nvCxnSpPr>
          <p:cNvPr id="11" name="Straight Connector 10">
            <a:extLst>
              <a:ext uri="{FF2B5EF4-FFF2-40B4-BE49-F238E27FC236}">
                <a16:creationId xmlns:a16="http://schemas.microsoft.com/office/drawing/2014/main" id="{8C9FF1C0-504F-9542-AFC1-BC4456815DDF}"/>
              </a:ext>
            </a:extLst>
          </p:cNvPr>
          <p:cNvCxnSpPr>
            <a:cxnSpLocks/>
          </p:cNvCxnSpPr>
          <p:nvPr userDrawn="1"/>
        </p:nvCxnSpPr>
        <p:spPr>
          <a:xfrm>
            <a:off x="905164"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2" name="Title Placeholder 17">
            <a:extLst>
              <a:ext uri="{FF2B5EF4-FFF2-40B4-BE49-F238E27FC236}">
                <a16:creationId xmlns:a16="http://schemas.microsoft.com/office/drawing/2014/main" id="{2884633F-D05A-1843-876F-5EE12D7FC33C}"/>
              </a:ext>
            </a:extLst>
          </p:cNvPr>
          <p:cNvSpPr>
            <a:spLocks noGrp="1"/>
          </p:cNvSpPr>
          <p:nvPr>
            <p:ph type="title"/>
          </p:nvPr>
        </p:nvSpPr>
        <p:spPr>
          <a:xfrm>
            <a:off x="912570" y="349504"/>
            <a:ext cx="8861626" cy="798177"/>
          </a:xfrm>
          <a:prstGeom prst="rect">
            <a:avLst/>
          </a:prstGeom>
        </p:spPr>
        <p:txBody>
          <a:bodyPr vert="horz" lIns="0" tIns="45720" rIns="91440" bIns="45720" rtlCol="0" anchor="b" anchorCtr="0">
            <a:noAutofit/>
          </a:bodyPr>
          <a:lstStyle/>
          <a:p>
            <a:r>
              <a:rPr lang="en-US"/>
              <a:t>Click to edit Master title style</a:t>
            </a:r>
          </a:p>
        </p:txBody>
      </p:sp>
      <p:sp>
        <p:nvSpPr>
          <p:cNvPr id="10" name="Text Placeholder 2">
            <a:extLst>
              <a:ext uri="{FF2B5EF4-FFF2-40B4-BE49-F238E27FC236}">
                <a16:creationId xmlns:a16="http://schemas.microsoft.com/office/drawing/2014/main" id="{5453E883-3F77-3549-9A4A-DC60817595FA}"/>
              </a:ext>
            </a:extLst>
          </p:cNvPr>
          <p:cNvSpPr>
            <a:spLocks noGrp="1"/>
          </p:cNvSpPr>
          <p:nvPr>
            <p:ph type="body" sz="quarter" idx="25" hasCustomPrompt="1"/>
          </p:nvPr>
        </p:nvSpPr>
        <p:spPr>
          <a:xfrm>
            <a:off x="912570" y="2206507"/>
            <a:ext cx="306308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graph description</a:t>
            </a:r>
          </a:p>
        </p:txBody>
      </p:sp>
      <p:pic>
        <p:nvPicPr>
          <p:cNvPr id="13" name="Picture 12">
            <a:extLst>
              <a:ext uri="{FF2B5EF4-FFF2-40B4-BE49-F238E27FC236}">
                <a16:creationId xmlns:a16="http://schemas.microsoft.com/office/drawing/2014/main" id="{5BE9A29E-383C-6C4D-A865-B892B4054CE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6750251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atistic and Photo_Light">
    <p:spTree>
      <p:nvGrpSpPr>
        <p:cNvPr id="1" name=""/>
        <p:cNvGrpSpPr/>
        <p:nvPr/>
      </p:nvGrpSpPr>
      <p:grpSpPr>
        <a:xfrm>
          <a:off x="0" y="0"/>
          <a:ext cx="0" cy="0"/>
          <a:chOff x="0" y="0"/>
          <a:chExt cx="0" cy="0"/>
        </a:xfrm>
      </p:grpSpPr>
      <p:sp>
        <p:nvSpPr>
          <p:cNvPr id="17" name="Picture Placeholder 2">
            <a:extLst>
              <a:ext uri="{FF2B5EF4-FFF2-40B4-BE49-F238E27FC236}">
                <a16:creationId xmlns:a16="http://schemas.microsoft.com/office/drawing/2014/main" id="{0A2583F1-527B-FE46-974C-CE1DF96A44BB}"/>
              </a:ext>
            </a:extLst>
          </p:cNvPr>
          <p:cNvSpPr>
            <a:spLocks noGrp="1" noChangeAspect="1"/>
          </p:cNvSpPr>
          <p:nvPr>
            <p:ph type="pic" idx="1"/>
          </p:nvPr>
        </p:nvSpPr>
        <p:spPr>
          <a:xfrm>
            <a:off x="6096595" y="0"/>
            <a:ext cx="6101503" cy="6858000"/>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Aenean lacinia </a:t>
            </a:r>
            <a:r>
              <a:rPr lang="en-US" err="1"/>
              <a:t>bibendum</a:t>
            </a:r>
            <a:r>
              <a:rPr lang="en-US"/>
              <a:t> </a:t>
            </a:r>
            <a:r>
              <a:rPr lang="en-US" err="1"/>
              <a:t>nulla</a:t>
            </a:r>
            <a:r>
              <a:rPr lang="en-US"/>
              <a:t> sed </a:t>
            </a:r>
            <a:r>
              <a:rPr lang="en-US" err="1"/>
              <a:t>consectetur</a:t>
            </a:r>
            <a:r>
              <a:rPr lang="en-US"/>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3218776"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Stat description</a:t>
            </a:r>
          </a:p>
        </p:txBody>
      </p:sp>
      <p:pic>
        <p:nvPicPr>
          <p:cNvPr id="20" name="Graphic 19">
            <a:extLst>
              <a:ext uri="{FF2B5EF4-FFF2-40B4-BE49-F238E27FC236}">
                <a16:creationId xmlns:a16="http://schemas.microsoft.com/office/drawing/2014/main" id="{A8FA750C-5993-AB41-8B9F-1190E960FEF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9" name="Text Placeholder 4">
            <a:extLst>
              <a:ext uri="{FF2B5EF4-FFF2-40B4-BE49-F238E27FC236}">
                <a16:creationId xmlns:a16="http://schemas.microsoft.com/office/drawing/2014/main" id="{03DE606A-3303-7540-8D87-CA349EB9C5D1}"/>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Arial Narrow" panose="020B0604020202020204" pitchFamily="34" charset="0"/>
                <a:cs typeface="Arial Narrow" panose="020B0604020202020204" pitchFamily="34" charset="0"/>
              </a:defRPr>
            </a:lvl1pPr>
          </a:lstStyle>
          <a:p>
            <a:pPr lvl="0"/>
            <a:r>
              <a:rPr lang="en-US"/>
              <a:t>45%</a:t>
            </a:r>
          </a:p>
        </p:txBody>
      </p:sp>
      <p:sp>
        <p:nvSpPr>
          <p:cNvPr id="11" name="Slide Number Placeholder 2">
            <a:extLst>
              <a:ext uri="{FF2B5EF4-FFF2-40B4-BE49-F238E27FC236}">
                <a16:creationId xmlns:a16="http://schemas.microsoft.com/office/drawing/2014/main" id="{4DEFC807-5826-B140-B9AE-E18E0029EBB4}"/>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25281694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plit Statistic_Ligh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Donec </a:t>
            </a:r>
            <a:r>
              <a:rPr lang="en-US" err="1"/>
              <a:t>ullamcorper</a:t>
            </a:r>
            <a:r>
              <a:rPr lang="en-US"/>
              <a:t> </a:t>
            </a:r>
            <a:r>
              <a:rPr lang="en-US" err="1"/>
              <a:t>nulla</a:t>
            </a:r>
            <a:r>
              <a:rPr lang="en-US"/>
              <a:t> non </a:t>
            </a:r>
            <a:r>
              <a:rPr lang="en-US" err="1"/>
              <a:t>metus</a:t>
            </a:r>
            <a:r>
              <a:rPr lang="en-US"/>
              <a:t> auctor </a:t>
            </a:r>
            <a:r>
              <a:rPr lang="en-US" err="1"/>
              <a:t>fringilla</a:t>
            </a:r>
            <a:r>
              <a:rPr lang="en-US"/>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307300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Arial Narrow" panose="020B0604020202020204" pitchFamily="34" charset="0"/>
                <a:cs typeface="Arial Narrow" panose="020B0604020202020204" pitchFamily="34" charset="0"/>
              </a:defRPr>
            </a:lvl1pPr>
          </a:lstStyle>
          <a:p>
            <a:pPr lvl="0"/>
            <a:r>
              <a:rPr lang="en-US"/>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0" name="Text Placeholder 2">
            <a:extLst>
              <a:ext uri="{FF2B5EF4-FFF2-40B4-BE49-F238E27FC236}">
                <a16:creationId xmlns:a16="http://schemas.microsoft.com/office/drawing/2014/main" id="{9596B8FC-E469-AE41-AE29-40BB22698738}"/>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Donec </a:t>
            </a:r>
            <a:r>
              <a:rPr lang="en-US" err="1"/>
              <a:t>ullamcorper</a:t>
            </a:r>
            <a:r>
              <a:rPr lang="en-US"/>
              <a:t> </a:t>
            </a:r>
            <a:r>
              <a:rPr lang="en-US" err="1"/>
              <a:t>nulla</a:t>
            </a:r>
            <a:r>
              <a:rPr lang="en-US"/>
              <a:t> non </a:t>
            </a:r>
            <a:r>
              <a:rPr lang="en-US" err="1"/>
              <a:t>metus</a:t>
            </a:r>
            <a:r>
              <a:rPr lang="en-US"/>
              <a:t> auctor </a:t>
            </a:r>
            <a:r>
              <a:rPr lang="en-US" err="1"/>
              <a:t>fringilla</a:t>
            </a:r>
            <a:r>
              <a:rPr lang="en-US"/>
              <a:t>. </a:t>
            </a:r>
          </a:p>
        </p:txBody>
      </p: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307300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tx1"/>
                </a:solidFill>
                <a:latin typeface="Arial Narrow" panose="020B0604020202020204" pitchFamily="34" charset="0"/>
                <a:cs typeface="Arial Narrow" panose="020B0604020202020204" pitchFamily="34" charset="0"/>
              </a:defRPr>
            </a:lvl1pPr>
          </a:lstStyle>
          <a:p>
            <a:pPr lvl="0"/>
            <a:r>
              <a:rPr lang="en-US"/>
              <a:t>12%</a:t>
            </a:r>
          </a:p>
        </p:txBody>
      </p:sp>
      <p:sp>
        <p:nvSpPr>
          <p:cNvPr id="14" name="Slide Number Placeholder 2">
            <a:extLst>
              <a:ext uri="{FF2B5EF4-FFF2-40B4-BE49-F238E27FC236}">
                <a16:creationId xmlns:a16="http://schemas.microsoft.com/office/drawing/2014/main" id="{13E7C899-6FAF-5F48-80CE-C8050F619B4A}"/>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3" name="Picture 12">
            <a:extLst>
              <a:ext uri="{FF2B5EF4-FFF2-40B4-BE49-F238E27FC236}">
                <a16:creationId xmlns:a16="http://schemas.microsoft.com/office/drawing/2014/main" id="{9E27B5CF-14CA-7240-B5CF-102A1143CF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3041718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sktop Screen_Full">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89955"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3307977" y="1842248"/>
            <a:ext cx="5298142" cy="2998694"/>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pic>
        <p:nvPicPr>
          <p:cNvPr id="8" name="Picture 7">
            <a:extLst>
              <a:ext uri="{FF2B5EF4-FFF2-40B4-BE49-F238E27FC236}">
                <a16:creationId xmlns:a16="http://schemas.microsoft.com/office/drawing/2014/main" id="{55907614-2DE8-AE42-8A47-090BD4943D3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12140366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esktop and Mobile Screen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80359"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2698381" y="1842248"/>
            <a:ext cx="5298142" cy="2998694"/>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pic>
        <p:nvPicPr>
          <p:cNvPr id="13" name="Picture 12">
            <a:extLst>
              <a:ext uri="{FF2B5EF4-FFF2-40B4-BE49-F238E27FC236}">
                <a16:creationId xmlns:a16="http://schemas.microsoft.com/office/drawing/2014/main" id="{FC66E7B3-49C7-7A40-B79F-FD8AB6F97D9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8022216" y="3191474"/>
            <a:ext cx="1681877" cy="3298935"/>
          </a:xfrm>
          <a:prstGeom prst="rect">
            <a:avLst/>
          </a:prstGeom>
        </p:spPr>
      </p:pic>
      <p:sp>
        <p:nvSpPr>
          <p:cNvPr id="15" name="Picture Placeholder 2">
            <a:extLst>
              <a:ext uri="{FF2B5EF4-FFF2-40B4-BE49-F238E27FC236}">
                <a16:creationId xmlns:a16="http://schemas.microsoft.com/office/drawing/2014/main" id="{5A3B78BE-89B9-5C40-A6CB-11462EC618AA}"/>
              </a:ext>
            </a:extLst>
          </p:cNvPr>
          <p:cNvSpPr>
            <a:spLocks noGrp="1" noChangeAspect="1"/>
          </p:cNvSpPr>
          <p:nvPr>
            <p:ph type="pic" idx="11"/>
          </p:nvPr>
        </p:nvSpPr>
        <p:spPr>
          <a:xfrm>
            <a:off x="8173078" y="3551577"/>
            <a:ext cx="1369683" cy="2582523"/>
          </a:xfrm>
          <a:solidFill>
            <a:schemeClr val="bg1">
              <a:lumMod val="95000"/>
            </a:schemeClr>
          </a:solidFill>
        </p:spPr>
        <p:txBody>
          <a:bodyPr anchor="t"/>
          <a:lstStyle>
            <a:lvl1pPr marL="0" indent="0" algn="ctr">
              <a:buNone/>
              <a:defRPr sz="18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pic>
        <p:nvPicPr>
          <p:cNvPr id="11" name="Picture 10">
            <a:extLst>
              <a:ext uri="{FF2B5EF4-FFF2-40B4-BE49-F238E27FC236}">
                <a16:creationId xmlns:a16="http://schemas.microsoft.com/office/drawing/2014/main" id="{59921A3B-5CBC-D849-9A71-B24653983CE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7014667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obile Sc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11" name="Picture 10">
            <a:extLst>
              <a:ext uri="{FF2B5EF4-FFF2-40B4-BE49-F238E27FC236}">
                <a16:creationId xmlns:a16="http://schemas.microsoft.com/office/drawing/2014/main" id="{AD121983-BF29-5A4B-9FBC-CD4347AD3F8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945181" y="1259538"/>
            <a:ext cx="2731617" cy="5357957"/>
          </a:xfrm>
          <a:prstGeom prst="rect">
            <a:avLst/>
          </a:prstGeom>
        </p:spPr>
      </p:pic>
      <p:sp>
        <p:nvSpPr>
          <p:cNvPr id="12" name="Picture Placeholder 2">
            <a:extLst>
              <a:ext uri="{FF2B5EF4-FFF2-40B4-BE49-F238E27FC236}">
                <a16:creationId xmlns:a16="http://schemas.microsoft.com/office/drawing/2014/main" id="{0C3EB18B-2D96-6A43-B31B-9FC3B39328B7}"/>
              </a:ext>
            </a:extLst>
          </p:cNvPr>
          <p:cNvSpPr>
            <a:spLocks noGrp="1" noChangeAspect="1"/>
          </p:cNvSpPr>
          <p:nvPr>
            <p:ph type="pic" idx="1"/>
          </p:nvPr>
        </p:nvSpPr>
        <p:spPr>
          <a:xfrm>
            <a:off x="5193390" y="1821340"/>
            <a:ext cx="2226742" cy="4198043"/>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pic>
        <p:nvPicPr>
          <p:cNvPr id="8" name="Picture 7">
            <a:extLst>
              <a:ext uri="{FF2B5EF4-FFF2-40B4-BE49-F238E27FC236}">
                <a16:creationId xmlns:a16="http://schemas.microsoft.com/office/drawing/2014/main" id="{9DDA3EF6-9DC2-1343-AA2A-E04A85E586C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517537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obile Screen and Text">
    <p:spTree>
      <p:nvGrpSpPr>
        <p:cNvPr id="1" name=""/>
        <p:cNvGrpSpPr/>
        <p:nvPr/>
      </p:nvGrpSpPr>
      <p:grpSpPr>
        <a:xfrm>
          <a:off x="0" y="0"/>
          <a:ext cx="0" cy="0"/>
          <a:chOff x="0" y="0"/>
          <a:chExt cx="0" cy="0"/>
        </a:xfrm>
      </p:grpSpPr>
      <p:pic>
        <p:nvPicPr>
          <p:cNvPr id="4" name="Picture 3" descr="A picture containing monitor, mirror&#10;&#10;Description automatically generated">
            <a:extLst>
              <a:ext uri="{FF2B5EF4-FFF2-40B4-BE49-F238E27FC236}">
                <a16:creationId xmlns:a16="http://schemas.microsoft.com/office/drawing/2014/main" id="{EC163BC8-A8F4-D347-A20E-FC5D0ACD40B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416326" y="718635"/>
            <a:ext cx="2731617" cy="5357957"/>
          </a:xfrm>
          <a:prstGeom prst="rect">
            <a:avLst/>
          </a:prstGeom>
        </p:spPr>
      </p:pic>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a:t>Donec id </a:t>
            </a:r>
            <a:r>
              <a:rPr lang="en-US" err="1"/>
              <a:t>elit</a:t>
            </a:r>
            <a:r>
              <a:rPr lang="en-US"/>
              <a:t> non mi porta gravida at </a:t>
            </a:r>
            <a:r>
              <a:rPr lang="en-US" err="1"/>
              <a:t>eget</a:t>
            </a:r>
            <a:r>
              <a:rPr lang="en-US"/>
              <a:t> </a:t>
            </a:r>
            <a:r>
              <a:rPr lang="en-US" err="1"/>
              <a:t>metus</a:t>
            </a:r>
            <a:r>
              <a:rPr lang="en-US"/>
              <a:t>. Maecenas sed diam </a:t>
            </a:r>
            <a:r>
              <a:rPr lang="en-US" err="1"/>
              <a:t>eget</a:t>
            </a:r>
            <a:r>
              <a:rPr lang="en-US"/>
              <a:t> </a:t>
            </a:r>
            <a:r>
              <a:rPr lang="en-US" err="1"/>
              <a:t>risus</a:t>
            </a:r>
            <a:r>
              <a:rPr lang="en-US"/>
              <a:t> </a:t>
            </a:r>
            <a:r>
              <a:rPr lang="en-US" err="1"/>
              <a:t>varius</a:t>
            </a:r>
            <a:r>
              <a:rPr lang="en-US"/>
              <a:t> </a:t>
            </a:r>
            <a:r>
              <a:rPr lang="en-US" err="1"/>
              <a:t>blandit</a:t>
            </a:r>
            <a:r>
              <a:rPr lang="en-US"/>
              <a:t> sit </a:t>
            </a:r>
            <a:r>
              <a:rPr lang="en-US" err="1"/>
              <a:t>amet</a:t>
            </a:r>
            <a:r>
              <a:rPr lang="en-US"/>
              <a:t> non magna. Sed </a:t>
            </a:r>
            <a:r>
              <a:rPr lang="en-US" err="1"/>
              <a:t>posuere</a:t>
            </a:r>
            <a:r>
              <a:rPr lang="en-US"/>
              <a:t> </a:t>
            </a:r>
            <a:r>
              <a:rPr lang="en-US" err="1"/>
              <a:t>consectetur</a:t>
            </a:r>
            <a:r>
              <a:rPr lang="en-US"/>
              <a:t> </a:t>
            </a:r>
            <a:r>
              <a:rPr lang="en-US" err="1"/>
              <a:t>est</a:t>
            </a:r>
            <a:r>
              <a:rPr lang="en-US"/>
              <a:t> at </a:t>
            </a:r>
            <a:r>
              <a:rPr lang="en-US" err="1"/>
              <a:t>lobortis</a:t>
            </a:r>
            <a:r>
              <a:rPr lang="en-US"/>
              <a:t>. </a:t>
            </a:r>
          </a:p>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Nulla</a:t>
            </a:r>
            <a:r>
              <a:rPr lang="en-US"/>
              <a:t> vitae </a:t>
            </a:r>
            <a:r>
              <a:rPr lang="en-US" err="1"/>
              <a:t>elit</a:t>
            </a:r>
            <a:r>
              <a:rPr lang="en-US"/>
              <a:t> libero, a pharetra </a:t>
            </a:r>
            <a:r>
              <a:rPr lang="en-US" err="1"/>
              <a:t>augue</a:t>
            </a:r>
            <a:r>
              <a:rPr lang="en-US"/>
              <a:t>. </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Picture Placeholder 2">
            <a:extLst>
              <a:ext uri="{FF2B5EF4-FFF2-40B4-BE49-F238E27FC236}">
                <a16:creationId xmlns:a16="http://schemas.microsoft.com/office/drawing/2014/main" id="{D94A2464-988D-7242-AB72-943B49F5C68B}"/>
              </a:ext>
            </a:extLst>
          </p:cNvPr>
          <p:cNvSpPr>
            <a:spLocks noGrp="1" noChangeAspect="1"/>
          </p:cNvSpPr>
          <p:nvPr>
            <p:ph type="pic" idx="1"/>
          </p:nvPr>
        </p:nvSpPr>
        <p:spPr>
          <a:xfrm>
            <a:off x="7664535" y="1280437"/>
            <a:ext cx="2224302" cy="4198043"/>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A5C14B54-2883-A84E-B4E7-F67C5E8FBD0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647391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 Blu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tx1"/>
                </a:solidFill>
              </a:defRPr>
            </a:lvl1pPr>
          </a:lstStyle>
          <a:p>
            <a:r>
              <a:rPr lang="en-US"/>
              <a:t>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2"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8" name="Slide Number Placeholder 5">
            <a:extLst>
              <a:ext uri="{FF2B5EF4-FFF2-40B4-BE49-F238E27FC236}">
                <a16:creationId xmlns:a16="http://schemas.microsoft.com/office/drawing/2014/main" id="{11FCD031-E1A7-D142-B0AF-3B0DFBB82CAB}"/>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pic>
        <p:nvPicPr>
          <p:cNvPr id="4" name="Picture 3">
            <a:extLst>
              <a:ext uri="{FF2B5EF4-FFF2-40B4-BE49-F238E27FC236}">
                <a16:creationId xmlns:a16="http://schemas.microsoft.com/office/drawing/2014/main" id="{4FC5C6CE-3432-1345-84A0-7C061420165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6208622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Mobile Screen and Text">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a:t>Donec id </a:t>
            </a:r>
            <a:r>
              <a:rPr lang="en-US" err="1"/>
              <a:t>elit</a:t>
            </a:r>
            <a:r>
              <a:rPr lang="en-US"/>
              <a:t> non mi porta gravida at </a:t>
            </a:r>
            <a:r>
              <a:rPr lang="en-US" err="1"/>
              <a:t>eget</a:t>
            </a:r>
            <a:r>
              <a:rPr lang="en-US"/>
              <a:t> </a:t>
            </a:r>
            <a:r>
              <a:rPr lang="en-US" err="1"/>
              <a:t>metus</a:t>
            </a:r>
            <a:r>
              <a:rPr lang="en-US"/>
              <a:t>. Maecenas sed diam </a:t>
            </a:r>
            <a:r>
              <a:rPr lang="en-US" err="1"/>
              <a:t>eget</a:t>
            </a:r>
            <a:r>
              <a:rPr lang="en-US"/>
              <a:t> </a:t>
            </a:r>
            <a:r>
              <a:rPr lang="en-US" err="1"/>
              <a:t>risus</a:t>
            </a:r>
            <a:r>
              <a:rPr lang="en-US"/>
              <a:t> </a:t>
            </a:r>
            <a:r>
              <a:rPr lang="en-US" err="1"/>
              <a:t>varius</a:t>
            </a:r>
            <a:r>
              <a:rPr lang="en-US"/>
              <a:t> </a:t>
            </a:r>
            <a:r>
              <a:rPr lang="en-US" err="1"/>
              <a:t>blandit</a:t>
            </a:r>
            <a:r>
              <a:rPr lang="en-US"/>
              <a:t> sit </a:t>
            </a:r>
            <a:r>
              <a:rPr lang="en-US" err="1"/>
              <a:t>amet</a:t>
            </a:r>
            <a:r>
              <a:rPr lang="en-US"/>
              <a:t> non magna. Sed </a:t>
            </a:r>
            <a:r>
              <a:rPr lang="en-US" err="1"/>
              <a:t>posuere</a:t>
            </a:r>
            <a:r>
              <a:rPr lang="en-US"/>
              <a:t> </a:t>
            </a:r>
            <a:r>
              <a:rPr lang="en-US" err="1"/>
              <a:t>consectetur</a:t>
            </a:r>
            <a:r>
              <a:rPr lang="en-US"/>
              <a:t> </a:t>
            </a:r>
            <a:r>
              <a:rPr lang="en-US" err="1"/>
              <a:t>est</a:t>
            </a:r>
            <a:r>
              <a:rPr lang="en-US"/>
              <a:t> at </a:t>
            </a:r>
            <a:r>
              <a:rPr lang="en-US" err="1"/>
              <a:t>lobortis</a:t>
            </a:r>
            <a:r>
              <a:rPr lang="en-US"/>
              <a:t>. </a:t>
            </a:r>
          </a:p>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Nulla</a:t>
            </a:r>
            <a:r>
              <a:rPr lang="en-US"/>
              <a:t> vitae </a:t>
            </a:r>
            <a:r>
              <a:rPr lang="en-US" err="1"/>
              <a:t>elit</a:t>
            </a:r>
            <a:r>
              <a:rPr lang="en-US"/>
              <a:t> libero, a pharetra </a:t>
            </a:r>
            <a:r>
              <a:rPr lang="en-US" err="1"/>
              <a:t>augue</a:t>
            </a:r>
            <a:r>
              <a:rPr lang="en-US"/>
              <a:t>. </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6553320F-B869-314E-8B21-5E90267A8D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373753" y="1135759"/>
            <a:ext cx="8756714" cy="4925652"/>
          </a:xfrm>
          <a:prstGeom prst="rect">
            <a:avLst/>
          </a:prstGeom>
        </p:spPr>
      </p:pic>
      <p:sp>
        <p:nvSpPr>
          <p:cNvPr id="12" name="Picture Placeholder 2">
            <a:extLst>
              <a:ext uri="{FF2B5EF4-FFF2-40B4-BE49-F238E27FC236}">
                <a16:creationId xmlns:a16="http://schemas.microsoft.com/office/drawing/2014/main" id="{DED2555A-F6CB-0743-9F03-1E0DCE4D1E10}"/>
              </a:ext>
            </a:extLst>
          </p:cNvPr>
          <p:cNvSpPr>
            <a:spLocks noGrp="1" noChangeAspect="1"/>
          </p:cNvSpPr>
          <p:nvPr>
            <p:ph type="pic" idx="1"/>
          </p:nvPr>
        </p:nvSpPr>
        <p:spPr>
          <a:xfrm>
            <a:off x="6248828" y="1582615"/>
            <a:ext cx="4980547" cy="2795954"/>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pic>
        <p:nvPicPr>
          <p:cNvPr id="13" name="Picture 12">
            <a:extLst>
              <a:ext uri="{FF2B5EF4-FFF2-40B4-BE49-F238E27FC236}">
                <a16:creationId xmlns:a16="http://schemas.microsoft.com/office/drawing/2014/main" id="{703BCE72-41A5-7F40-9E68-178F572607A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15743068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6 Cards Slid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F7055E9-8404-42FC-A1A5-9B014C717E7B}"/>
              </a:ext>
            </a:extLst>
          </p:cNvPr>
          <p:cNvSpPr/>
          <p:nvPr userDrawn="1"/>
        </p:nvSpPr>
        <p:spPr>
          <a:xfrm>
            <a:off x="6094943" y="0"/>
            <a:ext cx="3047999"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14" name="Rectangle 13">
            <a:extLst>
              <a:ext uri="{FF2B5EF4-FFF2-40B4-BE49-F238E27FC236}">
                <a16:creationId xmlns:a16="http://schemas.microsoft.com/office/drawing/2014/main" id="{24A9F13D-35D6-4879-BA50-7F74B3257597}"/>
              </a:ext>
            </a:extLst>
          </p:cNvPr>
          <p:cNvSpPr/>
          <p:nvPr userDrawn="1"/>
        </p:nvSpPr>
        <p:spPr>
          <a:xfrm>
            <a:off x="2" y="0"/>
            <a:ext cx="609599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19" name="Picture Placeholder 6">
            <a:extLst>
              <a:ext uri="{FF2B5EF4-FFF2-40B4-BE49-F238E27FC236}">
                <a16:creationId xmlns:a16="http://schemas.microsoft.com/office/drawing/2014/main" id="{D3471893-9E34-4B9F-BDD6-09E95B5D7FA1}"/>
              </a:ext>
            </a:extLst>
          </p:cNvPr>
          <p:cNvSpPr>
            <a:spLocks noGrp="1"/>
          </p:cNvSpPr>
          <p:nvPr>
            <p:ph type="pic" sz="quarter" idx="23" hasCustomPrompt="1"/>
          </p:nvPr>
        </p:nvSpPr>
        <p:spPr>
          <a:xfrm>
            <a:off x="9142941" y="0"/>
            <a:ext cx="3049060" cy="3429000"/>
          </a:xfrm>
          <a:prstGeom prst="rect">
            <a:avLst/>
          </a:prstGeom>
          <a:solidFill>
            <a:schemeClr val="bg1">
              <a:lumMod val="95000"/>
            </a:schemeClr>
          </a:solidFill>
        </p:spPr>
        <p:txBody>
          <a:bodyPr lIns="108000" tIns="108000" rIns="0"/>
          <a:lstStyle>
            <a:lvl1pPr marL="0" indent="0">
              <a:buNone/>
              <a:defRPr>
                <a:solidFill>
                  <a:schemeClr val="bg1">
                    <a:lumMod val="75000"/>
                  </a:schemeClr>
                </a:solidFill>
              </a:defRPr>
            </a:lvl1pPr>
          </a:lstStyle>
          <a:p>
            <a:r>
              <a:rPr lang="en-AU"/>
              <a:t>Insert picture here</a:t>
            </a:r>
          </a:p>
        </p:txBody>
      </p:sp>
      <p:sp>
        <p:nvSpPr>
          <p:cNvPr id="8" name="Rectangle 7">
            <a:extLst>
              <a:ext uri="{FF2B5EF4-FFF2-40B4-BE49-F238E27FC236}">
                <a16:creationId xmlns:a16="http://schemas.microsoft.com/office/drawing/2014/main" id="{0242F225-2828-4D1B-9136-21D1BCC6A2D7}"/>
              </a:ext>
            </a:extLst>
          </p:cNvPr>
          <p:cNvSpPr/>
          <p:nvPr userDrawn="1"/>
        </p:nvSpPr>
        <p:spPr>
          <a:xfrm>
            <a:off x="3048001" y="3429000"/>
            <a:ext cx="3047999" cy="3429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7" name="Picture Placeholder 6">
            <a:extLst>
              <a:ext uri="{FF2B5EF4-FFF2-40B4-BE49-F238E27FC236}">
                <a16:creationId xmlns:a16="http://schemas.microsoft.com/office/drawing/2014/main" id="{566B3302-79C9-47DD-926E-80E1C84AEE88}"/>
              </a:ext>
            </a:extLst>
          </p:cNvPr>
          <p:cNvSpPr>
            <a:spLocks noGrp="1"/>
          </p:cNvSpPr>
          <p:nvPr>
            <p:ph type="pic" sz="quarter" idx="12" hasCustomPrompt="1"/>
          </p:nvPr>
        </p:nvSpPr>
        <p:spPr>
          <a:xfrm>
            <a:off x="6096000" y="3429000"/>
            <a:ext cx="3046941" cy="3429000"/>
          </a:xfrm>
          <a:prstGeom prst="rect">
            <a:avLst/>
          </a:prstGeom>
          <a:solidFill>
            <a:schemeClr val="bg1">
              <a:lumMod val="95000"/>
            </a:schemeClr>
          </a:solidFill>
        </p:spPr>
        <p:txBody>
          <a:bodyPr lIns="108000" tIns="108000" rIns="0"/>
          <a:lstStyle>
            <a:lvl1pPr marL="0" indent="0">
              <a:buNone/>
              <a:defRPr>
                <a:solidFill>
                  <a:schemeClr val="bg1">
                    <a:lumMod val="75000"/>
                  </a:schemeClr>
                </a:solidFill>
              </a:defRPr>
            </a:lvl1pPr>
          </a:lstStyle>
          <a:p>
            <a:r>
              <a:rPr lang="en-AU"/>
              <a:t>Insert picture here</a:t>
            </a:r>
          </a:p>
        </p:txBody>
      </p:sp>
      <p:sp>
        <p:nvSpPr>
          <p:cNvPr id="12" name="Picture Placeholder 6">
            <a:extLst>
              <a:ext uri="{FF2B5EF4-FFF2-40B4-BE49-F238E27FC236}">
                <a16:creationId xmlns:a16="http://schemas.microsoft.com/office/drawing/2014/main" id="{63FC71F7-D512-4D99-888E-4EC31D291D65}"/>
              </a:ext>
            </a:extLst>
          </p:cNvPr>
          <p:cNvSpPr>
            <a:spLocks noGrp="1"/>
          </p:cNvSpPr>
          <p:nvPr>
            <p:ph type="pic" sz="quarter" idx="18" hasCustomPrompt="1"/>
          </p:nvPr>
        </p:nvSpPr>
        <p:spPr>
          <a:xfrm>
            <a:off x="2" y="3429000"/>
            <a:ext cx="3046943" cy="3429000"/>
          </a:xfrm>
          <a:prstGeom prst="rect">
            <a:avLst/>
          </a:prstGeom>
          <a:solidFill>
            <a:schemeClr val="bg1">
              <a:lumMod val="95000"/>
            </a:schemeClr>
          </a:solidFill>
        </p:spPr>
        <p:txBody>
          <a:bodyPr lIns="108000" tIns="108000" rIns="0"/>
          <a:lstStyle>
            <a:lvl1pPr marL="0" indent="0">
              <a:buNone/>
              <a:defRPr>
                <a:solidFill>
                  <a:schemeClr val="bg1">
                    <a:lumMod val="75000"/>
                  </a:schemeClr>
                </a:solidFill>
              </a:defRPr>
            </a:lvl1pPr>
          </a:lstStyle>
          <a:p>
            <a:r>
              <a:rPr lang="en-AU"/>
              <a:t>Insert picture here</a:t>
            </a:r>
          </a:p>
        </p:txBody>
      </p:sp>
      <p:sp>
        <p:nvSpPr>
          <p:cNvPr id="17" name="Rectangle 16">
            <a:extLst>
              <a:ext uri="{FF2B5EF4-FFF2-40B4-BE49-F238E27FC236}">
                <a16:creationId xmlns:a16="http://schemas.microsoft.com/office/drawing/2014/main" id="{B0576037-E950-4C59-A474-3775715A540C}"/>
              </a:ext>
            </a:extLst>
          </p:cNvPr>
          <p:cNvSpPr/>
          <p:nvPr userDrawn="1"/>
        </p:nvSpPr>
        <p:spPr>
          <a:xfrm>
            <a:off x="9142940" y="3429000"/>
            <a:ext cx="3051179"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26" name="Text Placeholder 41">
            <a:extLst>
              <a:ext uri="{FF2B5EF4-FFF2-40B4-BE49-F238E27FC236}">
                <a16:creationId xmlns:a16="http://schemas.microsoft.com/office/drawing/2014/main" id="{18F6428D-9F53-4F8B-9610-CBDB54298D1A}"/>
              </a:ext>
            </a:extLst>
          </p:cNvPr>
          <p:cNvSpPr>
            <a:spLocks noGrp="1"/>
          </p:cNvSpPr>
          <p:nvPr>
            <p:ph type="body" sz="quarter" idx="19" hasCustomPrompt="1"/>
          </p:nvPr>
        </p:nvSpPr>
        <p:spPr>
          <a:xfrm>
            <a:off x="6391386" y="652465"/>
            <a:ext cx="2257951" cy="1984057"/>
          </a:xfrm>
        </p:spPr>
        <p:txBody>
          <a:bodyPr>
            <a:noAutofit/>
          </a:bodyPr>
          <a:lstStyle>
            <a:lvl1pPr marL="0" indent="0">
              <a:lnSpc>
                <a:spcPct val="110000"/>
              </a:lnSpc>
              <a:spcAft>
                <a:spcPts val="2600"/>
              </a:spcAft>
              <a:buNone/>
              <a:defRPr sz="2400" b="1" i="0" cap="all" baseline="0">
                <a:solidFill>
                  <a:schemeClr val="bg1"/>
                </a:solidFill>
                <a:latin typeface="Arial Narrow" panose="020B0604020202020204" pitchFamily="34" charset="0"/>
                <a:cs typeface="Arial Narrow" panose="020B0604020202020204" pitchFamily="34" charset="0"/>
              </a:defRPr>
            </a:lvl1pPr>
            <a:lvl2pPr marL="457086" indent="0">
              <a:lnSpc>
                <a:spcPct val="110000"/>
              </a:lnSpc>
              <a:spcAft>
                <a:spcPts val="2600"/>
              </a:spcAft>
              <a:buNone/>
              <a:defRPr sz="1100">
                <a:solidFill>
                  <a:schemeClr val="bg1"/>
                </a:solidFill>
              </a:defRPr>
            </a:lvl2pPr>
          </a:lstStyle>
          <a:p>
            <a:pPr lvl="0"/>
            <a:r>
              <a:rPr lang="en-US"/>
              <a:t>Edit Master text styles</a:t>
            </a:r>
          </a:p>
        </p:txBody>
      </p:sp>
      <p:cxnSp>
        <p:nvCxnSpPr>
          <p:cNvPr id="16" name="Straight Connector 15">
            <a:extLst>
              <a:ext uri="{FF2B5EF4-FFF2-40B4-BE49-F238E27FC236}">
                <a16:creationId xmlns:a16="http://schemas.microsoft.com/office/drawing/2014/main" id="{A80679EE-4436-DE4C-B005-926D48917C23}"/>
              </a:ext>
            </a:extLst>
          </p:cNvPr>
          <p:cNvCxnSpPr>
            <a:cxnSpLocks/>
          </p:cNvCxnSpPr>
          <p:nvPr userDrawn="1"/>
        </p:nvCxnSpPr>
        <p:spPr>
          <a:xfrm>
            <a:off x="705326" y="142726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itle Placeholder 17">
            <a:extLst>
              <a:ext uri="{FF2B5EF4-FFF2-40B4-BE49-F238E27FC236}">
                <a16:creationId xmlns:a16="http://schemas.microsoft.com/office/drawing/2014/main" id="{83C6662A-3F02-684B-98A8-A552D610B4DF}"/>
              </a:ext>
            </a:extLst>
          </p:cNvPr>
          <p:cNvSpPr>
            <a:spLocks noGrp="1"/>
          </p:cNvSpPr>
          <p:nvPr>
            <p:ph type="title" hasCustomPrompt="1"/>
          </p:nvPr>
        </p:nvSpPr>
        <p:spPr>
          <a:xfrm>
            <a:off x="737410" y="517235"/>
            <a:ext cx="4620126"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title</a:t>
            </a:r>
          </a:p>
        </p:txBody>
      </p:sp>
      <p:sp>
        <p:nvSpPr>
          <p:cNvPr id="27" name="Text Placeholder 2">
            <a:extLst>
              <a:ext uri="{FF2B5EF4-FFF2-40B4-BE49-F238E27FC236}">
                <a16:creationId xmlns:a16="http://schemas.microsoft.com/office/drawing/2014/main" id="{8C4B592C-D781-D744-84AC-4EAF0AB63E0E}"/>
              </a:ext>
            </a:extLst>
          </p:cNvPr>
          <p:cNvSpPr>
            <a:spLocks noGrp="1"/>
          </p:cNvSpPr>
          <p:nvPr>
            <p:ph type="body" sz="quarter" idx="20" hasCustomPrompt="1"/>
          </p:nvPr>
        </p:nvSpPr>
        <p:spPr>
          <a:xfrm>
            <a:off x="737409" y="1910040"/>
            <a:ext cx="4620126" cy="1036356"/>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a:t>Donec id </a:t>
            </a:r>
            <a:r>
              <a:rPr lang="en-US" err="1"/>
              <a:t>elit</a:t>
            </a:r>
            <a:r>
              <a:rPr lang="en-US"/>
              <a:t> non mi porta gravida at </a:t>
            </a:r>
            <a:r>
              <a:rPr lang="en-US" err="1"/>
              <a:t>eget</a:t>
            </a:r>
            <a:r>
              <a:rPr lang="en-US"/>
              <a:t> </a:t>
            </a:r>
            <a:r>
              <a:rPr lang="en-US" err="1"/>
              <a:t>metus</a:t>
            </a:r>
            <a:r>
              <a:rPr lang="en-US"/>
              <a:t>. Maecenas sed diam </a:t>
            </a:r>
            <a:r>
              <a:rPr lang="en-US" err="1"/>
              <a:t>eget</a:t>
            </a:r>
            <a:r>
              <a:rPr lang="en-US"/>
              <a:t> </a:t>
            </a:r>
            <a:r>
              <a:rPr lang="en-US" err="1"/>
              <a:t>risus</a:t>
            </a:r>
            <a:r>
              <a:rPr lang="en-US"/>
              <a:t> </a:t>
            </a:r>
            <a:r>
              <a:rPr lang="en-US" err="1"/>
              <a:t>varius</a:t>
            </a:r>
            <a:r>
              <a:rPr lang="en-US"/>
              <a:t> </a:t>
            </a:r>
            <a:r>
              <a:rPr lang="en-US" err="1"/>
              <a:t>blandit</a:t>
            </a:r>
            <a:r>
              <a:rPr lang="en-US"/>
              <a:t> sit </a:t>
            </a:r>
            <a:r>
              <a:rPr lang="en-US" err="1"/>
              <a:t>amet</a:t>
            </a:r>
            <a:r>
              <a:rPr lang="en-US"/>
              <a:t> non magna. </a:t>
            </a:r>
          </a:p>
        </p:txBody>
      </p:sp>
      <p:sp>
        <p:nvSpPr>
          <p:cNvPr id="28" name="Text Placeholder 41">
            <a:extLst>
              <a:ext uri="{FF2B5EF4-FFF2-40B4-BE49-F238E27FC236}">
                <a16:creationId xmlns:a16="http://schemas.microsoft.com/office/drawing/2014/main" id="{23AD23BA-B9BF-C441-8161-2A9EF58DDE3C}"/>
              </a:ext>
            </a:extLst>
          </p:cNvPr>
          <p:cNvSpPr>
            <a:spLocks noGrp="1"/>
          </p:cNvSpPr>
          <p:nvPr>
            <p:ph type="body" sz="quarter" idx="24" hasCustomPrompt="1"/>
          </p:nvPr>
        </p:nvSpPr>
        <p:spPr>
          <a:xfrm>
            <a:off x="3443024" y="4086544"/>
            <a:ext cx="2257951" cy="1984057"/>
          </a:xfrm>
        </p:spPr>
        <p:txBody>
          <a:bodyPr>
            <a:noAutofit/>
          </a:bodyPr>
          <a:lstStyle>
            <a:lvl1pPr marL="0" indent="0">
              <a:lnSpc>
                <a:spcPct val="110000"/>
              </a:lnSpc>
              <a:spcAft>
                <a:spcPts val="2600"/>
              </a:spcAft>
              <a:buNone/>
              <a:defRPr sz="2400" b="1" i="0" cap="all" baseline="0">
                <a:solidFill>
                  <a:schemeClr val="bg1"/>
                </a:solidFill>
                <a:latin typeface="Arial Narrow" panose="020B0604020202020204" pitchFamily="34" charset="0"/>
                <a:cs typeface="Arial Narrow" panose="020B0604020202020204" pitchFamily="34" charset="0"/>
              </a:defRPr>
            </a:lvl1pPr>
            <a:lvl2pPr marL="457086" indent="0">
              <a:lnSpc>
                <a:spcPct val="110000"/>
              </a:lnSpc>
              <a:spcAft>
                <a:spcPts val="2600"/>
              </a:spcAft>
              <a:buNone/>
              <a:defRPr sz="1100">
                <a:solidFill>
                  <a:schemeClr val="bg1"/>
                </a:solidFill>
              </a:defRPr>
            </a:lvl2pPr>
          </a:lstStyle>
          <a:p>
            <a:pPr lvl="0"/>
            <a:r>
              <a:rPr lang="en-US"/>
              <a:t>Edit Master text styles</a:t>
            </a:r>
          </a:p>
        </p:txBody>
      </p:sp>
      <p:sp>
        <p:nvSpPr>
          <p:cNvPr id="29" name="Text Placeholder 41">
            <a:extLst>
              <a:ext uri="{FF2B5EF4-FFF2-40B4-BE49-F238E27FC236}">
                <a16:creationId xmlns:a16="http://schemas.microsoft.com/office/drawing/2014/main" id="{0CE2227C-4844-4548-ABA9-546F322F64A9}"/>
              </a:ext>
            </a:extLst>
          </p:cNvPr>
          <p:cNvSpPr>
            <a:spLocks noGrp="1"/>
          </p:cNvSpPr>
          <p:nvPr>
            <p:ph type="body" sz="quarter" idx="25" hasCustomPrompt="1"/>
          </p:nvPr>
        </p:nvSpPr>
        <p:spPr>
          <a:xfrm>
            <a:off x="9537966" y="4086543"/>
            <a:ext cx="2257951" cy="1984057"/>
          </a:xfrm>
        </p:spPr>
        <p:txBody>
          <a:bodyPr>
            <a:noAutofit/>
          </a:bodyPr>
          <a:lstStyle>
            <a:lvl1pPr marL="0" indent="0">
              <a:lnSpc>
                <a:spcPct val="110000"/>
              </a:lnSpc>
              <a:spcAft>
                <a:spcPts val="2600"/>
              </a:spcAft>
              <a:buNone/>
              <a:defRPr sz="2400" b="1" i="0" cap="all" baseline="0">
                <a:solidFill>
                  <a:schemeClr val="bg1"/>
                </a:solidFill>
                <a:latin typeface="Arial Narrow" panose="020B0604020202020204" pitchFamily="34" charset="0"/>
                <a:cs typeface="Arial Narrow" panose="020B0604020202020204" pitchFamily="34" charset="0"/>
              </a:defRPr>
            </a:lvl1pPr>
            <a:lvl2pPr marL="457086" indent="0">
              <a:lnSpc>
                <a:spcPct val="110000"/>
              </a:lnSpc>
              <a:spcAft>
                <a:spcPts val="2600"/>
              </a:spcAft>
              <a:buNone/>
              <a:defRPr sz="1100">
                <a:solidFill>
                  <a:schemeClr val="bg1"/>
                </a:solidFill>
              </a:defRPr>
            </a:lvl2pPr>
          </a:lstStyle>
          <a:p>
            <a:pPr lvl="0"/>
            <a:r>
              <a:rPr lang="en-US"/>
              <a:t>Edit Master text styles</a:t>
            </a:r>
          </a:p>
        </p:txBody>
      </p:sp>
      <p:pic>
        <p:nvPicPr>
          <p:cNvPr id="30" name="Graphic 29">
            <a:extLst>
              <a:ext uri="{FF2B5EF4-FFF2-40B4-BE49-F238E27FC236}">
                <a16:creationId xmlns:a16="http://schemas.microsoft.com/office/drawing/2014/main" id="{59D2CAEF-45A5-5F43-83E9-D0622CCAFB7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31" name="Slide Number Placeholder 2">
            <a:extLst>
              <a:ext uri="{FF2B5EF4-FFF2-40B4-BE49-F238E27FC236}">
                <a16:creationId xmlns:a16="http://schemas.microsoft.com/office/drawing/2014/main" id="{CC745943-EB8B-EE49-A1FA-CC67D0350799}"/>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7269034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4143F43-DA76-AB44-9CF6-DCC2E8313DBF}"/>
              </a:ext>
            </a:extLst>
          </p:cNvPr>
          <p:cNvSpPr>
            <a:spLocks noGrp="1"/>
          </p:cNvSpPr>
          <p:nvPr>
            <p:ph type="pic" sz="quarter" idx="26"/>
          </p:nvPr>
        </p:nvSpPr>
        <p:spPr>
          <a:xfrm>
            <a:off x="0" y="0"/>
            <a:ext cx="12192000" cy="6858000"/>
          </a:xfrm>
          <a:solidFill>
            <a:schemeClr val="bg1">
              <a:lumMod val="95000"/>
            </a:schemeClr>
          </a:solidFill>
        </p:spPr>
        <p:txBody>
          <a:bodyPr/>
          <a:lstStyle>
            <a:lvl1pPr>
              <a:defRPr>
                <a:solidFill>
                  <a:schemeClr val="bg1">
                    <a:lumMod val="75000"/>
                  </a:schemeClr>
                </a:solidFill>
              </a:defRPr>
            </a:lvl1pPr>
          </a:lstStyle>
          <a:p>
            <a:endParaRPr lang="en-US"/>
          </a:p>
        </p:txBody>
      </p:sp>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lvl1pPr>
              <a:defRPr>
                <a:solidFill>
                  <a:schemeClr val="bg1"/>
                </a:solidFill>
              </a:defRPr>
            </a:lvl1pPr>
          </a:lstStyle>
          <a:p>
            <a:fld id="{234755BD-B4AC-9044-BCE4-27904766F8BB}" type="slidenum">
              <a:rPr lang="en-US" smtClean="0"/>
              <a:pPr/>
              <a:t>‹#›</a:t>
            </a:fld>
            <a:endParaRPr lang="en-US"/>
          </a:p>
        </p:txBody>
      </p:sp>
      <p:sp>
        <p:nvSpPr>
          <p:cNvPr id="7" name="Text Placeholder 4">
            <a:extLst>
              <a:ext uri="{FF2B5EF4-FFF2-40B4-BE49-F238E27FC236}">
                <a16:creationId xmlns:a16="http://schemas.microsoft.com/office/drawing/2014/main" id="{9F91FAD6-F79D-7A4B-855F-228F32ECFBA5}"/>
              </a:ext>
            </a:extLst>
          </p:cNvPr>
          <p:cNvSpPr>
            <a:spLocks noGrp="1"/>
          </p:cNvSpPr>
          <p:nvPr>
            <p:ph type="body" sz="quarter" idx="25" hasCustomPrompt="1"/>
          </p:nvPr>
        </p:nvSpPr>
        <p:spPr>
          <a:xfrm>
            <a:off x="748586" y="5082032"/>
            <a:ext cx="6407588" cy="1272208"/>
          </a:xfrm>
        </p:spPr>
        <p:txBody>
          <a:bodyPr/>
          <a:lstStyle>
            <a:lvl1pPr marL="0" indent="0" algn="l">
              <a:buNone/>
              <a:defRPr sz="6000" b="1" i="0">
                <a:solidFill>
                  <a:schemeClr val="bg1"/>
                </a:solidFill>
                <a:latin typeface="Oswald" pitchFamily="2" charset="77"/>
              </a:defRPr>
            </a:lvl1pPr>
          </a:lstStyle>
          <a:p>
            <a:pPr lvl="0"/>
            <a:r>
              <a:rPr lang="en-US"/>
              <a:t>Insert text here</a:t>
            </a:r>
          </a:p>
        </p:txBody>
      </p:sp>
    </p:spTree>
    <p:extLst>
      <p:ext uri="{BB962C8B-B14F-4D97-AF65-F5344CB8AC3E}">
        <p14:creationId xmlns:p14="http://schemas.microsoft.com/office/powerpoint/2010/main" val="19996777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Slide_Light">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b="1" i="0">
                <a:solidFill>
                  <a:schemeClr val="tx1"/>
                </a:solidFill>
                <a:latin typeface="Arial Narrow" panose="020B0604020202020204" pitchFamily="34" charset="0"/>
                <a:cs typeface="Arial Narrow" panose="020B0604020202020204" pitchFamily="34" charset="0"/>
              </a:defRPr>
            </a:lvl1pPr>
          </a:lstStyle>
          <a:p>
            <a:pPr lvl="0"/>
            <a:r>
              <a:rPr lang="en-US"/>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800" b="1" i="0" spc="100" baseline="0">
                <a:solidFill>
                  <a:schemeClr val="accent1"/>
                </a:solidFill>
                <a:effectLst/>
                <a:latin typeface="Arial Narrow" panose="020B0604020202020204" pitchFamily="34" charset="0"/>
                <a:cs typeface="Arial Narrow" panose="020B0604020202020204" pitchFamily="34" charset="0"/>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a:t>—QUOTE ATTRIBUTION</a:t>
            </a:r>
          </a:p>
        </p:txBody>
      </p:sp>
      <p:sp>
        <p:nvSpPr>
          <p:cNvPr id="11" name="Slide Number Placeholder 2">
            <a:extLst>
              <a:ext uri="{FF2B5EF4-FFF2-40B4-BE49-F238E27FC236}">
                <a16:creationId xmlns:a16="http://schemas.microsoft.com/office/drawing/2014/main" id="{795D4A6D-9D9A-0041-AC3B-4503DA84D2E4}"/>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sp>
        <p:nvSpPr>
          <p:cNvPr id="12" name="TextBox 11">
            <a:extLst>
              <a:ext uri="{FF2B5EF4-FFF2-40B4-BE49-F238E27FC236}">
                <a16:creationId xmlns:a16="http://schemas.microsoft.com/office/drawing/2014/main" id="{A2668A42-AE1B-5840-A55E-9AC70E946809}"/>
              </a:ext>
            </a:extLst>
          </p:cNvPr>
          <p:cNvSpPr txBox="1"/>
          <p:nvPr userDrawn="1"/>
        </p:nvSpPr>
        <p:spPr>
          <a:xfrm>
            <a:off x="5588794" y="533342"/>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a:solidFill>
                  <a:schemeClr val="accent2"/>
                </a:solidFill>
                <a:effectLst/>
                <a:latin typeface="Arial Narrow" panose="020B0604020202020204" pitchFamily="34" charset="0"/>
                <a:ea typeface="+mn-ea"/>
                <a:cs typeface="Arial Narrow" panose="020B0604020202020204" pitchFamily="34" charset="0"/>
              </a:rPr>
              <a:t>“</a:t>
            </a:r>
          </a:p>
        </p:txBody>
      </p:sp>
      <p:pic>
        <p:nvPicPr>
          <p:cNvPr id="13" name="Picture 12">
            <a:extLst>
              <a:ext uri="{FF2B5EF4-FFF2-40B4-BE49-F238E27FC236}">
                <a16:creationId xmlns:a16="http://schemas.microsoft.com/office/drawing/2014/main" id="{02CABE5A-1B5F-D944-AB84-78EB94DB95D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8442835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a:p>
        </p:txBody>
      </p:sp>
      <p:pic>
        <p:nvPicPr>
          <p:cNvPr id="4" name="Picture 3">
            <a:extLst>
              <a:ext uri="{FF2B5EF4-FFF2-40B4-BE49-F238E27FC236}">
                <a16:creationId xmlns:a16="http://schemas.microsoft.com/office/drawing/2014/main" id="{E80EBE3D-B89D-B042-81B8-A0D5CEEBA1C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0668071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5" name="Graphic 4">
            <a:extLst>
              <a:ext uri="{FF2B5EF4-FFF2-40B4-BE49-F238E27FC236}">
                <a16:creationId xmlns:a16="http://schemas.microsoft.com/office/drawing/2014/main" id="{F0A96353-80DA-5948-A2B3-A115D18E7F6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992255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Section Divider with Subtitle - Gradi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tx1"/>
                </a:solidFill>
              </a:defRPr>
            </a:lvl1pPr>
          </a:lstStyle>
          <a:p>
            <a:r>
              <a:rPr lang="en-US"/>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tx1"/>
                </a:solidFill>
                <a:latin typeface="Cambria" panose="02040503050406030204" pitchFamily="18" charset="0"/>
              </a:defRPr>
            </a:lvl1pPr>
          </a:lstStyle>
          <a:p>
            <a:pPr lvl="0"/>
            <a:r>
              <a:rPr lang="en-US"/>
              <a:t>Subtitle if needed Cambria 18pt font lorem ipsum</a:t>
            </a:r>
          </a:p>
        </p:txBody>
      </p:sp>
      <p:sp>
        <p:nvSpPr>
          <p:cNvPr id="10" name="Slide Number Placeholder 5">
            <a:extLst>
              <a:ext uri="{FF2B5EF4-FFF2-40B4-BE49-F238E27FC236}">
                <a16:creationId xmlns:a16="http://schemas.microsoft.com/office/drawing/2014/main" id="{5B0C05F0-E967-F84E-89BB-F5BF21AD7C08}"/>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A65CB05D-61DB-744E-8B27-D016C27E6C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189283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5" name="Slide Number Placeholder 5">
            <a:extLst>
              <a:ext uri="{FF2B5EF4-FFF2-40B4-BE49-F238E27FC236}">
                <a16:creationId xmlns:a16="http://schemas.microsoft.com/office/drawing/2014/main" id="{CC9DC9BC-0E08-1A47-AB3C-D0D05F30B7A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pic>
        <p:nvPicPr>
          <p:cNvPr id="8" name="Picture 7">
            <a:extLst>
              <a:ext uri="{FF2B5EF4-FFF2-40B4-BE49-F238E27FC236}">
                <a16:creationId xmlns:a16="http://schemas.microsoft.com/office/drawing/2014/main" id="{0A48E05C-3650-DD45-859E-DE2FC7B56B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87183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ullets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5" name="Slide Number Placeholder 5">
            <a:extLst>
              <a:ext uri="{FF2B5EF4-FFF2-40B4-BE49-F238E27FC236}">
                <a16:creationId xmlns:a16="http://schemas.microsoft.com/office/drawing/2014/main" id="{CC9DC9BC-0E08-1A47-AB3C-D0D05F30B7A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sp>
        <p:nvSpPr>
          <p:cNvPr id="9" name="Text Placeholder 9">
            <a:extLst>
              <a:ext uri="{FF2B5EF4-FFF2-40B4-BE49-F238E27FC236}">
                <a16:creationId xmlns:a16="http://schemas.microsoft.com/office/drawing/2014/main" id="{A630E96A-A89B-4A4D-99F9-E2C8161192EE}"/>
              </a:ext>
            </a:extLst>
          </p:cNvPr>
          <p:cNvSpPr>
            <a:spLocks noGrp="1"/>
          </p:cNvSpPr>
          <p:nvPr>
            <p:ph type="body" sz="quarter" idx="11" hasCustomPrompt="1"/>
          </p:nvPr>
        </p:nvSpPr>
        <p:spPr>
          <a:xfrm>
            <a:off x="896938" y="1550988"/>
            <a:ext cx="10234612" cy="4803248"/>
          </a:xfrm>
        </p:spPr>
        <p:txBody>
          <a:bodyPr/>
          <a:lstStyle>
            <a:lvl1pPr marL="457200" indent="-457200">
              <a:spcAft>
                <a:spcPts val="1200"/>
              </a:spcAft>
              <a:buFont typeface="Arial" panose="020B0604020202020204" pitchFamily="34" charset="0"/>
              <a:buChar char="•"/>
              <a:defRPr sz="28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457200" indent="-457200">
              <a:spcAft>
                <a:spcPts val="1200"/>
              </a:spcAft>
              <a:buFont typeface="Arial" panose="020B0604020202020204" pitchFamily="34" charset="0"/>
              <a:buChar char="•"/>
            </a:pPr>
            <a:r>
              <a:rPr lang="en-US" sz="2400">
                <a:latin typeface="Cambria" panose="02040503050406030204" pitchFamily="18" charset="0"/>
              </a:rPr>
              <a:t>Lorem ipsum dolor sit </a:t>
            </a:r>
            <a:r>
              <a:rPr lang="en-US" sz="2400" err="1">
                <a:latin typeface="Cambria" panose="02040503050406030204" pitchFamily="18" charset="0"/>
              </a:rPr>
              <a:t>amet</a:t>
            </a:r>
            <a:r>
              <a:rPr lang="en-US" sz="2400">
                <a:latin typeface="Cambria" panose="02040503050406030204" pitchFamily="18" charset="0"/>
              </a:rPr>
              <a:t>, </a:t>
            </a:r>
            <a:r>
              <a:rPr lang="en-US" sz="2400" err="1">
                <a:latin typeface="Cambria" panose="02040503050406030204" pitchFamily="18" charset="0"/>
              </a:rPr>
              <a:t>consectetur</a:t>
            </a:r>
            <a:r>
              <a:rPr lang="en-US" sz="2400">
                <a:latin typeface="Cambria" panose="02040503050406030204" pitchFamily="18" charset="0"/>
              </a:rPr>
              <a:t> </a:t>
            </a:r>
            <a:r>
              <a:rPr lang="en-US" sz="2400" err="1">
                <a:latin typeface="Cambria" panose="02040503050406030204" pitchFamily="18" charset="0"/>
              </a:rPr>
              <a:t>adipiscing</a:t>
            </a:r>
            <a:r>
              <a:rPr lang="en-US" sz="2400">
                <a:latin typeface="Cambria" panose="02040503050406030204" pitchFamily="18" charset="0"/>
              </a:rPr>
              <a:t> </a:t>
            </a:r>
            <a:r>
              <a:rPr lang="en-US" sz="2400" err="1">
                <a:latin typeface="Cambria" panose="02040503050406030204" pitchFamily="18" charset="0"/>
              </a:rPr>
              <a:t>elit</a:t>
            </a:r>
            <a:r>
              <a:rPr lang="en-US" sz="2400">
                <a:latin typeface="Cambria" panose="02040503050406030204" pitchFamily="18" charset="0"/>
              </a:rPr>
              <a:t>, sed do </a:t>
            </a:r>
            <a:r>
              <a:rPr lang="en-US" sz="2400" err="1">
                <a:latin typeface="Cambria" panose="02040503050406030204" pitchFamily="18" charset="0"/>
              </a:rPr>
              <a:t>eiusmod</a:t>
            </a:r>
            <a:r>
              <a:rPr lang="en-US" sz="2400">
                <a:latin typeface="Cambria" panose="02040503050406030204" pitchFamily="18" charset="0"/>
              </a:rPr>
              <a:t> </a:t>
            </a:r>
            <a:r>
              <a:rPr lang="en-US" sz="2400" err="1">
                <a:latin typeface="Cambria" panose="02040503050406030204" pitchFamily="18" charset="0"/>
              </a:rPr>
              <a:t>tempor</a:t>
            </a:r>
            <a:r>
              <a:rPr lang="en-US" sz="2400">
                <a:latin typeface="Cambria" panose="02040503050406030204" pitchFamily="18" charset="0"/>
              </a:rPr>
              <a:t> </a:t>
            </a:r>
            <a:r>
              <a:rPr lang="en-US" sz="2400" err="1">
                <a:latin typeface="Cambria" panose="02040503050406030204" pitchFamily="18" charset="0"/>
              </a:rPr>
              <a:t>incididunt</a:t>
            </a:r>
            <a:r>
              <a:rPr lang="en-US" sz="2400">
                <a:latin typeface="Cambria" panose="02040503050406030204" pitchFamily="18" charset="0"/>
              </a:rPr>
              <a:t> </a:t>
            </a:r>
            <a:r>
              <a:rPr lang="en-US" sz="2400" err="1">
                <a:latin typeface="Cambria" panose="02040503050406030204" pitchFamily="18" charset="0"/>
              </a:rPr>
              <a:t>ut</a:t>
            </a:r>
            <a:r>
              <a:rPr lang="en-US" sz="2400">
                <a:latin typeface="Cambria" panose="02040503050406030204" pitchFamily="18" charset="0"/>
              </a:rPr>
              <a:t> </a:t>
            </a:r>
            <a:r>
              <a:rPr lang="en-US" sz="2400" err="1">
                <a:latin typeface="Cambria" panose="02040503050406030204" pitchFamily="18" charset="0"/>
              </a:rPr>
              <a:t>labore</a:t>
            </a:r>
            <a:r>
              <a:rPr lang="en-US" sz="2400">
                <a:latin typeface="Cambria" panose="02040503050406030204" pitchFamily="18" charset="0"/>
              </a:rPr>
              <a:t> </a:t>
            </a:r>
          </a:p>
          <a:p>
            <a:pPr marL="457200" indent="-457200">
              <a:spcAft>
                <a:spcPts val="1200"/>
              </a:spcAft>
              <a:buFont typeface="Arial" panose="020B0604020202020204" pitchFamily="34" charset="0"/>
              <a:buChar char="•"/>
            </a:pPr>
            <a:r>
              <a:rPr lang="en-US" sz="2400">
                <a:latin typeface="Cambria" panose="02040503050406030204" pitchFamily="18" charset="0"/>
              </a:rPr>
              <a:t>et dolore magna </a:t>
            </a:r>
            <a:r>
              <a:rPr lang="en-US" sz="2400" err="1">
                <a:latin typeface="Cambria" panose="02040503050406030204" pitchFamily="18" charset="0"/>
              </a:rPr>
              <a:t>aliqua</a:t>
            </a:r>
            <a:r>
              <a:rPr lang="en-US" sz="2400">
                <a:latin typeface="Cambria" panose="02040503050406030204" pitchFamily="18" charset="0"/>
              </a:rPr>
              <a:t>. </a:t>
            </a:r>
          </a:p>
        </p:txBody>
      </p:sp>
      <p:pic>
        <p:nvPicPr>
          <p:cNvPr id="8" name="Picture 7">
            <a:extLst>
              <a:ext uri="{FF2B5EF4-FFF2-40B4-BE49-F238E27FC236}">
                <a16:creationId xmlns:a16="http://schemas.microsoft.com/office/drawing/2014/main" id="{0D516DDA-28A5-4D45-A55C-595C032942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984389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wo Columns - Gradient">
    <p:bg>
      <p:bgPr>
        <a:solidFill>
          <a:schemeClr val="bg1"/>
        </a:solidFill>
        <a:effectLst/>
      </p:bgPr>
    </p:bg>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topic description insert text here</a:t>
            </a:r>
          </a:p>
        </p:txBody>
      </p:sp>
      <p:sp>
        <p:nvSpPr>
          <p:cNvPr id="9" name="Slide Number Placeholder 5">
            <a:extLst>
              <a:ext uri="{FF2B5EF4-FFF2-40B4-BE49-F238E27FC236}">
                <a16:creationId xmlns:a16="http://schemas.microsoft.com/office/drawing/2014/main" id="{419F0F05-DD1D-5848-824C-96C9DAC1A5C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pic>
        <p:nvPicPr>
          <p:cNvPr id="8" name="Picture 7">
            <a:extLst>
              <a:ext uri="{FF2B5EF4-FFF2-40B4-BE49-F238E27FC236}">
                <a16:creationId xmlns:a16="http://schemas.microsoft.com/office/drawing/2014/main" id="{56F989B6-F29F-8243-8E52-36116EC77A9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38362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8" name="Text Placeholder 2">
            <a:extLst>
              <a:ext uri="{FF2B5EF4-FFF2-40B4-BE49-F238E27FC236}">
                <a16:creationId xmlns:a16="http://schemas.microsoft.com/office/drawing/2014/main" id="{A814D8B0-2A19-5541-83AE-74FAE6C78E3D}"/>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sp>
        <p:nvSpPr>
          <p:cNvPr id="13" name="Text Placeholder 2">
            <a:extLst>
              <a:ext uri="{FF2B5EF4-FFF2-40B4-BE49-F238E27FC236}">
                <a16:creationId xmlns:a16="http://schemas.microsoft.com/office/drawing/2014/main" id="{31AE74F4-DA59-7042-B412-642B3764A5EA}"/>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10000"/>
              </a:lnSpc>
              <a:spcBef>
                <a:spcPts val="1000"/>
              </a:spcBef>
              <a:spcAft>
                <a:spcPts val="0"/>
              </a:spcAft>
              <a:buClrTx/>
              <a:buSzTx/>
              <a:buFontTx/>
              <a:buNone/>
              <a:tabLst/>
              <a:defRPr sz="18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a:t>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 Sed </a:t>
            </a:r>
            <a:r>
              <a:rPr lang="en-US" err="1"/>
              <a:t>posuere</a:t>
            </a:r>
            <a:r>
              <a:rPr lang="en-US"/>
              <a:t> </a:t>
            </a:r>
            <a:r>
              <a:rPr lang="en-US" err="1"/>
              <a:t>consectetur</a:t>
            </a:r>
            <a:r>
              <a:rPr lang="en-US"/>
              <a:t> </a:t>
            </a:r>
            <a:r>
              <a:rPr lang="en-US" err="1"/>
              <a:t>est</a:t>
            </a:r>
            <a:r>
              <a:rPr lang="en-US"/>
              <a:t> at </a:t>
            </a:r>
            <a:r>
              <a:rPr lang="en-US" err="1"/>
              <a:t>lobortis</a:t>
            </a:r>
            <a:r>
              <a:rPr lang="en-US"/>
              <a:t>. </a:t>
            </a:r>
            <a:r>
              <a:rPr lang="en-US" err="1"/>
              <a:t>Donec</a:t>
            </a:r>
            <a:r>
              <a:rPr lang="en-US"/>
              <a:t> </a:t>
            </a:r>
            <a:r>
              <a:rPr lang="en-US" err="1"/>
              <a:t>ullamcorper</a:t>
            </a:r>
            <a:r>
              <a:rPr lang="en-US"/>
              <a:t> </a:t>
            </a:r>
            <a:r>
              <a:rPr lang="en-US" err="1"/>
              <a:t>nulla</a:t>
            </a:r>
            <a:r>
              <a:rPr lang="en-US"/>
              <a:t> non </a:t>
            </a:r>
            <a:r>
              <a:rPr lang="en-US" err="1"/>
              <a:t>metus</a:t>
            </a:r>
            <a:r>
              <a:rPr lang="en-US"/>
              <a:t> </a:t>
            </a:r>
            <a:r>
              <a:rPr lang="en-US" err="1"/>
              <a:t>auctor</a:t>
            </a:r>
            <a:r>
              <a:rPr lang="en-US"/>
              <a:t> </a:t>
            </a:r>
            <a:r>
              <a:rPr lang="en-US" err="1"/>
              <a:t>fringilla</a:t>
            </a:r>
            <a:r>
              <a:rPr lang="en-US"/>
              <a:t>. </a:t>
            </a:r>
            <a:r>
              <a:rPr lang="en-US" err="1"/>
              <a:t>Vivamus</a:t>
            </a:r>
            <a:r>
              <a:rPr lang="en-US"/>
              <a:t> </a:t>
            </a:r>
            <a:r>
              <a:rPr lang="en-US" err="1"/>
              <a:t>sagittis</a:t>
            </a:r>
            <a:r>
              <a:rPr lang="en-US"/>
              <a:t> </a:t>
            </a:r>
            <a:r>
              <a:rPr lang="en-US" err="1"/>
              <a:t>lacus</a:t>
            </a:r>
            <a:r>
              <a:rPr lang="en-US"/>
              <a:t> vel </a:t>
            </a:r>
            <a:r>
              <a:rPr lang="en-US" err="1"/>
              <a:t>augue</a:t>
            </a:r>
            <a:r>
              <a:rPr lang="en-US"/>
              <a:t> </a:t>
            </a:r>
            <a:r>
              <a:rPr lang="en-US" err="1"/>
              <a:t>laoreet</a:t>
            </a:r>
            <a:r>
              <a:rPr lang="en-US"/>
              <a:t> </a:t>
            </a:r>
            <a:r>
              <a:rPr lang="en-US" err="1"/>
              <a:t>rutrum</a:t>
            </a:r>
            <a:r>
              <a:rPr lang="en-US"/>
              <a:t> </a:t>
            </a:r>
            <a:r>
              <a:rPr lang="en-US" err="1"/>
              <a:t>faucibus</a:t>
            </a:r>
            <a:r>
              <a:rPr lang="en-US"/>
              <a:t> dolor </a:t>
            </a:r>
            <a:r>
              <a:rPr lang="en-US" err="1"/>
              <a:t>auctor</a:t>
            </a:r>
            <a:r>
              <a:rPr lang="en-US"/>
              <a:t>. </a:t>
            </a:r>
            <a:r>
              <a:rPr lang="en-US" err="1"/>
              <a:t>Aenean</a:t>
            </a:r>
            <a:r>
              <a:rPr lang="en-US"/>
              <a:t> lacinia </a:t>
            </a:r>
            <a:r>
              <a:rPr lang="en-US" err="1"/>
              <a:t>bibendum</a:t>
            </a:r>
            <a:r>
              <a:rPr lang="en-US"/>
              <a:t> </a:t>
            </a:r>
            <a:r>
              <a:rPr lang="en-US" err="1"/>
              <a:t>nulla</a:t>
            </a:r>
            <a:r>
              <a:rPr lang="en-US"/>
              <a:t> sed </a:t>
            </a:r>
            <a:r>
              <a:rPr lang="en-US" err="1"/>
              <a:t>consectetur</a:t>
            </a:r>
            <a:r>
              <a:rPr lang="en-US"/>
              <a:t>.</a:t>
            </a:r>
          </a:p>
          <a:p>
            <a:pPr lvl="0"/>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sp>
        <p:nvSpPr>
          <p:cNvPr id="15" name="Text Placeholder 2">
            <a:extLst>
              <a:ext uri="{FF2B5EF4-FFF2-40B4-BE49-F238E27FC236}">
                <a16:creationId xmlns:a16="http://schemas.microsoft.com/office/drawing/2014/main" id="{81BC873E-68B0-E34B-972C-F7C956006D21}"/>
              </a:ext>
            </a:extLst>
          </p:cNvPr>
          <p:cNvSpPr>
            <a:spLocks noGrp="1"/>
          </p:cNvSpPr>
          <p:nvPr>
            <p:ph type="body" sz="quarter" idx="22" hasCustomPrompt="1"/>
          </p:nvPr>
        </p:nvSpPr>
        <p:spPr>
          <a:xfrm>
            <a:off x="6668046" y="2491405"/>
            <a:ext cx="351585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topic description</a:t>
            </a:r>
          </a:p>
        </p:txBody>
      </p:sp>
      <p:sp>
        <p:nvSpPr>
          <p:cNvPr id="17" name="Text Placeholder 2">
            <a:extLst>
              <a:ext uri="{FF2B5EF4-FFF2-40B4-BE49-F238E27FC236}">
                <a16:creationId xmlns:a16="http://schemas.microsoft.com/office/drawing/2014/main" id="{E724D5EE-089A-9D41-9980-7788775F7343}"/>
              </a:ext>
            </a:extLst>
          </p:cNvPr>
          <p:cNvSpPr>
            <a:spLocks noGrp="1"/>
          </p:cNvSpPr>
          <p:nvPr>
            <p:ph type="body" sz="quarter" idx="23" hasCustomPrompt="1"/>
          </p:nvPr>
        </p:nvSpPr>
        <p:spPr>
          <a:xfrm>
            <a:off x="897120" y="2491405"/>
            <a:ext cx="351585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topic description</a:t>
            </a:r>
          </a:p>
        </p:txBody>
      </p:sp>
      <p:pic>
        <p:nvPicPr>
          <p:cNvPr id="11" name="Picture 10">
            <a:extLst>
              <a:ext uri="{FF2B5EF4-FFF2-40B4-BE49-F238E27FC236}">
                <a16:creationId xmlns:a16="http://schemas.microsoft.com/office/drawing/2014/main" id="{64B9F714-5286-9941-B54B-306CB4F025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939450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cxnSp>
        <p:nvCxnSpPr>
          <p:cNvPr id="22" name="Straight Connector 21">
            <a:extLst>
              <a:ext uri="{FF2B5EF4-FFF2-40B4-BE49-F238E27FC236}">
                <a16:creationId xmlns:a16="http://schemas.microsoft.com/office/drawing/2014/main" id="{70CEAD40-DE74-B343-9D8D-9392CBCDEB25}"/>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F79E7A04-D361-A34F-B9C5-F8A439C8882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p>
        </p:txBody>
      </p:sp>
      <p:sp>
        <p:nvSpPr>
          <p:cNvPr id="20" name="Text Placeholder 2">
            <a:extLst>
              <a:ext uri="{FF2B5EF4-FFF2-40B4-BE49-F238E27FC236}">
                <a16:creationId xmlns:a16="http://schemas.microsoft.com/office/drawing/2014/main" id="{5D8E12DC-9352-BC4C-87B7-92F1BD923858}"/>
              </a:ext>
            </a:extLst>
          </p:cNvPr>
          <p:cNvSpPr>
            <a:spLocks noGrp="1"/>
          </p:cNvSpPr>
          <p:nvPr>
            <p:ph type="body" sz="quarter" idx="20" hasCustomPrompt="1"/>
          </p:nvPr>
        </p:nvSpPr>
        <p:spPr>
          <a:xfrm>
            <a:off x="897121" y="3447293"/>
            <a:ext cx="2742931" cy="2427287"/>
          </a:xfrm>
        </p:spPr>
        <p:txBody>
          <a:bodyPr lIns="0"/>
          <a:lstStyle>
            <a:lvl1pPr marL="0" indent="0">
              <a:lnSpc>
                <a:spcPct val="110000"/>
              </a:lnSpc>
              <a:buFontTx/>
              <a:buNone/>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endParaRPr lang="pt-BR"/>
          </a:p>
        </p:txBody>
      </p:sp>
      <p:sp>
        <p:nvSpPr>
          <p:cNvPr id="21" name="Picture Placeholder 31">
            <a:extLst>
              <a:ext uri="{FF2B5EF4-FFF2-40B4-BE49-F238E27FC236}">
                <a16:creationId xmlns:a16="http://schemas.microsoft.com/office/drawing/2014/main" id="{DD59B9A6-8BE7-0A47-A982-22175B7115B8}"/>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3" name="Picture Placeholder 31">
            <a:extLst>
              <a:ext uri="{FF2B5EF4-FFF2-40B4-BE49-F238E27FC236}">
                <a16:creationId xmlns:a16="http://schemas.microsoft.com/office/drawing/2014/main" id="{D64C3EA1-C317-8E44-8B0D-026F3C37437C}"/>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4" name="Picture Placeholder 31">
            <a:extLst>
              <a:ext uri="{FF2B5EF4-FFF2-40B4-BE49-F238E27FC236}">
                <a16:creationId xmlns:a16="http://schemas.microsoft.com/office/drawing/2014/main" id="{B5E66492-7A5B-8B4B-AD5E-0D1DE65F04A7}"/>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5" name="Text Placeholder 2">
            <a:extLst>
              <a:ext uri="{FF2B5EF4-FFF2-40B4-BE49-F238E27FC236}">
                <a16:creationId xmlns:a16="http://schemas.microsoft.com/office/drawing/2014/main" id="{E56F6A8C-BD98-2D41-B0ED-E2CA5AC502C4}"/>
              </a:ext>
            </a:extLst>
          </p:cNvPr>
          <p:cNvSpPr>
            <a:spLocks noGrp="1"/>
          </p:cNvSpPr>
          <p:nvPr>
            <p:ph type="body" sz="quarter" idx="31" hasCustomPrompt="1"/>
          </p:nvPr>
        </p:nvSpPr>
        <p:spPr>
          <a:xfrm>
            <a:off x="895388" y="2774547"/>
            <a:ext cx="3080263"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topic description</a:t>
            </a:r>
          </a:p>
        </p:txBody>
      </p:sp>
      <p:sp>
        <p:nvSpPr>
          <p:cNvPr id="28" name="Text Placeholder 2">
            <a:extLst>
              <a:ext uri="{FF2B5EF4-FFF2-40B4-BE49-F238E27FC236}">
                <a16:creationId xmlns:a16="http://schemas.microsoft.com/office/drawing/2014/main" id="{CD790F19-FA22-064F-B2F7-FF8657C49055}"/>
              </a:ext>
            </a:extLst>
          </p:cNvPr>
          <p:cNvSpPr>
            <a:spLocks noGrp="1"/>
          </p:cNvSpPr>
          <p:nvPr>
            <p:ph type="body" sz="quarter" idx="32" hasCustomPrompt="1"/>
          </p:nvPr>
        </p:nvSpPr>
        <p:spPr>
          <a:xfrm>
            <a:off x="4829999" y="3447293"/>
            <a:ext cx="2742931" cy="2427287"/>
          </a:xfrm>
        </p:spPr>
        <p:txBody>
          <a:bodyPr lIns="0"/>
          <a:lstStyle>
            <a:lvl1pPr marL="0" indent="0">
              <a:lnSpc>
                <a:spcPct val="110000"/>
              </a:lnSpc>
              <a:buFontTx/>
              <a:buNone/>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endParaRPr lang="pt-BR"/>
          </a:p>
        </p:txBody>
      </p:sp>
      <p:sp>
        <p:nvSpPr>
          <p:cNvPr id="29" name="Text Placeholder 2">
            <a:extLst>
              <a:ext uri="{FF2B5EF4-FFF2-40B4-BE49-F238E27FC236}">
                <a16:creationId xmlns:a16="http://schemas.microsoft.com/office/drawing/2014/main" id="{4726624F-FB38-3B43-ACF9-4A265F383664}"/>
              </a:ext>
            </a:extLst>
          </p:cNvPr>
          <p:cNvSpPr>
            <a:spLocks noGrp="1"/>
          </p:cNvSpPr>
          <p:nvPr>
            <p:ph type="body" sz="quarter" idx="33" hasCustomPrompt="1"/>
          </p:nvPr>
        </p:nvSpPr>
        <p:spPr>
          <a:xfrm>
            <a:off x="4828266" y="2774547"/>
            <a:ext cx="3080263"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topic description</a:t>
            </a:r>
          </a:p>
        </p:txBody>
      </p:sp>
      <p:sp>
        <p:nvSpPr>
          <p:cNvPr id="30" name="Text Placeholder 2">
            <a:extLst>
              <a:ext uri="{FF2B5EF4-FFF2-40B4-BE49-F238E27FC236}">
                <a16:creationId xmlns:a16="http://schemas.microsoft.com/office/drawing/2014/main" id="{4D387C35-CEBB-D647-A231-ADD37565D53E}"/>
              </a:ext>
            </a:extLst>
          </p:cNvPr>
          <p:cNvSpPr>
            <a:spLocks noGrp="1"/>
          </p:cNvSpPr>
          <p:nvPr>
            <p:ph type="body" sz="quarter" idx="34" hasCustomPrompt="1"/>
          </p:nvPr>
        </p:nvSpPr>
        <p:spPr>
          <a:xfrm>
            <a:off x="8762877" y="3447293"/>
            <a:ext cx="2742931" cy="2427287"/>
          </a:xfrm>
        </p:spPr>
        <p:txBody>
          <a:bodyPr lIns="0"/>
          <a:lstStyle>
            <a:lvl1pPr marL="0" indent="0">
              <a:lnSpc>
                <a:spcPct val="110000"/>
              </a:lnSpc>
              <a:buFontTx/>
              <a:buNone/>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a:t>Font size min recommended at 14pt and line spacing of at least Multiple 1.1</a:t>
            </a:r>
            <a:endParaRPr lang="pt-BR"/>
          </a:p>
        </p:txBody>
      </p:sp>
      <p:sp>
        <p:nvSpPr>
          <p:cNvPr id="31" name="Text Placeholder 2">
            <a:extLst>
              <a:ext uri="{FF2B5EF4-FFF2-40B4-BE49-F238E27FC236}">
                <a16:creationId xmlns:a16="http://schemas.microsoft.com/office/drawing/2014/main" id="{9054344D-8709-4541-9B0A-C3A5F6577D4D}"/>
              </a:ext>
            </a:extLst>
          </p:cNvPr>
          <p:cNvSpPr>
            <a:spLocks noGrp="1"/>
          </p:cNvSpPr>
          <p:nvPr>
            <p:ph type="body" sz="quarter" idx="35" hasCustomPrompt="1"/>
          </p:nvPr>
        </p:nvSpPr>
        <p:spPr>
          <a:xfrm>
            <a:off x="8761144" y="2774547"/>
            <a:ext cx="3080263"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topic description</a:t>
            </a:r>
          </a:p>
        </p:txBody>
      </p:sp>
      <p:pic>
        <p:nvPicPr>
          <p:cNvPr id="15" name="Picture 14">
            <a:extLst>
              <a:ext uri="{FF2B5EF4-FFF2-40B4-BE49-F238E27FC236}">
                <a16:creationId xmlns:a16="http://schemas.microsoft.com/office/drawing/2014/main" id="{7746E1D9-AB09-8B46-A02E-CCF655433A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152880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Columns with Subtitle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70" y="349504"/>
            <a:ext cx="8997550" cy="798177"/>
          </a:xfrm>
          <a:prstGeom prst="rect">
            <a:avLst/>
          </a:prstGeom>
        </p:spPr>
        <p:txBody>
          <a:bodyPr vert="horz" lIns="0" tIns="45720" rIns="91440" bIns="45720" rtlCol="0" anchor="b" anchorCtr="0">
            <a:noAutofit/>
          </a:bodyPr>
          <a:lstStyle/>
          <a:p>
            <a:r>
              <a:rPr lang="en-US"/>
              <a:t>Click to edit Master title style</a:t>
            </a:r>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tx1"/>
                </a:solidFill>
                <a:latin typeface="Cambria" panose="02040503050406030204" pitchFamily="18" charset="0"/>
              </a:defRPr>
            </a:lvl1pPr>
            <a:lvl2pPr>
              <a:defRPr sz="1436"/>
            </a:lvl2pPr>
            <a:lvl3pPr>
              <a:defRPr sz="1436"/>
            </a:lvl3pPr>
            <a:lvl4pPr>
              <a:defRPr sz="1436"/>
            </a:lvl4pPr>
            <a:lvl5pPr>
              <a:defRPr sz="1436"/>
            </a:lvl5pPr>
          </a:lstStyle>
          <a:p>
            <a:pPr lvl="0"/>
            <a:r>
              <a:rPr lang="en-US"/>
              <a:t>Subtitle if needed Cambria Italic 18pt font lorem ipsum</a:t>
            </a:r>
          </a:p>
        </p:txBody>
      </p:sp>
      <p:sp>
        <p:nvSpPr>
          <p:cNvPr id="30" name="Text Placeholder 2">
            <a:extLst>
              <a:ext uri="{FF2B5EF4-FFF2-40B4-BE49-F238E27FC236}">
                <a16:creationId xmlns:a16="http://schemas.microsoft.com/office/drawing/2014/main" id="{9DA1E1B5-A2FA-1E47-A84A-7B921641FE30}"/>
              </a:ext>
            </a:extLst>
          </p:cNvPr>
          <p:cNvSpPr>
            <a:spLocks noGrp="1"/>
          </p:cNvSpPr>
          <p:nvPr>
            <p:ph type="body" sz="quarter" idx="20" hasCustomPrompt="1"/>
          </p:nvPr>
        </p:nvSpPr>
        <p:spPr>
          <a:xfrm>
            <a:off x="897120" y="3921067"/>
            <a:ext cx="2742931" cy="1754249"/>
          </a:xfrm>
        </p:spPr>
        <p:txBody>
          <a:bodyPr lIns="0">
            <a:noAutofit/>
          </a:bodyPr>
          <a:lstStyle>
            <a:lvl1pPr marL="0" indent="0">
              <a:lnSpc>
                <a:spcPct val="110000"/>
              </a:lnSpc>
              <a:buFontTx/>
              <a:buNone/>
              <a:defRPr sz="18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endParaRPr lang="pt-BR"/>
          </a:p>
        </p:txBody>
      </p:sp>
      <p:sp>
        <p:nvSpPr>
          <p:cNvPr id="31" name="Text Placeholder 2">
            <a:extLst>
              <a:ext uri="{FF2B5EF4-FFF2-40B4-BE49-F238E27FC236}">
                <a16:creationId xmlns:a16="http://schemas.microsoft.com/office/drawing/2014/main" id="{4360D8B5-69C3-944C-BE40-F9688610EBC5}"/>
              </a:ext>
            </a:extLst>
          </p:cNvPr>
          <p:cNvSpPr>
            <a:spLocks noGrp="1"/>
          </p:cNvSpPr>
          <p:nvPr>
            <p:ph type="body" sz="quarter" idx="31" hasCustomPrompt="1"/>
          </p:nvPr>
        </p:nvSpPr>
        <p:spPr>
          <a:xfrm>
            <a:off x="897120" y="3247028"/>
            <a:ext cx="3118289"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topic description</a:t>
            </a:r>
          </a:p>
        </p:txBody>
      </p:sp>
      <p:sp>
        <p:nvSpPr>
          <p:cNvPr id="32" name="Text Placeholder 2">
            <a:extLst>
              <a:ext uri="{FF2B5EF4-FFF2-40B4-BE49-F238E27FC236}">
                <a16:creationId xmlns:a16="http://schemas.microsoft.com/office/drawing/2014/main" id="{9FCCB7AA-2239-B042-A1E7-35F098B7F1F0}"/>
              </a:ext>
            </a:extLst>
          </p:cNvPr>
          <p:cNvSpPr>
            <a:spLocks noGrp="1"/>
          </p:cNvSpPr>
          <p:nvPr>
            <p:ph type="body" sz="quarter" idx="36" hasCustomPrompt="1"/>
          </p:nvPr>
        </p:nvSpPr>
        <p:spPr>
          <a:xfrm>
            <a:off x="4711080" y="3920651"/>
            <a:ext cx="2742931" cy="1754249"/>
          </a:xfrm>
        </p:spPr>
        <p:txBody>
          <a:bodyPr lIns="0">
            <a:noAutofit/>
          </a:bodyPr>
          <a:lstStyle>
            <a:lvl1pPr marL="0" indent="0">
              <a:lnSpc>
                <a:spcPct val="110000"/>
              </a:lnSpc>
              <a:buFontTx/>
              <a:buNone/>
              <a:defRPr sz="18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endParaRPr lang="pt-BR"/>
          </a:p>
        </p:txBody>
      </p:sp>
      <p:sp>
        <p:nvSpPr>
          <p:cNvPr id="33" name="Text Placeholder 2">
            <a:extLst>
              <a:ext uri="{FF2B5EF4-FFF2-40B4-BE49-F238E27FC236}">
                <a16:creationId xmlns:a16="http://schemas.microsoft.com/office/drawing/2014/main" id="{BDAF0A65-F0B6-0D40-B8FD-B6C595CA78E1}"/>
              </a:ext>
            </a:extLst>
          </p:cNvPr>
          <p:cNvSpPr>
            <a:spLocks noGrp="1"/>
          </p:cNvSpPr>
          <p:nvPr>
            <p:ph type="body" sz="quarter" idx="37" hasCustomPrompt="1"/>
          </p:nvPr>
        </p:nvSpPr>
        <p:spPr>
          <a:xfrm>
            <a:off x="4711080" y="3246612"/>
            <a:ext cx="3118289"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topic description</a:t>
            </a:r>
          </a:p>
        </p:txBody>
      </p:sp>
      <p:sp>
        <p:nvSpPr>
          <p:cNvPr id="37" name="Text Placeholder 2">
            <a:extLst>
              <a:ext uri="{FF2B5EF4-FFF2-40B4-BE49-F238E27FC236}">
                <a16:creationId xmlns:a16="http://schemas.microsoft.com/office/drawing/2014/main" id="{6A050A0B-00AD-BD4F-9A7D-95B364C76487}"/>
              </a:ext>
            </a:extLst>
          </p:cNvPr>
          <p:cNvSpPr>
            <a:spLocks noGrp="1"/>
          </p:cNvSpPr>
          <p:nvPr>
            <p:ph type="body" sz="quarter" idx="38" hasCustomPrompt="1"/>
          </p:nvPr>
        </p:nvSpPr>
        <p:spPr>
          <a:xfrm>
            <a:off x="8525040" y="3920651"/>
            <a:ext cx="2742931" cy="1754249"/>
          </a:xfrm>
        </p:spPr>
        <p:txBody>
          <a:bodyPr lIns="0">
            <a:noAutofit/>
          </a:bodyPr>
          <a:lstStyle>
            <a:lvl1pPr marL="0" indent="0">
              <a:lnSpc>
                <a:spcPct val="110000"/>
              </a:lnSpc>
              <a:buFontTx/>
              <a:buNone/>
              <a:defRPr sz="18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a:t>Font size min 14pt recommended and line spacing of at least Multiple 1.1</a:t>
            </a:r>
            <a:endParaRPr lang="pt-BR"/>
          </a:p>
        </p:txBody>
      </p:sp>
      <p:sp>
        <p:nvSpPr>
          <p:cNvPr id="38" name="Text Placeholder 2">
            <a:extLst>
              <a:ext uri="{FF2B5EF4-FFF2-40B4-BE49-F238E27FC236}">
                <a16:creationId xmlns:a16="http://schemas.microsoft.com/office/drawing/2014/main" id="{3444BE53-DD7A-D545-ABC3-2B66F4F9613C}"/>
              </a:ext>
            </a:extLst>
          </p:cNvPr>
          <p:cNvSpPr>
            <a:spLocks noGrp="1"/>
          </p:cNvSpPr>
          <p:nvPr>
            <p:ph type="body" sz="quarter" idx="39" hasCustomPrompt="1"/>
          </p:nvPr>
        </p:nvSpPr>
        <p:spPr>
          <a:xfrm>
            <a:off x="8525040" y="3246612"/>
            <a:ext cx="3118289"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a:t>ONE OR TWO LINES for topic description</a:t>
            </a:r>
          </a:p>
        </p:txBody>
      </p:sp>
      <p:pic>
        <p:nvPicPr>
          <p:cNvPr id="16" name="Picture 15">
            <a:extLst>
              <a:ext uri="{FF2B5EF4-FFF2-40B4-BE49-F238E27FC236}">
                <a16:creationId xmlns:a16="http://schemas.microsoft.com/office/drawing/2014/main" id="{1081159B-A5F3-C540-B587-D02727A52B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017351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25C1A71-AFFB-8540-8AB0-FC76F28A9580}"/>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3" name="Text Placeholder 2">
            <a:extLst>
              <a:ext uri="{FF2B5EF4-FFF2-40B4-BE49-F238E27FC236}">
                <a16:creationId xmlns:a16="http://schemas.microsoft.com/office/drawing/2014/main" id="{3D5B8505-AFDE-DE43-9426-A9D9F85A1B07}"/>
              </a:ext>
            </a:extLst>
          </p:cNvPr>
          <p:cNvSpPr>
            <a:spLocks noGrp="1"/>
          </p:cNvSpPr>
          <p:nvPr>
            <p:ph type="body" idx="1"/>
          </p:nvPr>
        </p:nvSpPr>
        <p:spPr>
          <a:xfrm>
            <a:off x="914403" y="1999251"/>
            <a:ext cx="10366861" cy="3944355"/>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itle Placeholder 17">
            <a:extLst>
              <a:ext uri="{FF2B5EF4-FFF2-40B4-BE49-F238E27FC236}">
                <a16:creationId xmlns:a16="http://schemas.microsoft.com/office/drawing/2014/main" id="{C747C782-C471-5644-AC30-24AB15F2F632}"/>
              </a:ext>
            </a:extLst>
          </p:cNvPr>
          <p:cNvSpPr>
            <a:spLocks noGrp="1"/>
          </p:cNvSpPr>
          <p:nvPr>
            <p:ph type="title"/>
          </p:nvPr>
        </p:nvSpPr>
        <p:spPr>
          <a:xfrm>
            <a:off x="910091" y="356751"/>
            <a:ext cx="8877239" cy="798177"/>
          </a:xfrm>
          <a:prstGeom prst="rect">
            <a:avLst/>
          </a:prstGeom>
        </p:spPr>
        <p:txBody>
          <a:bodyPr vert="horz" lIns="0" tIns="45720" rIns="91440" bIns="45720" rtlCol="0" anchor="b" anchorCtr="0">
            <a:noAutofit/>
          </a:bodyPr>
          <a:lstStyle/>
          <a:p>
            <a:r>
              <a:rPr lang="en-US"/>
              <a:t>Click to edit Master title style</a:t>
            </a:r>
          </a:p>
        </p:txBody>
      </p:sp>
    </p:spTree>
    <p:extLst>
      <p:ext uri="{BB962C8B-B14F-4D97-AF65-F5344CB8AC3E}">
        <p14:creationId xmlns:p14="http://schemas.microsoft.com/office/powerpoint/2010/main" val="385445002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10" r:id="rId3"/>
    <p:sldLayoutId id="2147483676" r:id="rId4"/>
    <p:sldLayoutId id="2147483736" r:id="rId5"/>
    <p:sldLayoutId id="2147483734" r:id="rId6"/>
    <p:sldLayoutId id="2147483655" r:id="rId7"/>
    <p:sldLayoutId id="2147483659" r:id="rId8"/>
    <p:sldLayoutId id="2147483683" r:id="rId9"/>
    <p:sldLayoutId id="2147483685" r:id="rId10"/>
    <p:sldLayoutId id="2147483719" r:id="rId11"/>
    <p:sldLayoutId id="2147483682" r:id="rId12"/>
    <p:sldLayoutId id="2147483686" r:id="rId13"/>
    <p:sldLayoutId id="2147483713" r:id="rId14"/>
    <p:sldLayoutId id="2147483717" r:id="rId15"/>
    <p:sldLayoutId id="2147483718" r:id="rId16"/>
    <p:sldLayoutId id="2147483726" r:id="rId17"/>
    <p:sldLayoutId id="2147483720" r:id="rId18"/>
    <p:sldLayoutId id="2147483681" r:id="rId19"/>
    <p:sldLayoutId id="2147483731" r:id="rId20"/>
    <p:sldLayoutId id="2147483722" r:id="rId21"/>
    <p:sldLayoutId id="2147483723" r:id="rId22"/>
    <p:sldLayoutId id="2147483715" r:id="rId23"/>
    <p:sldLayoutId id="2147483687" r:id="rId24"/>
    <p:sldLayoutId id="2147483737" r:id="rId25"/>
  </p:sldLayoutIdLst>
  <p:hf hdr="0" dt="0"/>
  <p:txStyles>
    <p:titleStyle>
      <a:lvl1pPr algn="l" defTabSz="914173" rtl="0" eaLnBrk="1" latinLnBrk="0" hangingPunct="1">
        <a:lnSpc>
          <a:spcPct val="90000"/>
        </a:lnSpc>
        <a:spcBef>
          <a:spcPct val="0"/>
        </a:spcBef>
        <a:buNone/>
        <a:defRPr sz="4000" b="1" i="0" kern="1200" cap="all" spc="40" baseline="0">
          <a:solidFill>
            <a:schemeClr val="tx1"/>
          </a:solidFill>
          <a:latin typeface="Arial Narrow" panose="020B0604020202020204" pitchFamily="34" charset="0"/>
          <a:ea typeface="Noto Serif" panose="02020502060505020204" pitchFamily="18" charset="0"/>
          <a:cs typeface="Arial Narrow" panose="020B0604020202020204" pitchFamily="34" charset="0"/>
        </a:defRPr>
      </a:lvl1pPr>
    </p:titleStyle>
    <p:body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3" rtl="0" eaLnBrk="1" latinLnBrk="0" hangingPunct="1">
        <a:defRPr sz="1800" kern="1200">
          <a:solidFill>
            <a:schemeClr val="tx1"/>
          </a:solidFill>
          <a:latin typeface="+mn-lt"/>
          <a:ea typeface="+mn-ea"/>
          <a:cs typeface="+mn-cs"/>
        </a:defRPr>
      </a:lvl1pPr>
      <a:lvl2pPr marL="457087" algn="l" defTabSz="914173" rtl="0" eaLnBrk="1" latinLnBrk="0" hangingPunct="1">
        <a:defRPr sz="1800" kern="1200">
          <a:solidFill>
            <a:schemeClr val="tx1"/>
          </a:solidFill>
          <a:latin typeface="+mn-lt"/>
          <a:ea typeface="+mn-ea"/>
          <a:cs typeface="+mn-cs"/>
        </a:defRPr>
      </a:lvl2pPr>
      <a:lvl3pPr marL="914173" algn="l" defTabSz="914173" rtl="0" eaLnBrk="1" latinLnBrk="0" hangingPunct="1">
        <a:defRPr sz="1800" kern="1200">
          <a:solidFill>
            <a:schemeClr val="tx1"/>
          </a:solidFill>
          <a:latin typeface="+mn-lt"/>
          <a:ea typeface="+mn-ea"/>
          <a:cs typeface="+mn-cs"/>
        </a:defRPr>
      </a:lvl3pPr>
      <a:lvl4pPr marL="1371260" algn="l" defTabSz="914173" rtl="0" eaLnBrk="1" latinLnBrk="0" hangingPunct="1">
        <a:defRPr sz="1800" kern="1200">
          <a:solidFill>
            <a:schemeClr val="tx1"/>
          </a:solidFill>
          <a:latin typeface="+mn-lt"/>
          <a:ea typeface="+mn-ea"/>
          <a:cs typeface="+mn-cs"/>
        </a:defRPr>
      </a:lvl4pPr>
      <a:lvl5pPr marL="1828348" algn="l" defTabSz="914173" rtl="0" eaLnBrk="1" latinLnBrk="0" hangingPunct="1">
        <a:defRPr sz="1800" kern="1200">
          <a:solidFill>
            <a:schemeClr val="tx1"/>
          </a:solidFill>
          <a:latin typeface="+mn-lt"/>
          <a:ea typeface="+mn-ea"/>
          <a:cs typeface="+mn-cs"/>
        </a:defRPr>
      </a:lvl5pPr>
      <a:lvl6pPr marL="2285434" algn="l" defTabSz="914173" rtl="0" eaLnBrk="1" latinLnBrk="0" hangingPunct="1">
        <a:defRPr sz="1800" kern="1200">
          <a:solidFill>
            <a:schemeClr val="tx1"/>
          </a:solidFill>
          <a:latin typeface="+mn-lt"/>
          <a:ea typeface="+mn-ea"/>
          <a:cs typeface="+mn-cs"/>
        </a:defRPr>
      </a:lvl6pPr>
      <a:lvl7pPr marL="2742518" algn="l" defTabSz="914173" rtl="0" eaLnBrk="1" latinLnBrk="0" hangingPunct="1">
        <a:defRPr sz="1800" kern="1200">
          <a:solidFill>
            <a:schemeClr val="tx1"/>
          </a:solidFill>
          <a:latin typeface="+mn-lt"/>
          <a:ea typeface="+mn-ea"/>
          <a:cs typeface="+mn-cs"/>
        </a:defRPr>
      </a:lvl7pPr>
      <a:lvl8pPr marL="3199607" algn="l" defTabSz="914173" rtl="0" eaLnBrk="1" latinLnBrk="0" hangingPunct="1">
        <a:defRPr sz="1800" kern="1200">
          <a:solidFill>
            <a:schemeClr val="tx1"/>
          </a:solidFill>
          <a:latin typeface="+mn-lt"/>
          <a:ea typeface="+mn-ea"/>
          <a:cs typeface="+mn-cs"/>
        </a:defRPr>
      </a:lvl8pPr>
      <a:lvl9pPr marL="3656691" algn="l" defTabSz="91417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21" userDrawn="1">
          <p15:clr>
            <a:srgbClr val="F26B43"/>
          </p15:clr>
        </p15:guide>
        <p15:guide id="2" orient="horz" pos="192" userDrawn="1">
          <p15:clr>
            <a:srgbClr val="F26B43"/>
          </p15:clr>
        </p15:guide>
        <p15:guide id="3" pos="768" userDrawn="1">
          <p15:clr>
            <a:srgbClr val="F26B43"/>
          </p15:clr>
        </p15:guide>
        <p15:guide id="4" pos="9473" userDrawn="1">
          <p15:clr>
            <a:srgbClr val="F26B43"/>
          </p15:clr>
        </p15:guide>
        <p15:guide id="5" orient="horz" pos="768" userDrawn="1">
          <p15:clr>
            <a:srgbClr val="F26B43"/>
          </p15:clr>
        </p15:guide>
        <p15:guide id="6" orient="horz" pos="4992" userDrawn="1">
          <p15:clr>
            <a:srgbClr val="F26B43"/>
          </p15:clr>
        </p15:guide>
        <p15:guide id="7" orient="horz" pos="5592" userDrawn="1">
          <p15:clr>
            <a:srgbClr val="F26B43"/>
          </p15:clr>
        </p15:guide>
        <p15:guide id="8" pos="9801" userDrawn="1">
          <p15:clr>
            <a:srgbClr val="F26B43"/>
          </p15:clr>
        </p15:guide>
        <p15:guide id="9" pos="197" userDrawn="1">
          <p15:clr>
            <a:srgbClr val="F26B43"/>
          </p15:clr>
        </p15:guide>
        <p15:guide id="10" orient="horz" pos="29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fsapartners.ed.gov/dear-colleague-letters/08-29-2017-gen-17-08-subject-guidance-helping-title-iv-participants-affected" TargetMode="External"/><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hyperlink" Target="https://fsapartners.ed.gov/dear-colleague-letters/09-22-2017-gen-17-09-subject-non-regulatory-guidance-grantees-and-progra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6.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hyperlink" Target="https://rems.ed.gov/docs/IHE_Guide_508C.pdf"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fsapartners.ed.gov/help-center/fsa-customer-service-center/federal-student-aid-offices/school-participation-division" TargetMode="External"/><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hyperlink" Target="https://fsapartners.ed.gov/sites/default/files/attachments/dpcletters/GEN1708.pdf" TargetMode="External"/><Relationship Id="rId7"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21.xml"/><Relationship Id="rId6" Type="http://schemas.openxmlformats.org/officeDocument/2006/relationships/image" Target="../media/image26.png"/><Relationship Id="rId5" Type="http://schemas.openxmlformats.org/officeDocument/2006/relationships/hyperlink" Target="https://fsapartners.ed.gov/knowledge-center/topics/natural-disaster-information" TargetMode="External"/><Relationship Id="rId10" Type="http://schemas.openxmlformats.org/officeDocument/2006/relationships/image" Target="../media/image30.png"/><Relationship Id="rId4" Type="http://schemas.openxmlformats.org/officeDocument/2006/relationships/hyperlink" Target="https://www.fema.gov/sites/default/files/2020-03/stafford-act_2019.pdf" TargetMode="External"/><Relationship Id="rId9"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hyperlink" Target="https://www.samhsa.gov/find-help/disaster-distress-helpline" TargetMode="External"/><Relationship Id="rId2" Type="http://schemas.openxmlformats.org/officeDocument/2006/relationships/notesSlide" Target="../notesSlides/notesSlide27.xml"/><Relationship Id="rId1" Type="http://schemas.openxmlformats.org/officeDocument/2006/relationships/slideLayout" Target="../slideLayouts/slideLayout20.xml"/><Relationship Id="rId4" Type="http://schemas.openxmlformats.org/officeDocument/2006/relationships/image" Target="../media/image31.jpeg"/></Relationships>
</file>

<file path=ppt/slides/_rels/slide28.xml.rels><?xml version="1.0" encoding="UTF-8" standalone="yes"?>
<Relationships xmlns="http://schemas.openxmlformats.org/package/2006/relationships"><Relationship Id="rId3" Type="http://schemas.openxmlformats.org/officeDocument/2006/relationships/hyperlink" Target="https://www2.ed.gov/programs/dvppserv/index.html" TargetMode="External"/><Relationship Id="rId2" Type="http://schemas.openxmlformats.org/officeDocument/2006/relationships/notesSlide" Target="../notesSlides/notesSlide28.xml"/><Relationship Id="rId1" Type="http://schemas.openxmlformats.org/officeDocument/2006/relationships/slideLayout" Target="../slideLayouts/slideLayout17.xml"/><Relationship Id="rId5" Type="http://schemas.openxmlformats.org/officeDocument/2006/relationships/image" Target="../media/image33.jpeg"/><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3" Type="http://schemas.openxmlformats.org/officeDocument/2006/relationships/hyperlink" Target="https://www.ed.gov/hurricane-help?src=feature" TargetMode="External"/><Relationship Id="rId2" Type="http://schemas.openxmlformats.org/officeDocument/2006/relationships/notesSlide" Target="../notesSlides/notesSlide29.xml"/><Relationship Id="rId1" Type="http://schemas.openxmlformats.org/officeDocument/2006/relationships/slideLayout" Target="../slideLayouts/slideLayout20.xml"/><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hyperlink" Target="mailto:AtlantaSPD@ed.gov" TargetMode="External"/><Relationship Id="rId13" Type="http://schemas.openxmlformats.org/officeDocument/2006/relationships/hyperlink" Target="mailto:Sanfrancisco.Seattle.SPD@ed.gov" TargetMode="External"/><Relationship Id="rId3" Type="http://schemas.openxmlformats.org/officeDocument/2006/relationships/hyperlink" Target="mailto:caseteams@ed.gov" TargetMode="External"/><Relationship Id="rId7" Type="http://schemas.openxmlformats.org/officeDocument/2006/relationships/hyperlink" Target="mailto:FSA.Foreign.Schools.Team@ed.gov" TargetMode="External"/><Relationship Id="rId12" Type="http://schemas.openxmlformats.org/officeDocument/2006/relationships/hyperlink" Target="mailto:Chicago.Denver.SPD@ed.gov" TargetMode="External"/><Relationship Id="rId2" Type="http://schemas.openxmlformats.org/officeDocument/2006/relationships/notesSlide" Target="../notesSlides/notesSlide30.xml"/><Relationship Id="rId1" Type="http://schemas.openxmlformats.org/officeDocument/2006/relationships/slideLayout" Target="../slideLayouts/slideLayout25.xml"/><Relationship Id="rId6" Type="http://schemas.openxmlformats.org/officeDocument/2006/relationships/hyperlink" Target="mailto:Multi-RegionalSPD@ed.gov" TargetMode="External"/><Relationship Id="rId11" Type="http://schemas.openxmlformats.org/officeDocument/2006/relationships/hyperlink" Target="mailto:FSAPC3rdpartyserviceroversight@ed.gov" TargetMode="External"/><Relationship Id="rId5" Type="http://schemas.openxmlformats.org/officeDocument/2006/relationships/hyperlink" Target="mailto:PhiladelphiaSPD@ed.gov" TargetMode="External"/><Relationship Id="rId10" Type="http://schemas.openxmlformats.org/officeDocument/2006/relationships/hyperlink" Target="mailto:KansascitySPD@ed.gov" TargetMode="External"/><Relationship Id="rId4" Type="http://schemas.openxmlformats.org/officeDocument/2006/relationships/hyperlink" Target="mailto:NYBostonSPD@ed.gov" TargetMode="External"/><Relationship Id="rId9" Type="http://schemas.openxmlformats.org/officeDocument/2006/relationships/hyperlink" Target="mailto:DallasSPD@ed.gov" TargetMode="External"/><Relationship Id="rId14" Type="http://schemas.openxmlformats.org/officeDocument/2006/relationships/comments" Target="../comments/comment1.xml"/></Relationships>
</file>

<file path=ppt/slides/_rels/slide31.xml.rels><?xml version="1.0" encoding="UTF-8" standalone="yes"?>
<Relationships xmlns="http://schemas.openxmlformats.org/package/2006/relationships"><Relationship Id="rId3" Type="http://schemas.openxmlformats.org/officeDocument/2006/relationships/hyperlink" Target="https://fsapartners.ed.gov/help-center/fsa-customer-service-center/federal-student-aid-offices/school-participation-division" TargetMode="External"/><Relationship Id="rId2" Type="http://schemas.openxmlformats.org/officeDocument/2006/relationships/notesSlide" Target="../notesSlides/notesSlide31.xml"/><Relationship Id="rId1" Type="http://schemas.openxmlformats.org/officeDocument/2006/relationships/slideLayout" Target="../slideLayouts/slideLayout17.xml"/><Relationship Id="rId5" Type="http://schemas.openxmlformats.org/officeDocument/2006/relationships/image" Target="../media/image36.png"/><Relationship Id="rId4" Type="http://schemas.openxmlformats.org/officeDocument/2006/relationships/image" Target="../media/image35.jpeg"/></Relationships>
</file>

<file path=ppt/slides/_rels/slide32.xml.rels><?xml version="1.0" encoding="UTF-8" standalone="yes"?>
<Relationships xmlns="http://schemas.openxmlformats.org/package/2006/relationships"><Relationship Id="rId3" Type="http://schemas.openxmlformats.org/officeDocument/2006/relationships/hyperlink" Target="mailto:michael.ruggless@ed.gov" TargetMode="External"/><Relationship Id="rId2" Type="http://schemas.openxmlformats.org/officeDocument/2006/relationships/hyperlink" Target="mailto:ingrid.valentine@ed.gov" TargetMode="External"/><Relationship Id="rId1" Type="http://schemas.openxmlformats.org/officeDocument/2006/relationships/slideLayout" Target="../slideLayouts/slideLayout12.xml"/><Relationship Id="rId5" Type="http://schemas.openxmlformats.org/officeDocument/2006/relationships/image" Target="../media/image38.jpeg"/><Relationship Id="rId4" Type="http://schemas.openxmlformats.org/officeDocument/2006/relationships/image" Target="../media/image37.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1.sv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E39CB4C-AB00-D347-88FB-4287418C941F}"/>
              </a:ext>
            </a:extLst>
          </p:cNvPr>
          <p:cNvSpPr>
            <a:spLocks noGrp="1"/>
          </p:cNvSpPr>
          <p:nvPr>
            <p:ph type="subTitle" idx="1"/>
          </p:nvPr>
        </p:nvSpPr>
        <p:spPr>
          <a:xfrm>
            <a:off x="487400" y="2015845"/>
            <a:ext cx="10972800" cy="1591933"/>
          </a:xfrm>
        </p:spPr>
        <p:txBody>
          <a:bodyPr/>
          <a:lstStyle/>
          <a:p>
            <a:r>
              <a:rPr lang="en-US" sz="6000" dirty="0">
                <a:solidFill>
                  <a:srgbClr val="000000"/>
                </a:solidFill>
                <a:effectLst/>
                <a:latin typeface="Arial Narrow" panose="020B0606020202030204" pitchFamily="34" charset="0"/>
                <a:ea typeface="Cambria" panose="02040503050406030204" pitchFamily="18" charset="0"/>
              </a:rPr>
              <a:t>Meeting Department Requirements Post-Disaster Recovery</a:t>
            </a:r>
            <a:endParaRPr lang="en-US" sz="6000" dirty="0">
              <a:latin typeface="Arial Narrow" panose="020B0606020202030204" pitchFamily="34" charset="0"/>
              <a:ea typeface="Cambria" panose="02040503050406030204" pitchFamily="18" charset="0"/>
            </a:endParaRPr>
          </a:p>
        </p:txBody>
      </p:sp>
      <p:sp>
        <p:nvSpPr>
          <p:cNvPr id="3" name="Content Placeholder 2">
            <a:extLst>
              <a:ext uri="{FF2B5EF4-FFF2-40B4-BE49-F238E27FC236}">
                <a16:creationId xmlns:a16="http://schemas.microsoft.com/office/drawing/2014/main" id="{C1A4E4C1-30E3-A34D-BC16-4D385422B15C}"/>
              </a:ext>
            </a:extLst>
          </p:cNvPr>
          <p:cNvSpPr>
            <a:spLocks noGrp="1"/>
          </p:cNvSpPr>
          <p:nvPr>
            <p:ph sz="quarter" idx="10"/>
          </p:nvPr>
        </p:nvSpPr>
        <p:spPr>
          <a:xfrm>
            <a:off x="1423967" y="4046188"/>
            <a:ext cx="10249606" cy="1252092"/>
          </a:xfrm>
        </p:spPr>
        <p:txBody>
          <a:bodyPr/>
          <a:lstStyle/>
          <a:p>
            <a:r>
              <a:rPr lang="en-US" i="0" dirty="0"/>
              <a:t>Ingrid Valentine and Michael Ruggless</a:t>
            </a:r>
          </a:p>
          <a:p>
            <a:r>
              <a:rPr lang="en-US" altLang="en-US" sz="1600" i="0" dirty="0"/>
              <a:t>U.S. Department of Education</a:t>
            </a:r>
          </a:p>
          <a:p>
            <a:r>
              <a:rPr lang="en-US" altLang="en-US" sz="1600" i="0" dirty="0"/>
              <a:t>2021 Virtual FSA Training Conference for Financial Aid Professionals</a:t>
            </a:r>
          </a:p>
        </p:txBody>
      </p:sp>
      <p:sp>
        <p:nvSpPr>
          <p:cNvPr id="4" name="Title 3">
            <a:extLst>
              <a:ext uri="{FF2B5EF4-FFF2-40B4-BE49-F238E27FC236}">
                <a16:creationId xmlns:a16="http://schemas.microsoft.com/office/drawing/2014/main" id="{EA86C719-8C13-DF49-B921-72D0FBE5A44A}"/>
              </a:ext>
            </a:extLst>
          </p:cNvPr>
          <p:cNvSpPr>
            <a:spLocks noGrp="1"/>
          </p:cNvSpPr>
          <p:nvPr>
            <p:ph type="title"/>
          </p:nvPr>
        </p:nvSpPr>
        <p:spPr>
          <a:xfrm>
            <a:off x="487400" y="223748"/>
            <a:ext cx="10972800" cy="1335972"/>
          </a:xfrm>
        </p:spPr>
        <p:txBody>
          <a:bodyPr/>
          <a:lstStyle/>
          <a:p>
            <a:r>
              <a:rPr lang="en-US" dirty="0"/>
              <a:t>Breakout Session #5</a:t>
            </a:r>
          </a:p>
        </p:txBody>
      </p:sp>
    </p:spTree>
    <p:extLst>
      <p:ext uri="{BB962C8B-B14F-4D97-AF65-F5344CB8AC3E}">
        <p14:creationId xmlns:p14="http://schemas.microsoft.com/office/powerpoint/2010/main" val="3685791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9B4FC-CCCD-034B-982D-0DB26E7D1D3E}"/>
              </a:ext>
            </a:extLst>
          </p:cNvPr>
          <p:cNvSpPr>
            <a:spLocks noGrp="1"/>
          </p:cNvSpPr>
          <p:nvPr>
            <p:ph type="title"/>
          </p:nvPr>
        </p:nvSpPr>
        <p:spPr/>
        <p:txBody>
          <a:bodyPr/>
          <a:lstStyle/>
          <a:p>
            <a:r>
              <a:rPr lang="en-US" dirty="0"/>
              <a:t>Guidance</a:t>
            </a:r>
          </a:p>
        </p:txBody>
      </p:sp>
      <p:sp>
        <p:nvSpPr>
          <p:cNvPr id="3" name="Slide Number Placeholder 2">
            <a:extLst>
              <a:ext uri="{FF2B5EF4-FFF2-40B4-BE49-F238E27FC236}">
                <a16:creationId xmlns:a16="http://schemas.microsoft.com/office/drawing/2014/main" id="{42E162C4-BB1D-6C4B-9CAC-9D1307DF34CE}"/>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10</a:t>
            </a:fld>
            <a:endParaRPr lang="en-US"/>
          </a:p>
        </p:txBody>
      </p:sp>
    </p:spTree>
    <p:extLst>
      <p:ext uri="{BB962C8B-B14F-4D97-AF65-F5344CB8AC3E}">
        <p14:creationId xmlns:p14="http://schemas.microsoft.com/office/powerpoint/2010/main" val="966292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11</a:t>
            </a:fld>
            <a:endParaRPr lang="en-US"/>
          </a:p>
        </p:txBody>
      </p:sp>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Guidance</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168298"/>
            <a:ext cx="9821681" cy="2521403"/>
          </a:xfrm>
        </p:spPr>
        <p:txBody>
          <a:bodyPr/>
          <a:lstStyle/>
          <a:p>
            <a:pPr algn="l"/>
            <a:r>
              <a:rPr lang="en-US" b="1" i="0">
                <a:solidFill>
                  <a:srgbClr val="17232E"/>
                </a:solidFill>
                <a:effectLst/>
                <a:latin typeface="Public Sans"/>
              </a:rPr>
              <a:t>US Department of Education Guidance</a:t>
            </a:r>
          </a:p>
          <a:p>
            <a:pPr algn="l"/>
            <a:r>
              <a:rPr lang="en-US" b="0" i="0">
                <a:solidFill>
                  <a:srgbClr val="17232E"/>
                </a:solidFill>
                <a:effectLst/>
                <a:latin typeface="Public Sans"/>
              </a:rPr>
              <a:t>The following is information regarding the impact of a “major disaster” on the administration of the Title IV student assistance programs.</a:t>
            </a:r>
          </a:p>
          <a:p>
            <a:pPr algn="l">
              <a:buFont typeface="Arial" panose="020B0604020202020204" pitchFamily="34" charset="0"/>
              <a:buChar char="•"/>
            </a:pPr>
            <a:r>
              <a:rPr lang="en-US" b="0" i="0" u="none" strike="noStrike">
                <a:solidFill>
                  <a:srgbClr val="227AA7"/>
                </a:solidFill>
                <a:effectLst/>
                <a:latin typeface="Public Sans"/>
                <a:hlinkClick r:id="rId3"/>
              </a:rPr>
              <a:t>DCL: GEN-17-08 </a:t>
            </a:r>
            <a:r>
              <a:rPr lang="en-US" b="0" i="1" u="none" strike="noStrike">
                <a:solidFill>
                  <a:srgbClr val="227AA7"/>
                </a:solidFill>
                <a:effectLst/>
                <a:latin typeface="Public Sans"/>
                <a:hlinkClick r:id="rId3"/>
              </a:rPr>
              <a:t>GUIDANCE FOR HELPING TITLE IV PARTIPANTS AFFECTED BY A MAJOR DISASTER</a:t>
            </a:r>
            <a:endParaRPr lang="en-US" b="0" i="0">
              <a:solidFill>
                <a:srgbClr val="17232E"/>
              </a:solidFill>
              <a:effectLst/>
              <a:latin typeface="Public Sans"/>
            </a:endParaRPr>
          </a:p>
          <a:p>
            <a:pPr algn="l">
              <a:buFont typeface="Arial" panose="020B0604020202020204" pitchFamily="34" charset="0"/>
              <a:buChar char="•"/>
            </a:pPr>
            <a:r>
              <a:rPr lang="en-US" b="0" i="0" u="none" strike="noStrike">
                <a:solidFill>
                  <a:srgbClr val="227AA7"/>
                </a:solidFill>
                <a:effectLst/>
                <a:latin typeface="Public Sans"/>
                <a:hlinkClick r:id="rId4"/>
              </a:rPr>
              <a:t>DCL: GEN-17-09 </a:t>
            </a:r>
            <a:r>
              <a:rPr lang="en-US" b="0" i="1" u="none" strike="noStrike">
                <a:solidFill>
                  <a:srgbClr val="227AA7"/>
                </a:solidFill>
                <a:effectLst/>
                <a:latin typeface="Public Sans"/>
                <a:hlinkClick r:id="rId4"/>
              </a:rPr>
              <a:t>NON-REGULATORY GUIDANCE FOR GRANTEES AND PROGRAM PARTICIPANTS IMPACTED BY FEDERALLY DECLARED DISASTERS</a:t>
            </a:r>
            <a:endParaRPr lang="en-US" b="0" i="0">
              <a:solidFill>
                <a:srgbClr val="17232E"/>
              </a:solidFill>
              <a:effectLst/>
              <a:latin typeface="Public Sans"/>
            </a:endParaRPr>
          </a:p>
          <a:p>
            <a:endParaRPr lang="en-US"/>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9" y="1530478"/>
            <a:ext cx="4764092" cy="605466"/>
          </a:xfrm>
        </p:spPr>
        <p:txBody>
          <a:bodyPr/>
          <a:lstStyle/>
          <a:p>
            <a:r>
              <a:rPr lang="en-US"/>
              <a:t>Natural Disaster information</a:t>
            </a:r>
          </a:p>
        </p:txBody>
      </p:sp>
    </p:spTree>
    <p:extLst>
      <p:ext uri="{BB962C8B-B14F-4D97-AF65-F5344CB8AC3E}">
        <p14:creationId xmlns:p14="http://schemas.microsoft.com/office/powerpoint/2010/main" val="27697559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12</a:t>
            </a:fld>
            <a:endParaRPr lang="en-US"/>
          </a:p>
        </p:txBody>
      </p:sp>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Guidance</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44700"/>
            <a:ext cx="4297181" cy="4309540"/>
          </a:xfrm>
        </p:spPr>
        <p:txBody>
          <a:bodyPr/>
          <a:lstStyle/>
          <a:p>
            <a:pPr marL="285750" indent="-285750">
              <a:buFont typeface="Arial" panose="020B0604020202020204" pitchFamily="34" charset="0"/>
              <a:buChar char="•"/>
            </a:pPr>
            <a:r>
              <a:rPr lang="en-US"/>
              <a:t>Definition of federally declared major disaster</a:t>
            </a:r>
          </a:p>
          <a:p>
            <a:pPr marL="285750" indent="-285750">
              <a:buFont typeface="Arial" panose="020B0604020202020204" pitchFamily="34" charset="0"/>
              <a:buChar char="•"/>
            </a:pPr>
            <a:r>
              <a:rPr lang="en-US"/>
              <a:t>Regulatory relief applies to institutions of higher education, lenders, guaranty agencies and their servicers that are located in such areas.</a:t>
            </a:r>
          </a:p>
          <a:p>
            <a:pPr marL="285750" indent="-285750">
              <a:buFont typeface="Arial" panose="020B0604020202020204" pitchFamily="34" charset="0"/>
              <a:buChar char="•"/>
            </a:pPr>
            <a:r>
              <a:rPr lang="en-US"/>
              <a:t>Contact School Participation Division (SPD)</a:t>
            </a:r>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9" y="1530478"/>
            <a:ext cx="4764092" cy="605466"/>
          </a:xfrm>
        </p:spPr>
        <p:txBody>
          <a:bodyPr/>
          <a:lstStyle/>
          <a:p>
            <a:r>
              <a:rPr lang="en-US"/>
              <a:t>DCL: GEN-17-08</a:t>
            </a:r>
          </a:p>
        </p:txBody>
      </p:sp>
      <p:pic>
        <p:nvPicPr>
          <p:cNvPr id="8" name="Picture 7" descr="Graphical user interface, text, application, email&#10;&#10;Description automatically generated">
            <a:extLst>
              <a:ext uri="{FF2B5EF4-FFF2-40B4-BE49-F238E27FC236}">
                <a16:creationId xmlns:a16="http://schemas.microsoft.com/office/drawing/2014/main" id="{BE991544-DC0A-4EB3-B289-8DB724F42F8E}"/>
              </a:ext>
            </a:extLst>
          </p:cNvPr>
          <p:cNvPicPr>
            <a:picLocks noChangeAspect="1"/>
          </p:cNvPicPr>
          <p:nvPr/>
        </p:nvPicPr>
        <p:blipFill>
          <a:blip r:embed="rId3"/>
          <a:stretch>
            <a:fillRect/>
          </a:stretch>
        </p:blipFill>
        <p:spPr>
          <a:xfrm>
            <a:off x="5438196" y="1377694"/>
            <a:ext cx="6268955" cy="4883406"/>
          </a:xfrm>
          <a:prstGeom prst="rect">
            <a:avLst/>
          </a:prstGeom>
        </p:spPr>
      </p:pic>
    </p:spTree>
    <p:extLst>
      <p:ext uri="{BB962C8B-B14F-4D97-AF65-F5344CB8AC3E}">
        <p14:creationId xmlns:p14="http://schemas.microsoft.com/office/powerpoint/2010/main" val="2255392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9B4FC-CCCD-034B-982D-0DB26E7D1D3E}"/>
              </a:ext>
            </a:extLst>
          </p:cNvPr>
          <p:cNvSpPr>
            <a:spLocks noGrp="1"/>
          </p:cNvSpPr>
          <p:nvPr>
            <p:ph type="title"/>
          </p:nvPr>
        </p:nvSpPr>
        <p:spPr/>
        <p:txBody>
          <a:bodyPr/>
          <a:lstStyle/>
          <a:p>
            <a:r>
              <a:rPr lang="en-US" dirty="0"/>
              <a:t>FSEOG Program disaster supplementals</a:t>
            </a:r>
          </a:p>
        </p:txBody>
      </p:sp>
      <p:sp>
        <p:nvSpPr>
          <p:cNvPr id="3" name="Slide Number Placeholder 2">
            <a:extLst>
              <a:ext uri="{FF2B5EF4-FFF2-40B4-BE49-F238E27FC236}">
                <a16:creationId xmlns:a16="http://schemas.microsoft.com/office/drawing/2014/main" id="{42E162C4-BB1D-6C4B-9CAC-9D1307DF34CE}"/>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13</a:t>
            </a:fld>
            <a:endParaRPr lang="en-US"/>
          </a:p>
        </p:txBody>
      </p:sp>
    </p:spTree>
    <p:extLst>
      <p:ext uri="{BB962C8B-B14F-4D97-AF65-F5344CB8AC3E}">
        <p14:creationId xmlns:p14="http://schemas.microsoft.com/office/powerpoint/2010/main" val="15056715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14</a:t>
            </a:fld>
            <a:endParaRPr lang="en-US"/>
          </a:p>
        </p:txBody>
      </p:sp>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a:xfrm>
            <a:off x="897118" y="482856"/>
            <a:ext cx="8874760" cy="798177"/>
          </a:xfrm>
        </p:spPr>
        <p:txBody>
          <a:bodyPr/>
          <a:lstStyle/>
          <a:p>
            <a:r>
              <a:rPr lang="en-US" dirty="0"/>
              <a:t>FSEOG -- disaster supplementals</a:t>
            </a:r>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8" y="1530478"/>
            <a:ext cx="10228082" cy="605466"/>
          </a:xfrm>
        </p:spPr>
        <p:txBody>
          <a:bodyPr/>
          <a:lstStyle/>
          <a:p>
            <a:r>
              <a:rPr lang="en-US"/>
              <a:t>Supplemental allocations</a:t>
            </a:r>
          </a:p>
        </p:txBody>
      </p:sp>
      <p:sp>
        <p:nvSpPr>
          <p:cNvPr id="7" name="Text Placeholder 3">
            <a:extLst>
              <a:ext uri="{FF2B5EF4-FFF2-40B4-BE49-F238E27FC236}">
                <a16:creationId xmlns:a16="http://schemas.microsoft.com/office/drawing/2014/main" id="{45691F98-17E9-4483-B953-03B66D3F6800}"/>
              </a:ext>
            </a:extLst>
          </p:cNvPr>
          <p:cNvSpPr>
            <a:spLocks noGrp="1"/>
          </p:cNvSpPr>
          <p:nvPr>
            <p:ph type="body" sz="quarter" idx="20"/>
          </p:nvPr>
        </p:nvSpPr>
        <p:spPr>
          <a:xfrm>
            <a:off x="897118" y="2029444"/>
            <a:ext cx="9050579" cy="4051527"/>
          </a:xfrm>
        </p:spPr>
        <p:txBody>
          <a:bodyPr/>
          <a:lstStyle/>
          <a:p>
            <a:pPr marL="342900" indent="-342900">
              <a:buFont typeface="Arial" panose="020B0604020202020204" pitchFamily="34" charset="0"/>
              <a:buChar char="•"/>
            </a:pPr>
            <a:r>
              <a:rPr lang="en-US" sz="2000" dirty="0"/>
              <a:t>An additional amount of funds from the Department due to natural disaster.</a:t>
            </a:r>
          </a:p>
          <a:p>
            <a:pPr marL="342900" indent="-342900">
              <a:buFont typeface="Arial" panose="020B0604020202020204" pitchFamily="34" charset="0"/>
              <a:buChar char="•"/>
            </a:pPr>
            <a:r>
              <a:rPr lang="en-US" sz="2000" dirty="0"/>
              <a:t>FSA Emergency Response Team monitors FEMA disaster-declared areas and administratively processes disaster supplemental allocations to qualifying impacted institutions.</a:t>
            </a:r>
          </a:p>
          <a:p>
            <a:pPr marL="342900" indent="-342900">
              <a:buFont typeface="Arial" panose="020B0604020202020204" pitchFamily="34" charset="0"/>
              <a:buChar char="•"/>
            </a:pPr>
            <a:r>
              <a:rPr lang="en-US" sz="2000" dirty="0"/>
              <a:t>Institutions that are in disaster prone areas are encouraged to carefully assess their request for FSEOG allocation annually on the FISAP. </a:t>
            </a:r>
          </a:p>
          <a:p>
            <a:pPr marL="342900" indent="-342900">
              <a:buFont typeface="Arial" panose="020B0604020202020204" pitchFamily="34" charset="0"/>
              <a:buChar char="•"/>
            </a:pPr>
            <a:r>
              <a:rPr lang="en-US" sz="2000" dirty="0"/>
              <a:t>Disaster Supplemental Process </a:t>
            </a:r>
            <a:r>
              <a:rPr lang="en-US" sz="2000" i="1" dirty="0"/>
              <a:t>must</a:t>
            </a:r>
            <a:r>
              <a:rPr lang="en-US" sz="2000" dirty="0"/>
              <a:t> be completed by September 30</a:t>
            </a:r>
            <a:r>
              <a:rPr lang="en-US" sz="2000" baseline="30000" dirty="0"/>
              <a:t>th</a:t>
            </a:r>
            <a:r>
              <a:rPr lang="en-US" sz="2000" dirty="0"/>
              <a:t> </a:t>
            </a:r>
            <a:r>
              <a:rPr lang="en-US" sz="1600" dirty="0"/>
              <a:t>(End of Fiscal Year)</a:t>
            </a:r>
            <a:endParaRPr lang="en-US" sz="2000" dirty="0"/>
          </a:p>
        </p:txBody>
      </p:sp>
      <p:pic>
        <p:nvPicPr>
          <p:cNvPr id="9" name="Graphic 8">
            <a:extLst>
              <a:ext uri="{FF2B5EF4-FFF2-40B4-BE49-F238E27FC236}">
                <a16:creationId xmlns:a16="http://schemas.microsoft.com/office/drawing/2014/main" id="{910E7DB7-06BD-4C6F-8653-3154EFCE7FE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939449" y="4320764"/>
            <a:ext cx="1185751" cy="1185751"/>
          </a:xfrm>
          <a:prstGeom prst="rect">
            <a:avLst/>
          </a:prstGeom>
        </p:spPr>
      </p:pic>
    </p:spTree>
    <p:extLst>
      <p:ext uri="{BB962C8B-B14F-4D97-AF65-F5344CB8AC3E}">
        <p14:creationId xmlns:p14="http://schemas.microsoft.com/office/powerpoint/2010/main" val="34720514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9B4FC-CCCD-034B-982D-0DB26E7D1D3E}"/>
              </a:ext>
            </a:extLst>
          </p:cNvPr>
          <p:cNvSpPr>
            <a:spLocks noGrp="1"/>
          </p:cNvSpPr>
          <p:nvPr>
            <p:ph type="title"/>
          </p:nvPr>
        </p:nvSpPr>
        <p:spPr/>
        <p:txBody>
          <a:bodyPr/>
          <a:lstStyle/>
          <a:p>
            <a:r>
              <a:rPr lang="en-US" dirty="0"/>
              <a:t>Institutional requirements</a:t>
            </a:r>
          </a:p>
        </p:txBody>
      </p:sp>
      <p:sp>
        <p:nvSpPr>
          <p:cNvPr id="3" name="Slide Number Placeholder 2">
            <a:extLst>
              <a:ext uri="{FF2B5EF4-FFF2-40B4-BE49-F238E27FC236}">
                <a16:creationId xmlns:a16="http://schemas.microsoft.com/office/drawing/2014/main" id="{42E162C4-BB1D-6C4B-9CAC-9D1307DF34CE}"/>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15</a:t>
            </a:fld>
            <a:endParaRPr lang="en-US"/>
          </a:p>
        </p:txBody>
      </p:sp>
    </p:spTree>
    <p:extLst>
      <p:ext uri="{BB962C8B-B14F-4D97-AF65-F5344CB8AC3E}">
        <p14:creationId xmlns:p14="http://schemas.microsoft.com/office/powerpoint/2010/main" val="1647245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16</a:t>
            </a:fld>
            <a:endParaRPr lang="en-US"/>
          </a:p>
        </p:txBody>
      </p:sp>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Institutional requirements</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674953" y="2036655"/>
            <a:ext cx="10418582" cy="3559402"/>
          </a:xfrm>
        </p:spPr>
        <p:txBody>
          <a:bodyPr/>
          <a:lstStyle/>
          <a:p>
            <a:pPr marL="285750" indent="-285750">
              <a:buFont typeface="Arial" panose="020B0604020202020204" pitchFamily="34" charset="0"/>
              <a:buChar char="•"/>
            </a:pPr>
            <a:r>
              <a:rPr lang="en-US" sz="2400" dirty="0"/>
              <a:t>An institution must include a statement of policy regarding its emergency response and evacuation procedures in the annual security report. </a:t>
            </a:r>
          </a:p>
          <a:p>
            <a:pPr marL="285750" indent="-285750">
              <a:buFont typeface="Arial" panose="020B0604020202020204" pitchFamily="34" charset="0"/>
              <a:buChar char="•"/>
            </a:pPr>
            <a:r>
              <a:rPr lang="en-US" sz="2400" dirty="0"/>
              <a:t>An institution must also determine the segment or segments of the campus community that need to receive the notice then quickly determine the content of the notice and initiate the notification system.</a:t>
            </a:r>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8" y="1530478"/>
            <a:ext cx="6392681" cy="605466"/>
          </a:xfrm>
        </p:spPr>
        <p:txBody>
          <a:bodyPr/>
          <a:lstStyle/>
          <a:p>
            <a:r>
              <a:rPr lang="en-US" dirty="0"/>
              <a:t>Emergency evacuation and response</a:t>
            </a:r>
          </a:p>
        </p:txBody>
      </p:sp>
      <p:grpSp>
        <p:nvGrpSpPr>
          <p:cNvPr id="7" name="Group 6">
            <a:extLst>
              <a:ext uri="{FF2B5EF4-FFF2-40B4-BE49-F238E27FC236}">
                <a16:creationId xmlns:a16="http://schemas.microsoft.com/office/drawing/2014/main" id="{7AEECBA2-93E4-4556-8C27-BB00EED06DC3}"/>
              </a:ext>
            </a:extLst>
          </p:cNvPr>
          <p:cNvGrpSpPr/>
          <p:nvPr/>
        </p:nvGrpSpPr>
        <p:grpSpPr>
          <a:xfrm>
            <a:off x="8045535" y="4429450"/>
            <a:ext cx="6096000" cy="2055579"/>
            <a:chOff x="7604986" y="1267264"/>
            <a:chExt cx="6096000" cy="2055579"/>
          </a:xfrm>
        </p:grpSpPr>
        <p:pic>
          <p:nvPicPr>
            <p:cNvPr id="6" name="Picture 5">
              <a:extLst>
                <a:ext uri="{FF2B5EF4-FFF2-40B4-BE49-F238E27FC236}">
                  <a16:creationId xmlns:a16="http://schemas.microsoft.com/office/drawing/2014/main" id="{00E66A18-C79A-48EA-8CDA-50484B531A63}"/>
                </a:ext>
              </a:extLst>
            </p:cNvPr>
            <p:cNvPicPr>
              <a:picLocks noChangeAspect="1"/>
            </p:cNvPicPr>
            <p:nvPr/>
          </p:nvPicPr>
          <p:blipFill>
            <a:blip r:embed="rId3"/>
            <a:stretch>
              <a:fillRect/>
            </a:stretch>
          </p:blipFill>
          <p:spPr>
            <a:xfrm>
              <a:off x="7831408" y="1267264"/>
              <a:ext cx="2638671" cy="1737360"/>
            </a:xfrm>
            <a:prstGeom prst="rect">
              <a:avLst/>
            </a:prstGeom>
          </p:spPr>
        </p:pic>
        <p:sp>
          <p:nvSpPr>
            <p:cNvPr id="8" name="TextBox 7">
              <a:extLst>
                <a:ext uri="{FF2B5EF4-FFF2-40B4-BE49-F238E27FC236}">
                  <a16:creationId xmlns:a16="http://schemas.microsoft.com/office/drawing/2014/main" id="{5E7ED11F-C7C5-4DD3-B84E-45B6FB2761A1}"/>
                </a:ext>
              </a:extLst>
            </p:cNvPr>
            <p:cNvSpPr txBox="1"/>
            <p:nvPr/>
          </p:nvSpPr>
          <p:spPr>
            <a:xfrm>
              <a:off x="7604986" y="3076622"/>
              <a:ext cx="6096000" cy="246221"/>
            </a:xfrm>
            <a:prstGeom prst="rect">
              <a:avLst/>
            </a:prstGeom>
            <a:noFill/>
          </p:spPr>
          <p:txBody>
            <a:bodyPr wrap="square">
              <a:spAutoFit/>
            </a:bodyPr>
            <a:lstStyle/>
            <a:p>
              <a:r>
                <a:rPr lang="en-US" sz="1000" i="1">
                  <a:latin typeface="Cambria" panose="02040503050406030204" pitchFamily="18" charset="0"/>
                  <a:ea typeface="Cambria" panose="02040503050406030204" pitchFamily="18" charset="0"/>
                </a:rPr>
                <a:t>  Connie &amp; Howard </a:t>
              </a:r>
              <a:r>
                <a:rPr lang="en-US" sz="1000" i="1" err="1">
                  <a:latin typeface="Cambria" panose="02040503050406030204" pitchFamily="18" charset="0"/>
                  <a:ea typeface="Cambria" panose="02040503050406030204" pitchFamily="18" charset="0"/>
                </a:rPr>
                <a:t>Clery</a:t>
              </a:r>
              <a:r>
                <a:rPr lang="en-US" sz="1000" i="1">
                  <a:latin typeface="Cambria" panose="02040503050406030204" pitchFamily="18" charset="0"/>
                  <a:ea typeface="Cambria" panose="02040503050406030204" pitchFamily="18" charset="0"/>
                </a:rPr>
                <a:t> (right) with George H.W. Bush</a:t>
              </a:r>
            </a:p>
          </p:txBody>
        </p:sp>
      </p:grpSp>
    </p:spTree>
    <p:extLst>
      <p:ext uri="{BB962C8B-B14F-4D97-AF65-F5344CB8AC3E}">
        <p14:creationId xmlns:p14="http://schemas.microsoft.com/office/powerpoint/2010/main" val="40579873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17</a:t>
            </a:fld>
            <a:endParaRPr lang="en-US"/>
          </a:p>
        </p:txBody>
      </p:sp>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Institutional requirements</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909024" y="2144485"/>
            <a:ext cx="10320951" cy="4277745"/>
          </a:xfrm>
        </p:spPr>
        <p:txBody>
          <a:bodyPr vert="horz" lIns="0" tIns="45720" rIns="91440" bIns="45720" rtlCol="0" anchor="t">
            <a:noAutofit/>
          </a:bodyPr>
          <a:lstStyle/>
          <a:p>
            <a:r>
              <a:rPr lang="en-US" sz="2800" dirty="0"/>
              <a:t>An institution must also have:</a:t>
            </a:r>
          </a:p>
          <a:p>
            <a:pPr marL="799465" lvl="1" indent="-342900">
              <a:buFont typeface="Arial" panose="020B0604020202020204" pitchFamily="34" charset="0"/>
              <a:buChar char="•"/>
            </a:pPr>
            <a:r>
              <a:rPr lang="en-US" sz="2400" dirty="0"/>
              <a:t>A list of the titles of the persons or organizations</a:t>
            </a:r>
            <a:endParaRPr lang="en-US" sz="2400" dirty="0">
              <a:ea typeface="Cambria" panose="02040503050406030204" pitchFamily="18" charset="0"/>
            </a:endParaRPr>
          </a:p>
          <a:p>
            <a:pPr marL="799465" lvl="1" indent="-342900">
              <a:buFont typeface="Arial" panose="020B0604020202020204" pitchFamily="34" charset="0"/>
              <a:buChar char="•"/>
            </a:pPr>
            <a:r>
              <a:rPr lang="en-US" sz="2400" dirty="0"/>
              <a:t>The process that will be used to disseminate emergency</a:t>
            </a:r>
            <a:endParaRPr lang="en-US" sz="2400" dirty="0">
              <a:ea typeface="Cambria" panose="02040503050406030204" pitchFamily="18" charset="0"/>
            </a:endParaRPr>
          </a:p>
          <a:p>
            <a:pPr marL="799465" lvl="1" indent="-342900">
              <a:buFont typeface="Arial" panose="020B0604020202020204" pitchFamily="34" charset="0"/>
              <a:buChar char="•"/>
            </a:pPr>
            <a:r>
              <a:rPr lang="en-US" sz="2400" dirty="0">
                <a:latin typeface="Cambria"/>
                <a:ea typeface="Cambria"/>
                <a:cs typeface="Arial"/>
              </a:rPr>
              <a:t>Procedures for testing the effectiveness of the emergency response and evacuation system, and</a:t>
            </a:r>
          </a:p>
          <a:p>
            <a:pPr marL="799465" lvl="1" indent="-342900">
              <a:buFont typeface="Arial" panose="020B0604020202020204" pitchFamily="34" charset="0"/>
              <a:buChar char="•"/>
            </a:pPr>
            <a:r>
              <a:rPr lang="en-US" sz="2400" dirty="0">
                <a:latin typeface="Cambria"/>
                <a:ea typeface="Cambria"/>
                <a:cs typeface="Arial"/>
              </a:rPr>
              <a:t>A notice of testing</a:t>
            </a:r>
            <a:endParaRPr lang="en-US" sz="2400" dirty="0">
              <a:ea typeface="Cambria"/>
            </a:endParaRPr>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8" y="1530478"/>
            <a:ext cx="6392681" cy="605466"/>
          </a:xfrm>
        </p:spPr>
        <p:txBody>
          <a:bodyPr/>
          <a:lstStyle/>
          <a:p>
            <a:r>
              <a:rPr lang="en-US" dirty="0"/>
              <a:t>Emergency evacuation and response</a:t>
            </a:r>
          </a:p>
        </p:txBody>
      </p:sp>
    </p:spTree>
    <p:extLst>
      <p:ext uri="{BB962C8B-B14F-4D97-AF65-F5344CB8AC3E}">
        <p14:creationId xmlns:p14="http://schemas.microsoft.com/office/powerpoint/2010/main" val="33542603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18</a:t>
            </a:fld>
            <a:endParaRPr lang="en-US"/>
          </a:p>
        </p:txBody>
      </p:sp>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Institutional requirements</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8" y="1939697"/>
            <a:ext cx="10904357" cy="4051527"/>
          </a:xfrm>
        </p:spPr>
        <p:txBody>
          <a:bodyPr/>
          <a:lstStyle/>
          <a:p>
            <a:r>
              <a:rPr lang="en-US" sz="2800" dirty="0"/>
              <a:t>Record Retention and Examination Requirements:</a:t>
            </a:r>
          </a:p>
          <a:p>
            <a:pPr marL="799987" lvl="1" indent="-342900">
              <a:spcAft>
                <a:spcPts val="1200"/>
              </a:spcAft>
              <a:buFont typeface="Arial" panose="020B0604020202020204" pitchFamily="34" charset="0"/>
              <a:buChar char="•"/>
            </a:pPr>
            <a:r>
              <a:rPr lang="en-US" sz="2000" dirty="0"/>
              <a:t>Program Records – Any application for title IV, HEA program funds and program records that document – eligibility, administration, responsibility, and disbursement and delivery</a:t>
            </a:r>
          </a:p>
          <a:p>
            <a:pPr marL="799987" lvl="1" indent="-342900">
              <a:spcAft>
                <a:spcPts val="1200"/>
              </a:spcAft>
              <a:buFont typeface="Arial" panose="020B0604020202020204" pitchFamily="34" charset="0"/>
              <a:buChar char="•"/>
            </a:pPr>
            <a:r>
              <a:rPr lang="en-US" sz="2000" dirty="0"/>
              <a:t>Fiscal Records – receipt and expenditure of title IV, HEA program funds</a:t>
            </a:r>
          </a:p>
          <a:p>
            <a:pPr marL="799987" lvl="1" indent="-342900">
              <a:spcAft>
                <a:spcPts val="1200"/>
              </a:spcAft>
              <a:buFont typeface="Arial" panose="020B0604020202020204" pitchFamily="34" charset="0"/>
              <a:buChar char="•"/>
            </a:pPr>
            <a:r>
              <a:rPr lang="en-US" sz="2000" dirty="0"/>
              <a:t>Required Records – Determination of Eligibility, Application data, Receipt of Title IV Program funds, and others</a:t>
            </a:r>
          </a:p>
          <a:p>
            <a:pPr marL="799987" lvl="1" indent="-342900">
              <a:spcAft>
                <a:spcPts val="1200"/>
              </a:spcAft>
              <a:buFont typeface="Arial" panose="020B0604020202020204" pitchFamily="34" charset="0"/>
              <a:buChar char="•"/>
            </a:pPr>
            <a:r>
              <a:rPr lang="en-US" sz="2000" dirty="0"/>
              <a:t>General (Record) Requirements – Maintaining of records (physical and/ or digital)</a:t>
            </a:r>
          </a:p>
          <a:p>
            <a:pPr marL="799987" lvl="1" indent="-342900">
              <a:spcAft>
                <a:spcPts val="1200"/>
              </a:spcAft>
              <a:buFont typeface="Arial" panose="020B0604020202020204" pitchFamily="34" charset="0"/>
              <a:buChar char="•"/>
            </a:pPr>
            <a:r>
              <a:rPr lang="en-US" sz="2000" dirty="0"/>
              <a:t>Record Retention – federal </a:t>
            </a:r>
            <a:r>
              <a:rPr lang="en-US" sz="2000" i="1" dirty="0"/>
              <a:t>Title IV </a:t>
            </a:r>
            <a:r>
              <a:rPr lang="en-US" sz="2000" dirty="0"/>
              <a:t>HEA Program timeframes</a:t>
            </a:r>
          </a:p>
          <a:p>
            <a:pPr marL="799987" lvl="1" indent="-342900">
              <a:spcAft>
                <a:spcPts val="1200"/>
              </a:spcAft>
              <a:buFont typeface="Arial" panose="020B0604020202020204" pitchFamily="34" charset="0"/>
              <a:buChar char="•"/>
            </a:pPr>
            <a:r>
              <a:rPr lang="en-US" sz="2000" dirty="0"/>
              <a:t>Examination of Records – Cooperates in the conduct of audits, investigations, program reviews, or other reviews authorized by law</a:t>
            </a:r>
          </a:p>
          <a:p>
            <a:pPr lvl="1"/>
            <a:endParaRPr lang="en-US" sz="2400"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8" y="1530478"/>
            <a:ext cx="6392681" cy="605466"/>
          </a:xfrm>
        </p:spPr>
        <p:txBody>
          <a:bodyPr/>
          <a:lstStyle/>
          <a:p>
            <a:r>
              <a:rPr lang="en-US" dirty="0"/>
              <a:t>Record retention (34 C.F.R. 668.24)</a:t>
            </a:r>
          </a:p>
        </p:txBody>
      </p:sp>
    </p:spTree>
    <p:extLst>
      <p:ext uri="{BB962C8B-B14F-4D97-AF65-F5344CB8AC3E}">
        <p14:creationId xmlns:p14="http://schemas.microsoft.com/office/powerpoint/2010/main" val="36962342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19</a:t>
            </a:fld>
            <a:endParaRPr lang="en-US"/>
          </a:p>
        </p:txBody>
      </p:sp>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Institutional requirements</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02794" y="2302713"/>
            <a:ext cx="10904357" cy="4051527"/>
          </a:xfrm>
        </p:spPr>
        <p:txBody>
          <a:bodyPr/>
          <a:lstStyle/>
          <a:p>
            <a:pPr lvl="1"/>
            <a:r>
              <a:rPr lang="en-US" sz="2400"/>
              <a:t>The special relationship creates a duty to protect or warn students from foreseeable acts of violence in classroom activities.</a:t>
            </a:r>
          </a:p>
          <a:p>
            <a:pPr lvl="1"/>
            <a:endParaRPr lang="en-US" sz="2400"/>
          </a:p>
          <a:p>
            <a:pPr lvl="1" algn="ctr"/>
            <a:r>
              <a:rPr lang="en-US" sz="2400"/>
              <a:t>“…the school’s duty is to take reasonable steps to protect students when it becomes aware of a foreseeable threat to their safety”. </a:t>
            </a:r>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8" y="1530478"/>
            <a:ext cx="11123432" cy="605466"/>
          </a:xfrm>
        </p:spPr>
        <p:txBody>
          <a:bodyPr/>
          <a:lstStyle/>
          <a:p>
            <a:r>
              <a:rPr lang="en-US" dirty="0"/>
              <a:t>The regents of the university of California (UCLA) b. The Superior court of Los Angeles  (Rosen)</a:t>
            </a:r>
          </a:p>
        </p:txBody>
      </p:sp>
      <p:pic>
        <p:nvPicPr>
          <p:cNvPr id="6" name="Graphic 5">
            <a:extLst>
              <a:ext uri="{FF2B5EF4-FFF2-40B4-BE49-F238E27FC236}">
                <a16:creationId xmlns:a16="http://schemas.microsoft.com/office/drawing/2014/main" id="{568ECE38-591E-43EE-83A3-8B568956A0D6}"/>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97118" y="4829376"/>
            <a:ext cx="837918" cy="981562"/>
          </a:xfrm>
          <a:prstGeom prst="rect">
            <a:avLst/>
          </a:prstGeom>
        </p:spPr>
      </p:pic>
      <p:pic>
        <p:nvPicPr>
          <p:cNvPr id="7" name="Graphic 6">
            <a:extLst>
              <a:ext uri="{FF2B5EF4-FFF2-40B4-BE49-F238E27FC236}">
                <a16:creationId xmlns:a16="http://schemas.microsoft.com/office/drawing/2014/main" id="{BF28DF9C-A2CC-4CBD-BB58-8C4360E84BBE}"/>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735036" y="4412236"/>
            <a:ext cx="760222" cy="667512"/>
          </a:xfrm>
          <a:prstGeom prst="rect">
            <a:avLst/>
          </a:prstGeom>
        </p:spPr>
      </p:pic>
      <p:pic>
        <p:nvPicPr>
          <p:cNvPr id="8" name="Graphic 7">
            <a:extLst>
              <a:ext uri="{FF2B5EF4-FFF2-40B4-BE49-F238E27FC236}">
                <a16:creationId xmlns:a16="http://schemas.microsoft.com/office/drawing/2014/main" id="{A69BBAFA-0E66-478E-8EC9-119E404BA0D2}"/>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237944" y="4582890"/>
            <a:ext cx="760221" cy="1228048"/>
          </a:xfrm>
          <a:prstGeom prst="rect">
            <a:avLst/>
          </a:prstGeom>
        </p:spPr>
      </p:pic>
    </p:spTree>
    <p:extLst>
      <p:ext uri="{BB962C8B-B14F-4D97-AF65-F5344CB8AC3E}">
        <p14:creationId xmlns:p14="http://schemas.microsoft.com/office/powerpoint/2010/main" val="39124150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2</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p:txBody>
          <a:bodyPr/>
          <a:lstStyle/>
          <a:p>
            <a:r>
              <a:rPr lang="en-US" dirty="0"/>
              <a:t>Agenda</a:t>
            </a:r>
          </a:p>
        </p:txBody>
      </p:sp>
      <p:sp>
        <p:nvSpPr>
          <p:cNvPr id="5" name="Text Placeholder 3">
            <a:extLst>
              <a:ext uri="{FF2B5EF4-FFF2-40B4-BE49-F238E27FC236}">
                <a16:creationId xmlns:a16="http://schemas.microsoft.com/office/drawing/2014/main" id="{3C763BB8-F9DD-C947-A897-27FFA14BC632}"/>
              </a:ext>
            </a:extLst>
          </p:cNvPr>
          <p:cNvSpPr txBox="1">
            <a:spLocks/>
          </p:cNvSpPr>
          <p:nvPr/>
        </p:nvSpPr>
        <p:spPr>
          <a:xfrm>
            <a:off x="896938" y="1550988"/>
            <a:ext cx="10234612" cy="4957506"/>
          </a:xfrm>
          <a:prstGeom prst="rect">
            <a:avLst/>
          </a:prstGeom>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nSpc>
                <a:spcPct val="100000"/>
              </a:lnSpc>
              <a:spcBef>
                <a:spcPts val="600"/>
              </a:spcBef>
              <a:spcAft>
                <a:spcPts val="600"/>
              </a:spcAft>
              <a:buSzPct val="100000"/>
              <a:buFont typeface="+mj-lt"/>
              <a:buAutoNum type="arabicPeriod"/>
            </a:pPr>
            <a:r>
              <a:rPr lang="en-US" sz="2400" dirty="0"/>
              <a:t>Natural Disasters</a:t>
            </a:r>
          </a:p>
          <a:p>
            <a:pPr marL="514350" indent="-514350">
              <a:lnSpc>
                <a:spcPct val="100000"/>
              </a:lnSpc>
              <a:spcBef>
                <a:spcPts val="600"/>
              </a:spcBef>
              <a:spcAft>
                <a:spcPts val="600"/>
              </a:spcAft>
              <a:buSzPct val="100000"/>
              <a:buFont typeface="+mj-lt"/>
              <a:buAutoNum type="arabicPeriod"/>
            </a:pPr>
            <a:r>
              <a:rPr lang="en-US" sz="2400" dirty="0"/>
              <a:t>FSA Emergency Response Team </a:t>
            </a:r>
          </a:p>
          <a:p>
            <a:pPr marL="514350" indent="-514350">
              <a:lnSpc>
                <a:spcPct val="100000"/>
              </a:lnSpc>
              <a:spcBef>
                <a:spcPts val="600"/>
              </a:spcBef>
              <a:spcAft>
                <a:spcPts val="600"/>
              </a:spcAft>
              <a:buSzPct val="100000"/>
              <a:buFont typeface="+mj-lt"/>
              <a:buAutoNum type="arabicPeriod"/>
            </a:pPr>
            <a:r>
              <a:rPr lang="en-US" sz="2400" dirty="0"/>
              <a:t>Guidance</a:t>
            </a:r>
          </a:p>
          <a:p>
            <a:pPr marL="514350" indent="-514350">
              <a:lnSpc>
                <a:spcPct val="100000"/>
              </a:lnSpc>
              <a:spcBef>
                <a:spcPts val="600"/>
              </a:spcBef>
              <a:spcAft>
                <a:spcPts val="600"/>
              </a:spcAft>
              <a:buSzPct val="100000"/>
              <a:buFont typeface="+mj-lt"/>
              <a:buAutoNum type="arabicPeriod"/>
            </a:pPr>
            <a:r>
              <a:rPr lang="en-US" sz="2400" dirty="0"/>
              <a:t>FSEOG Disaster Supplementals</a:t>
            </a:r>
          </a:p>
          <a:p>
            <a:pPr marL="514350" indent="-514350">
              <a:lnSpc>
                <a:spcPct val="100000"/>
              </a:lnSpc>
              <a:spcBef>
                <a:spcPts val="600"/>
              </a:spcBef>
              <a:spcAft>
                <a:spcPts val="600"/>
              </a:spcAft>
              <a:buSzPct val="100000"/>
              <a:buFont typeface="+mj-lt"/>
              <a:buAutoNum type="arabicPeriod"/>
            </a:pPr>
            <a:r>
              <a:rPr lang="en-US" sz="2400" dirty="0"/>
              <a:t>Institutional Requirements</a:t>
            </a:r>
          </a:p>
          <a:p>
            <a:pPr marL="514350" indent="-514350">
              <a:lnSpc>
                <a:spcPct val="100000"/>
              </a:lnSpc>
              <a:spcBef>
                <a:spcPts val="600"/>
              </a:spcBef>
              <a:spcAft>
                <a:spcPts val="600"/>
              </a:spcAft>
              <a:buSzPct val="100000"/>
              <a:buFont typeface="+mj-lt"/>
              <a:buAutoNum type="arabicPeriod"/>
            </a:pPr>
            <a:r>
              <a:rPr lang="en-US" sz="2400" dirty="0"/>
              <a:t>Emergency Management Action Plan</a:t>
            </a:r>
          </a:p>
          <a:p>
            <a:pPr marL="514350" indent="-514350">
              <a:lnSpc>
                <a:spcPct val="100000"/>
              </a:lnSpc>
              <a:spcBef>
                <a:spcPts val="600"/>
              </a:spcBef>
              <a:spcAft>
                <a:spcPts val="600"/>
              </a:spcAft>
              <a:buSzPct val="100000"/>
              <a:buFont typeface="+mj-lt"/>
              <a:buAutoNum type="arabicPeriod"/>
            </a:pPr>
            <a:r>
              <a:rPr lang="en-US" sz="2400" dirty="0"/>
              <a:t>Natural Disasters – Information from FSA</a:t>
            </a:r>
          </a:p>
          <a:p>
            <a:pPr marL="514350" indent="-514350">
              <a:lnSpc>
                <a:spcPct val="100000"/>
              </a:lnSpc>
              <a:spcBef>
                <a:spcPts val="600"/>
              </a:spcBef>
              <a:spcAft>
                <a:spcPts val="600"/>
              </a:spcAft>
              <a:buSzPct val="100000"/>
              <a:buFont typeface="+mj-lt"/>
              <a:buAutoNum type="arabicPeriod"/>
            </a:pPr>
            <a:r>
              <a:rPr lang="en-US" sz="2400" dirty="0"/>
              <a:t>Key Takeaways and Resources</a:t>
            </a:r>
          </a:p>
        </p:txBody>
      </p:sp>
    </p:spTree>
    <p:extLst>
      <p:ext uri="{BB962C8B-B14F-4D97-AF65-F5344CB8AC3E}">
        <p14:creationId xmlns:p14="http://schemas.microsoft.com/office/powerpoint/2010/main" val="4982751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E5679F7-9097-4A7E-857E-D890DD746A9C}"/>
              </a:ext>
            </a:extLst>
          </p:cNvPr>
          <p:cNvSpPr>
            <a:spLocks noGrp="1"/>
          </p:cNvSpPr>
          <p:nvPr>
            <p:ph type="sldNum" sz="quarter" idx="11"/>
          </p:nvPr>
        </p:nvSpPr>
        <p:spPr/>
        <p:txBody>
          <a:bodyPr/>
          <a:lstStyle/>
          <a:p>
            <a:fld id="{234755BD-B4AC-9044-BCE4-27904766F8BB}" type="slidenum">
              <a:rPr lang="en-US" smtClean="0"/>
              <a:pPr/>
              <a:t>20</a:t>
            </a:fld>
            <a:endParaRPr lang="en-US"/>
          </a:p>
        </p:txBody>
      </p:sp>
      <p:pic>
        <p:nvPicPr>
          <p:cNvPr id="8" name="Picture 7" descr="Graphical user interface, application&#10;&#10;Description automatically generated">
            <a:extLst>
              <a:ext uri="{FF2B5EF4-FFF2-40B4-BE49-F238E27FC236}">
                <a16:creationId xmlns:a16="http://schemas.microsoft.com/office/drawing/2014/main" id="{0C4F99A3-581F-4B06-B9D1-1CB2DCEB2C03}"/>
              </a:ext>
            </a:extLst>
          </p:cNvPr>
          <p:cNvPicPr>
            <a:picLocks noChangeAspect="1"/>
          </p:cNvPicPr>
          <p:nvPr/>
        </p:nvPicPr>
        <p:blipFill>
          <a:blip r:embed="rId3"/>
          <a:stretch>
            <a:fillRect/>
          </a:stretch>
        </p:blipFill>
        <p:spPr>
          <a:xfrm>
            <a:off x="1825231" y="502920"/>
            <a:ext cx="7846125" cy="5852160"/>
          </a:xfrm>
          <a:prstGeom prst="rect">
            <a:avLst/>
          </a:prstGeom>
        </p:spPr>
      </p:pic>
    </p:spTree>
    <p:extLst>
      <p:ext uri="{BB962C8B-B14F-4D97-AF65-F5344CB8AC3E}">
        <p14:creationId xmlns:p14="http://schemas.microsoft.com/office/powerpoint/2010/main" val="15627187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A2A2825-E2A2-4DC6-BD26-45BE738A2500}"/>
              </a:ext>
            </a:extLst>
          </p:cNvPr>
          <p:cNvSpPr>
            <a:spLocks noGrp="1"/>
          </p:cNvSpPr>
          <p:nvPr>
            <p:ph type="sldNum" sz="quarter" idx="4"/>
          </p:nvPr>
        </p:nvSpPr>
        <p:spPr/>
        <p:txBody>
          <a:bodyPr/>
          <a:lstStyle/>
          <a:p>
            <a:fld id="{234755BD-B4AC-9044-BCE4-27904766F8BB}" type="slidenum">
              <a:rPr lang="en-US" smtClean="0"/>
              <a:pPr/>
              <a:t>21</a:t>
            </a:fld>
            <a:endParaRPr lang="en-US"/>
          </a:p>
        </p:txBody>
      </p:sp>
      <p:sp>
        <p:nvSpPr>
          <p:cNvPr id="3" name="Title 2">
            <a:extLst>
              <a:ext uri="{FF2B5EF4-FFF2-40B4-BE49-F238E27FC236}">
                <a16:creationId xmlns:a16="http://schemas.microsoft.com/office/drawing/2014/main" id="{BC2B6D58-2627-45C7-AAFC-3D77EA6C9133}"/>
              </a:ext>
            </a:extLst>
          </p:cNvPr>
          <p:cNvSpPr>
            <a:spLocks noGrp="1"/>
          </p:cNvSpPr>
          <p:nvPr>
            <p:ph type="title"/>
          </p:nvPr>
        </p:nvSpPr>
        <p:spPr/>
        <p:txBody>
          <a:bodyPr/>
          <a:lstStyle/>
          <a:p>
            <a:r>
              <a:rPr lang="en-US" dirty="0"/>
              <a:t>Steps in the Planning Process</a:t>
            </a:r>
          </a:p>
        </p:txBody>
      </p:sp>
      <p:pic>
        <p:nvPicPr>
          <p:cNvPr id="10" name="Picture 9">
            <a:extLst>
              <a:ext uri="{FF2B5EF4-FFF2-40B4-BE49-F238E27FC236}">
                <a16:creationId xmlns:a16="http://schemas.microsoft.com/office/drawing/2014/main" id="{2EF3E7AA-C5EE-499C-9892-2D8181556CFA}"/>
              </a:ext>
            </a:extLst>
          </p:cNvPr>
          <p:cNvPicPr>
            <a:picLocks noChangeAspect="1"/>
          </p:cNvPicPr>
          <p:nvPr/>
        </p:nvPicPr>
        <p:blipFill>
          <a:blip r:embed="rId3"/>
          <a:stretch>
            <a:fillRect/>
          </a:stretch>
        </p:blipFill>
        <p:spPr>
          <a:xfrm>
            <a:off x="1157949" y="1778479"/>
            <a:ext cx="7748810" cy="3474720"/>
          </a:xfrm>
          <a:prstGeom prst="rect">
            <a:avLst/>
          </a:prstGeom>
        </p:spPr>
      </p:pic>
      <p:sp>
        <p:nvSpPr>
          <p:cNvPr id="16" name="TextBox 15">
            <a:extLst>
              <a:ext uri="{FF2B5EF4-FFF2-40B4-BE49-F238E27FC236}">
                <a16:creationId xmlns:a16="http://schemas.microsoft.com/office/drawing/2014/main" id="{3D922C33-12B9-4AF3-8B8F-07256962C011}"/>
              </a:ext>
            </a:extLst>
          </p:cNvPr>
          <p:cNvSpPr txBox="1"/>
          <p:nvPr/>
        </p:nvSpPr>
        <p:spPr>
          <a:xfrm>
            <a:off x="1157949" y="5413995"/>
            <a:ext cx="6098720" cy="470000"/>
          </a:xfrm>
          <a:prstGeom prst="rect">
            <a:avLst/>
          </a:prstGeom>
          <a:noFill/>
        </p:spPr>
        <p:txBody>
          <a:bodyPr wrap="square">
            <a:spAutoFit/>
          </a:bodyPr>
          <a:lstStyle/>
          <a:p>
            <a:pPr marL="0" marR="0">
              <a:lnSpc>
                <a:spcPct val="107000"/>
              </a:lnSpc>
              <a:spcBef>
                <a:spcPts val="0"/>
              </a:spcBef>
              <a:spcAft>
                <a:spcPts val="800"/>
              </a:spcAft>
            </a:pPr>
            <a:r>
              <a:rPr lang="en-US" sz="24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https://rems.ed.gov/docs/IHE_Guide_508C.pdf</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647474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22</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a:xfrm>
            <a:off x="912570" y="349506"/>
            <a:ext cx="9355379" cy="798177"/>
          </a:xfrm>
        </p:spPr>
        <p:txBody>
          <a:bodyPr/>
          <a:lstStyle/>
          <a:p>
            <a:r>
              <a:rPr lang="en-US" dirty="0"/>
              <a:t>Natural disaster – information from </a:t>
            </a:r>
            <a:r>
              <a:rPr lang="en-US" dirty="0" err="1"/>
              <a:t>fsa</a:t>
            </a:r>
            <a:endParaRPr lang="en-US" dirty="0"/>
          </a:p>
        </p:txBody>
      </p:sp>
      <p:sp>
        <p:nvSpPr>
          <p:cNvPr id="4" name="Text Placeholder 3">
            <a:extLst>
              <a:ext uri="{FF2B5EF4-FFF2-40B4-BE49-F238E27FC236}">
                <a16:creationId xmlns:a16="http://schemas.microsoft.com/office/drawing/2014/main" id="{F8CF1D10-DC71-E641-AF03-A730325A0159}"/>
              </a:ext>
            </a:extLst>
          </p:cNvPr>
          <p:cNvSpPr>
            <a:spLocks noGrp="1"/>
          </p:cNvSpPr>
          <p:nvPr>
            <p:ph type="body" sz="quarter" idx="11"/>
          </p:nvPr>
        </p:nvSpPr>
        <p:spPr/>
        <p:txBody>
          <a:bodyPr/>
          <a:lstStyle/>
          <a:p>
            <a:pPr marL="0" indent="0">
              <a:buNone/>
            </a:pPr>
            <a:r>
              <a:rPr lang="en-US" dirty="0"/>
              <a:t>Information to provide to the Department (Via Pre/ Post Disaster Letters from the Department:</a:t>
            </a:r>
          </a:p>
          <a:p>
            <a:pPr>
              <a:lnSpc>
                <a:spcPct val="100000"/>
              </a:lnSpc>
              <a:spcBef>
                <a:spcPts val="600"/>
              </a:spcBef>
              <a:spcAft>
                <a:spcPts val="0"/>
              </a:spcAft>
            </a:pPr>
            <a:r>
              <a:rPr lang="en-US" sz="2400" dirty="0"/>
              <a:t>Operating Status (open, closed)</a:t>
            </a:r>
          </a:p>
          <a:p>
            <a:pPr>
              <a:lnSpc>
                <a:spcPct val="100000"/>
              </a:lnSpc>
              <a:spcBef>
                <a:spcPts val="600"/>
              </a:spcBef>
              <a:spcAft>
                <a:spcPts val="0"/>
              </a:spcAft>
            </a:pPr>
            <a:r>
              <a:rPr lang="en-US" sz="2400" dirty="0"/>
              <a:t>If closed, anticipation date to reopen and provide academic instruction</a:t>
            </a:r>
          </a:p>
          <a:p>
            <a:pPr>
              <a:lnSpc>
                <a:spcPct val="100000"/>
              </a:lnSpc>
              <a:spcBef>
                <a:spcPts val="600"/>
              </a:spcBef>
              <a:spcAft>
                <a:spcPts val="0"/>
              </a:spcAft>
            </a:pPr>
            <a:r>
              <a:rPr lang="en-US" sz="2400" dirty="0"/>
              <a:t>If open, date institution reopened and resumed academic instruction</a:t>
            </a:r>
          </a:p>
          <a:p>
            <a:pPr>
              <a:lnSpc>
                <a:spcPct val="100000"/>
              </a:lnSpc>
              <a:spcBef>
                <a:spcPts val="600"/>
              </a:spcBef>
              <a:spcAft>
                <a:spcPts val="0"/>
              </a:spcAft>
            </a:pPr>
            <a:r>
              <a:rPr lang="en-US" sz="2400" dirty="0"/>
              <a:t>Number of buildings with structural damage </a:t>
            </a:r>
          </a:p>
          <a:p>
            <a:pPr>
              <a:lnSpc>
                <a:spcPct val="100000"/>
              </a:lnSpc>
              <a:spcBef>
                <a:spcPts val="600"/>
              </a:spcBef>
              <a:spcAft>
                <a:spcPts val="0"/>
              </a:spcAft>
            </a:pPr>
            <a:r>
              <a:rPr lang="en-US" sz="2400" dirty="0"/>
              <a:t>Communicating operational status and updates to the community</a:t>
            </a:r>
          </a:p>
          <a:p>
            <a:pPr>
              <a:lnSpc>
                <a:spcPct val="100000"/>
              </a:lnSpc>
              <a:spcBef>
                <a:spcPts val="600"/>
              </a:spcBef>
              <a:spcAft>
                <a:spcPts val="0"/>
              </a:spcAft>
            </a:pPr>
            <a:r>
              <a:rPr lang="en-US" sz="2400" dirty="0"/>
              <a:t>Number of students/ staff impacted by natural disaster (evacuated from their homes/ displaced)</a:t>
            </a:r>
          </a:p>
          <a:p>
            <a:pPr marL="0" indent="0">
              <a:buNone/>
            </a:pPr>
            <a:r>
              <a:rPr lang="en-US" sz="2000" dirty="0"/>
              <a:t> Contact </a:t>
            </a:r>
            <a:r>
              <a:rPr lang="en-US" sz="2000" dirty="0">
                <a:hlinkClick r:id="rId3"/>
              </a:rPr>
              <a:t>School Participation Division </a:t>
            </a:r>
            <a:r>
              <a:rPr lang="en-US" sz="2000" dirty="0"/>
              <a:t>when disaster occurs for Title IV Program questions and guidance </a:t>
            </a:r>
          </a:p>
        </p:txBody>
      </p:sp>
    </p:spTree>
    <p:extLst>
      <p:ext uri="{BB962C8B-B14F-4D97-AF65-F5344CB8AC3E}">
        <p14:creationId xmlns:p14="http://schemas.microsoft.com/office/powerpoint/2010/main" val="10021840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23</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a:xfrm>
            <a:off x="912570" y="349506"/>
            <a:ext cx="9355379" cy="798177"/>
          </a:xfrm>
        </p:spPr>
        <p:txBody>
          <a:bodyPr/>
          <a:lstStyle/>
          <a:p>
            <a:r>
              <a:rPr lang="en-US" dirty="0"/>
              <a:t>Natural disaster – information from </a:t>
            </a:r>
            <a:r>
              <a:rPr lang="en-US" dirty="0" err="1"/>
              <a:t>fsa</a:t>
            </a:r>
            <a:endParaRPr lang="en-US" dirty="0"/>
          </a:p>
        </p:txBody>
      </p:sp>
      <p:sp>
        <p:nvSpPr>
          <p:cNvPr id="4" name="Text Placeholder 3">
            <a:extLst>
              <a:ext uri="{FF2B5EF4-FFF2-40B4-BE49-F238E27FC236}">
                <a16:creationId xmlns:a16="http://schemas.microsoft.com/office/drawing/2014/main" id="{F8CF1D10-DC71-E641-AF03-A730325A0159}"/>
              </a:ext>
            </a:extLst>
          </p:cNvPr>
          <p:cNvSpPr>
            <a:spLocks noGrp="1"/>
          </p:cNvSpPr>
          <p:nvPr>
            <p:ph type="body" sz="quarter" idx="11"/>
          </p:nvPr>
        </p:nvSpPr>
        <p:spPr/>
        <p:txBody>
          <a:bodyPr/>
          <a:lstStyle/>
          <a:p>
            <a:pPr marL="0" indent="0">
              <a:buNone/>
            </a:pPr>
            <a:r>
              <a:rPr lang="en-US" dirty="0"/>
              <a:t>How to handle Title IV Program Deadlines:</a:t>
            </a:r>
          </a:p>
          <a:p>
            <a:pPr>
              <a:lnSpc>
                <a:spcPct val="100000"/>
              </a:lnSpc>
              <a:spcBef>
                <a:spcPts val="600"/>
              </a:spcBef>
              <a:spcAft>
                <a:spcPts val="0"/>
              </a:spcAft>
            </a:pPr>
            <a:r>
              <a:rPr lang="en-US" sz="2400" dirty="0"/>
              <a:t>Submitting FISAP</a:t>
            </a:r>
          </a:p>
          <a:p>
            <a:pPr>
              <a:lnSpc>
                <a:spcPct val="100000"/>
              </a:lnSpc>
              <a:spcBef>
                <a:spcPts val="600"/>
              </a:spcBef>
              <a:spcAft>
                <a:spcPts val="0"/>
              </a:spcAft>
            </a:pPr>
            <a:r>
              <a:rPr lang="en-US" sz="2400" dirty="0"/>
              <a:t>Cohort Default Rates Appeals/ Challenges</a:t>
            </a:r>
          </a:p>
          <a:p>
            <a:pPr>
              <a:lnSpc>
                <a:spcPct val="100000"/>
              </a:lnSpc>
              <a:spcBef>
                <a:spcPts val="600"/>
              </a:spcBef>
              <a:spcAft>
                <a:spcPts val="0"/>
              </a:spcAft>
            </a:pPr>
            <a:r>
              <a:rPr lang="en-US" sz="2400" dirty="0"/>
              <a:t>Institutional Agreements</a:t>
            </a:r>
          </a:p>
          <a:p>
            <a:pPr>
              <a:lnSpc>
                <a:spcPct val="100000"/>
              </a:lnSpc>
              <a:spcBef>
                <a:spcPts val="600"/>
              </a:spcBef>
              <a:spcAft>
                <a:spcPts val="0"/>
              </a:spcAft>
            </a:pPr>
            <a:r>
              <a:rPr lang="en-US" sz="2400" dirty="0"/>
              <a:t>NSLDS Enrollment Reporting</a:t>
            </a:r>
          </a:p>
          <a:p>
            <a:pPr>
              <a:lnSpc>
                <a:spcPct val="100000"/>
              </a:lnSpc>
              <a:spcBef>
                <a:spcPts val="600"/>
              </a:spcBef>
              <a:spcAft>
                <a:spcPts val="0"/>
              </a:spcAft>
            </a:pPr>
            <a:endParaRPr lang="en-US" sz="2400" dirty="0"/>
          </a:p>
          <a:p>
            <a:pPr marL="0" indent="0">
              <a:lnSpc>
                <a:spcPct val="100000"/>
              </a:lnSpc>
              <a:spcBef>
                <a:spcPts val="600"/>
              </a:spcBef>
              <a:spcAft>
                <a:spcPts val="0"/>
              </a:spcAft>
              <a:buNone/>
            </a:pPr>
            <a:r>
              <a:rPr lang="en-US" dirty="0"/>
              <a:t>What can FSA do to help:</a:t>
            </a:r>
          </a:p>
          <a:p>
            <a:pPr marL="457200" marR="0" lvl="0" indent="-457200" algn="l" defTabSz="914173" rtl="0" eaLnBrk="1" fontAlgn="auto" latinLnBrk="0" hangingPunct="1">
              <a:lnSpc>
                <a:spcPct val="100000"/>
              </a:lnSpc>
              <a:spcBef>
                <a:spcPts val="600"/>
              </a:spcBef>
              <a:spcAft>
                <a:spcPts val="0"/>
              </a:spcAft>
              <a:buClr>
                <a:srgbClr val="3EA11B"/>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Adjustments to Academic Year Length;</a:t>
            </a:r>
          </a:p>
          <a:p>
            <a:pPr marL="457200" marR="0" lvl="0" indent="-457200" algn="l" defTabSz="914173" rtl="0" eaLnBrk="1" fontAlgn="auto" latinLnBrk="0" hangingPunct="1">
              <a:lnSpc>
                <a:spcPct val="100000"/>
              </a:lnSpc>
              <a:spcBef>
                <a:spcPts val="600"/>
              </a:spcBef>
              <a:spcAft>
                <a:spcPts val="0"/>
              </a:spcAft>
              <a:buClr>
                <a:srgbClr val="3EA11B"/>
              </a:buClr>
              <a:buSzTx/>
              <a:buFont typeface="Arial" panose="020B0604020202020204" pitchFamily="34" charset="0"/>
              <a:buChar char="•"/>
              <a:tabLst/>
              <a:defRPr/>
            </a:pPr>
            <a:r>
              <a:rPr lang="en-US" sz="2400" dirty="0">
                <a:solidFill>
                  <a:srgbClr val="191918"/>
                </a:solidFill>
              </a:rPr>
              <a:t>Cost of Attendance (COA) Adjustments;</a:t>
            </a:r>
          </a:p>
          <a:p>
            <a:pPr marL="457200" marR="0" lvl="0" indent="-457200" algn="l" defTabSz="914173" rtl="0" eaLnBrk="1" fontAlgn="auto" latinLnBrk="0" hangingPunct="1">
              <a:lnSpc>
                <a:spcPct val="100000"/>
              </a:lnSpc>
              <a:spcBef>
                <a:spcPts val="600"/>
              </a:spcBef>
              <a:spcAft>
                <a:spcPts val="0"/>
              </a:spcAft>
              <a:buClr>
                <a:srgbClr val="3EA11B"/>
              </a:buClr>
              <a:buSzTx/>
              <a:buFont typeface="Arial" panose="020B0604020202020204" pitchFamily="34" charset="0"/>
              <a:buChar char="•"/>
              <a:tabLst/>
              <a:defRPr/>
            </a:pPr>
            <a:endParaRPr kumimoji="0" lang="en-US" sz="24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endParaRPr>
          </a:p>
          <a:p>
            <a:pPr marL="0" indent="0" algn="ctr">
              <a:buNone/>
            </a:pPr>
            <a:endParaRPr lang="en-US" sz="2000" dirty="0"/>
          </a:p>
        </p:txBody>
      </p:sp>
    </p:spTree>
    <p:extLst>
      <p:ext uri="{BB962C8B-B14F-4D97-AF65-F5344CB8AC3E}">
        <p14:creationId xmlns:p14="http://schemas.microsoft.com/office/powerpoint/2010/main" val="12814098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9B4FC-CCCD-034B-982D-0DB26E7D1D3E}"/>
              </a:ext>
            </a:extLst>
          </p:cNvPr>
          <p:cNvSpPr>
            <a:spLocks noGrp="1"/>
          </p:cNvSpPr>
          <p:nvPr>
            <p:ph type="title"/>
          </p:nvPr>
        </p:nvSpPr>
        <p:spPr/>
        <p:txBody>
          <a:bodyPr/>
          <a:lstStyle/>
          <a:p>
            <a:r>
              <a:rPr lang="en-US" dirty="0"/>
              <a:t>Key takeaways and Resources</a:t>
            </a:r>
          </a:p>
        </p:txBody>
      </p:sp>
      <p:sp>
        <p:nvSpPr>
          <p:cNvPr id="3" name="Slide Number Placeholder 2">
            <a:extLst>
              <a:ext uri="{FF2B5EF4-FFF2-40B4-BE49-F238E27FC236}">
                <a16:creationId xmlns:a16="http://schemas.microsoft.com/office/drawing/2014/main" id="{42E162C4-BB1D-6C4B-9CAC-9D1307DF34CE}"/>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24</a:t>
            </a:fld>
            <a:endParaRPr lang="en-US"/>
          </a:p>
        </p:txBody>
      </p:sp>
    </p:spTree>
    <p:extLst>
      <p:ext uri="{BB962C8B-B14F-4D97-AF65-F5344CB8AC3E}">
        <p14:creationId xmlns:p14="http://schemas.microsoft.com/office/powerpoint/2010/main" val="41320447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25</a:t>
            </a:fld>
            <a:endParaRPr lang="en-US"/>
          </a:p>
        </p:txBody>
      </p:sp>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a:xfrm>
            <a:off x="897118" y="482856"/>
            <a:ext cx="8874760" cy="798177"/>
          </a:xfrm>
        </p:spPr>
        <p:txBody>
          <a:bodyPr/>
          <a:lstStyle/>
          <a:p>
            <a:r>
              <a:rPr lang="en-US" dirty="0"/>
              <a:t>Key takeaways for disaster preparedness</a:t>
            </a:r>
          </a:p>
        </p:txBody>
      </p:sp>
      <p:sp>
        <p:nvSpPr>
          <p:cNvPr id="6" name="Text Placeholder 3">
            <a:extLst>
              <a:ext uri="{FF2B5EF4-FFF2-40B4-BE49-F238E27FC236}">
                <a16:creationId xmlns:a16="http://schemas.microsoft.com/office/drawing/2014/main" id="{F7992C1B-0C4B-4667-9888-A4863264CB00}"/>
              </a:ext>
            </a:extLst>
          </p:cNvPr>
          <p:cNvSpPr txBox="1">
            <a:spLocks/>
          </p:cNvSpPr>
          <p:nvPr/>
        </p:nvSpPr>
        <p:spPr>
          <a:xfrm>
            <a:off x="896938" y="1550988"/>
            <a:ext cx="10234612" cy="4803248"/>
          </a:xfrm>
          <a:prstGeom prst="rect">
            <a:avLst/>
          </a:prstGeom>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t>Familiarize Financial Aid Office &amp; Other stakeholders with FSA disaster resources </a:t>
            </a:r>
          </a:p>
          <a:p>
            <a:r>
              <a:rPr lang="en-US" sz="2400"/>
              <a:t>Develop, Implement, and Update Emergency Management Action Plan</a:t>
            </a:r>
          </a:p>
          <a:p>
            <a:r>
              <a:rPr lang="en-US" sz="2400"/>
              <a:t>Conduct a Risk Assessment</a:t>
            </a:r>
          </a:p>
          <a:p>
            <a:r>
              <a:rPr lang="en-US" sz="2400"/>
              <a:t>Contact School Participation Division (SPD) for help when disaster strikes!</a:t>
            </a:r>
          </a:p>
          <a:p>
            <a:pPr marL="0" indent="0" algn="ctr">
              <a:buFont typeface="Arial" panose="020B0604020202020204" pitchFamily="34" charset="0"/>
              <a:buNone/>
            </a:pPr>
            <a:endParaRPr lang="en-US" sz="2000"/>
          </a:p>
        </p:txBody>
      </p:sp>
    </p:spTree>
    <p:extLst>
      <p:ext uri="{BB962C8B-B14F-4D97-AF65-F5344CB8AC3E}">
        <p14:creationId xmlns:p14="http://schemas.microsoft.com/office/powerpoint/2010/main" val="41999477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FC3EF2F-72F9-7343-AC0B-18B53AF56429}"/>
              </a:ext>
            </a:extLst>
          </p:cNvPr>
          <p:cNvSpPr>
            <a:spLocks noGrp="1"/>
          </p:cNvSpPr>
          <p:nvPr>
            <p:ph type="body" sz="quarter" idx="19"/>
          </p:nvPr>
        </p:nvSpPr>
        <p:spPr/>
        <p:txBody>
          <a:bodyPr/>
          <a:lstStyle/>
          <a:p>
            <a:pPr algn="ctr"/>
            <a:r>
              <a:rPr lang="en-US">
                <a:solidFill>
                  <a:schemeClr val="bg2"/>
                </a:solidFill>
                <a:hlinkClick r:id="rId3">
                  <a:extLst>
                    <a:ext uri="{A12FA001-AC4F-418D-AE19-62706E023703}">
                      <ahyp:hlinkClr xmlns:ahyp="http://schemas.microsoft.com/office/drawing/2018/hyperlinkcolor" val="tx"/>
                    </a:ext>
                  </a:extLst>
                </a:hlinkClick>
              </a:rPr>
              <a:t>DCL Gen 17-08</a:t>
            </a:r>
            <a:endParaRPr lang="en-US">
              <a:solidFill>
                <a:schemeClr val="bg2"/>
              </a:solidFill>
            </a:endParaRPr>
          </a:p>
          <a:p>
            <a:endParaRPr lang="en-US"/>
          </a:p>
        </p:txBody>
      </p:sp>
      <p:sp>
        <p:nvSpPr>
          <p:cNvPr id="6" name="Title 5">
            <a:extLst>
              <a:ext uri="{FF2B5EF4-FFF2-40B4-BE49-F238E27FC236}">
                <a16:creationId xmlns:a16="http://schemas.microsoft.com/office/drawing/2014/main" id="{B7C3381B-5DD0-8142-8E2C-D4B0859264C9}"/>
              </a:ext>
            </a:extLst>
          </p:cNvPr>
          <p:cNvSpPr>
            <a:spLocks noGrp="1"/>
          </p:cNvSpPr>
          <p:nvPr>
            <p:ph type="title"/>
          </p:nvPr>
        </p:nvSpPr>
        <p:spPr/>
        <p:txBody>
          <a:bodyPr/>
          <a:lstStyle/>
          <a:p>
            <a:r>
              <a:rPr lang="en-US" dirty="0"/>
              <a:t>Resources</a:t>
            </a:r>
          </a:p>
        </p:txBody>
      </p:sp>
      <p:sp>
        <p:nvSpPr>
          <p:cNvPr id="7" name="Text Placeholder 6">
            <a:extLst>
              <a:ext uri="{FF2B5EF4-FFF2-40B4-BE49-F238E27FC236}">
                <a16:creationId xmlns:a16="http://schemas.microsoft.com/office/drawing/2014/main" id="{A7ED3FAE-B98D-FC42-9CF9-9CE52E652606}"/>
              </a:ext>
            </a:extLst>
          </p:cNvPr>
          <p:cNvSpPr>
            <a:spLocks noGrp="1"/>
          </p:cNvSpPr>
          <p:nvPr>
            <p:ph type="body" sz="quarter" idx="20"/>
          </p:nvPr>
        </p:nvSpPr>
        <p:spPr/>
        <p:txBody>
          <a:bodyPr/>
          <a:lstStyle/>
          <a:p>
            <a:r>
              <a:rPr lang="en-US"/>
              <a:t>Statutory, Regulatory, and FSA website Resources for institutions of higher education</a:t>
            </a:r>
          </a:p>
        </p:txBody>
      </p:sp>
      <p:sp>
        <p:nvSpPr>
          <p:cNvPr id="8" name="Text Placeholder 7">
            <a:extLst>
              <a:ext uri="{FF2B5EF4-FFF2-40B4-BE49-F238E27FC236}">
                <a16:creationId xmlns:a16="http://schemas.microsoft.com/office/drawing/2014/main" id="{8BD59D86-1051-CD4B-BE20-B2E17AAA213C}"/>
              </a:ext>
            </a:extLst>
          </p:cNvPr>
          <p:cNvSpPr>
            <a:spLocks noGrp="1"/>
          </p:cNvSpPr>
          <p:nvPr>
            <p:ph type="body" sz="quarter" idx="24"/>
          </p:nvPr>
        </p:nvSpPr>
        <p:spPr/>
        <p:txBody>
          <a:bodyPr/>
          <a:lstStyle/>
          <a:p>
            <a:pPr algn="ctr"/>
            <a:r>
              <a:rPr lang="en-US" sz="2000" dirty="0">
                <a:solidFill>
                  <a:schemeClr val="bg2"/>
                </a:solidFill>
                <a:hlinkClick r:id="rId4">
                  <a:extLst>
                    <a:ext uri="{A12FA001-AC4F-418D-AE19-62706E023703}">
                      <ahyp:hlinkClr xmlns:ahyp="http://schemas.microsoft.com/office/drawing/2018/hyperlinkcolor" val="tx"/>
                    </a:ext>
                  </a:extLst>
                </a:hlinkClick>
              </a:rPr>
              <a:t>Robert T. Stafford Disaster relief and Emergency Assistance Act </a:t>
            </a:r>
            <a:endParaRPr lang="en-US" sz="2000" dirty="0">
              <a:solidFill>
                <a:schemeClr val="bg2"/>
              </a:solidFill>
            </a:endParaRPr>
          </a:p>
          <a:p>
            <a:pPr algn="ctr"/>
            <a:endParaRPr lang="en-US" sz="2000" dirty="0">
              <a:solidFill>
                <a:schemeClr val="bg2"/>
              </a:solidFill>
            </a:endParaRPr>
          </a:p>
        </p:txBody>
      </p:sp>
      <p:sp>
        <p:nvSpPr>
          <p:cNvPr id="9" name="Text Placeholder 8">
            <a:extLst>
              <a:ext uri="{FF2B5EF4-FFF2-40B4-BE49-F238E27FC236}">
                <a16:creationId xmlns:a16="http://schemas.microsoft.com/office/drawing/2014/main" id="{94BC2EAE-A05A-E149-A500-228663BCBB8B}"/>
              </a:ext>
            </a:extLst>
          </p:cNvPr>
          <p:cNvSpPr>
            <a:spLocks noGrp="1"/>
          </p:cNvSpPr>
          <p:nvPr>
            <p:ph type="body" sz="quarter" idx="25"/>
          </p:nvPr>
        </p:nvSpPr>
        <p:spPr/>
        <p:txBody>
          <a:bodyPr/>
          <a:lstStyle/>
          <a:p>
            <a:pPr algn="ctr"/>
            <a:r>
              <a:rPr lang="en-US" sz="2000" dirty="0">
                <a:solidFill>
                  <a:schemeClr val="bg2"/>
                </a:solidFill>
                <a:hlinkClick r:id="rId5">
                  <a:extLst>
                    <a:ext uri="{A12FA001-AC4F-418D-AE19-62706E023703}">
                      <ahyp:hlinkClr xmlns:ahyp="http://schemas.microsoft.com/office/drawing/2018/hyperlinkcolor" val="tx"/>
                    </a:ext>
                  </a:extLst>
                </a:hlinkClick>
              </a:rPr>
              <a:t>FSA Partner Connect natural disaster website</a:t>
            </a:r>
            <a:endParaRPr lang="en-US" sz="2000" dirty="0">
              <a:solidFill>
                <a:schemeClr val="bg2"/>
              </a:solidFill>
            </a:endParaRPr>
          </a:p>
          <a:p>
            <a:pPr algn="ctr"/>
            <a:endParaRPr lang="en-US" sz="2000" dirty="0">
              <a:solidFill>
                <a:schemeClr val="bg2"/>
              </a:solidFill>
            </a:endParaRPr>
          </a:p>
        </p:txBody>
      </p:sp>
      <p:sp>
        <p:nvSpPr>
          <p:cNvPr id="10" name="Slide Number Placeholder 9">
            <a:extLst>
              <a:ext uri="{FF2B5EF4-FFF2-40B4-BE49-F238E27FC236}">
                <a16:creationId xmlns:a16="http://schemas.microsoft.com/office/drawing/2014/main" id="{BB5731ED-6312-F545-88FB-0DB9F6DB1CA4}"/>
              </a:ext>
            </a:extLst>
          </p:cNvPr>
          <p:cNvSpPr>
            <a:spLocks noGrp="1"/>
          </p:cNvSpPr>
          <p:nvPr>
            <p:ph type="sldNum" sz="quarter" idx="10"/>
          </p:nvPr>
        </p:nvSpPr>
        <p:spPr/>
        <p:txBody>
          <a:bodyPr/>
          <a:lstStyle/>
          <a:p>
            <a:fld id="{234755BD-B4AC-9044-BCE4-27904766F8BB}" type="slidenum">
              <a:rPr lang="en-US" smtClean="0"/>
              <a:pPr/>
              <a:t>26</a:t>
            </a:fld>
            <a:endParaRPr lang="en-US"/>
          </a:p>
        </p:txBody>
      </p:sp>
      <p:pic>
        <p:nvPicPr>
          <p:cNvPr id="14" name="Picture 13" descr="Graphical user interface, text, website&#10;&#10;Description automatically generated">
            <a:extLst>
              <a:ext uri="{FF2B5EF4-FFF2-40B4-BE49-F238E27FC236}">
                <a16:creationId xmlns:a16="http://schemas.microsoft.com/office/drawing/2014/main" id="{9A6F9E71-1A5C-4BF0-9387-4F965E6D7099}"/>
              </a:ext>
            </a:extLst>
          </p:cNvPr>
          <p:cNvPicPr>
            <a:picLocks noChangeAspect="1"/>
          </p:cNvPicPr>
          <p:nvPr/>
        </p:nvPicPr>
        <p:blipFill>
          <a:blip r:embed="rId6"/>
          <a:stretch>
            <a:fillRect/>
          </a:stretch>
        </p:blipFill>
        <p:spPr>
          <a:xfrm>
            <a:off x="6096000" y="3429000"/>
            <a:ext cx="3056404" cy="3429000"/>
          </a:xfrm>
          <a:prstGeom prst="rect">
            <a:avLst/>
          </a:prstGeom>
        </p:spPr>
      </p:pic>
      <p:pic>
        <p:nvPicPr>
          <p:cNvPr id="15" name="Graphic 14">
            <a:extLst>
              <a:ext uri="{FF2B5EF4-FFF2-40B4-BE49-F238E27FC236}">
                <a16:creationId xmlns:a16="http://schemas.microsoft.com/office/drawing/2014/main" id="{9D190A5C-FD2C-4281-95B1-94A4F33BD6BE}"/>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809999" y="517235"/>
            <a:ext cx="1047185" cy="922520"/>
          </a:xfrm>
          <a:prstGeom prst="rect">
            <a:avLst/>
          </a:prstGeom>
        </p:spPr>
      </p:pic>
      <p:pic>
        <p:nvPicPr>
          <p:cNvPr id="17" name="Picture 16" descr="Text, letter&#10;&#10;Description automatically generated">
            <a:extLst>
              <a:ext uri="{FF2B5EF4-FFF2-40B4-BE49-F238E27FC236}">
                <a16:creationId xmlns:a16="http://schemas.microsoft.com/office/drawing/2014/main" id="{3FFF59BA-1D99-4BE0-B3A9-1150CF71F6EB}"/>
              </a:ext>
            </a:extLst>
          </p:cNvPr>
          <p:cNvPicPr>
            <a:picLocks noChangeAspect="1"/>
          </p:cNvPicPr>
          <p:nvPr/>
        </p:nvPicPr>
        <p:blipFill>
          <a:blip r:embed="rId9"/>
          <a:stretch>
            <a:fillRect/>
          </a:stretch>
        </p:blipFill>
        <p:spPr>
          <a:xfrm>
            <a:off x="9152404" y="1"/>
            <a:ext cx="3012463" cy="3225800"/>
          </a:xfrm>
          <a:prstGeom prst="rect">
            <a:avLst/>
          </a:prstGeom>
        </p:spPr>
      </p:pic>
      <p:pic>
        <p:nvPicPr>
          <p:cNvPr id="19" name="Picture 18" descr="Graphical user interface, text, application&#10;&#10;Description automatically generated">
            <a:hlinkClick r:id="rId4"/>
            <a:extLst>
              <a:ext uri="{FF2B5EF4-FFF2-40B4-BE49-F238E27FC236}">
                <a16:creationId xmlns:a16="http://schemas.microsoft.com/office/drawing/2014/main" id="{122E2DCA-00E5-498B-B9CF-F265F471D768}"/>
              </a:ext>
            </a:extLst>
          </p:cNvPr>
          <p:cNvPicPr>
            <a:picLocks noChangeAspect="1"/>
          </p:cNvPicPr>
          <p:nvPr/>
        </p:nvPicPr>
        <p:blipFill>
          <a:blip r:embed="rId10"/>
          <a:stretch>
            <a:fillRect/>
          </a:stretch>
        </p:blipFill>
        <p:spPr>
          <a:xfrm>
            <a:off x="356982" y="3429000"/>
            <a:ext cx="2377216" cy="3429000"/>
          </a:xfrm>
          <a:prstGeom prst="rect">
            <a:avLst/>
          </a:prstGeom>
        </p:spPr>
      </p:pic>
    </p:spTree>
    <p:extLst>
      <p:ext uri="{BB962C8B-B14F-4D97-AF65-F5344CB8AC3E}">
        <p14:creationId xmlns:p14="http://schemas.microsoft.com/office/powerpoint/2010/main" val="10319531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9B0839-6CA6-4248-84C5-5724DA40D9AE}"/>
              </a:ext>
            </a:extLst>
          </p:cNvPr>
          <p:cNvSpPr>
            <a:spLocks noGrp="1"/>
          </p:cNvSpPr>
          <p:nvPr>
            <p:ph type="body" sz="quarter" idx="20"/>
          </p:nvPr>
        </p:nvSpPr>
        <p:spPr/>
        <p:txBody>
          <a:bodyPr/>
          <a:lstStyle/>
          <a:p>
            <a:pPr marL="285750" indent="-285750">
              <a:buFont typeface="Arial" panose="020B0604020202020204" pitchFamily="34" charset="0"/>
              <a:buChar char="•"/>
            </a:pPr>
            <a:r>
              <a:rPr lang="en-US" sz="2400"/>
              <a:t>Disaster distress helpline </a:t>
            </a:r>
          </a:p>
          <a:p>
            <a:pPr marL="285750" indent="-285750">
              <a:buFont typeface="Arial" panose="020B0604020202020204" pitchFamily="34" charset="0"/>
              <a:buChar char="•"/>
            </a:pPr>
            <a:r>
              <a:rPr lang="en-US" sz="2400"/>
              <a:t>Counseling services and support for disasters </a:t>
            </a:r>
          </a:p>
        </p:txBody>
      </p:sp>
      <p:sp>
        <p:nvSpPr>
          <p:cNvPr id="3" name="Title 2">
            <a:extLst>
              <a:ext uri="{FF2B5EF4-FFF2-40B4-BE49-F238E27FC236}">
                <a16:creationId xmlns:a16="http://schemas.microsoft.com/office/drawing/2014/main" id="{6577C0DD-3A7F-3740-8F92-9656C2D87474}"/>
              </a:ext>
            </a:extLst>
          </p:cNvPr>
          <p:cNvSpPr>
            <a:spLocks noGrp="1"/>
          </p:cNvSpPr>
          <p:nvPr>
            <p:ph type="title"/>
          </p:nvPr>
        </p:nvSpPr>
        <p:spPr/>
        <p:txBody>
          <a:bodyPr/>
          <a:lstStyle/>
          <a:p>
            <a:r>
              <a:rPr lang="en-US" sz="2800" dirty="0"/>
              <a:t>Substance Abuse and Mental Health Services Administration (SAMHSA)</a:t>
            </a:r>
          </a:p>
        </p:txBody>
      </p:sp>
      <p:sp>
        <p:nvSpPr>
          <p:cNvPr id="4" name="Text Placeholder 3">
            <a:extLst>
              <a:ext uri="{FF2B5EF4-FFF2-40B4-BE49-F238E27FC236}">
                <a16:creationId xmlns:a16="http://schemas.microsoft.com/office/drawing/2014/main" id="{A02FD194-8755-4645-A33F-8988B3D3208A}"/>
              </a:ext>
            </a:extLst>
          </p:cNvPr>
          <p:cNvSpPr>
            <a:spLocks noGrp="1"/>
          </p:cNvSpPr>
          <p:nvPr>
            <p:ph type="body" sz="quarter" idx="21"/>
          </p:nvPr>
        </p:nvSpPr>
        <p:spPr/>
        <p:txBody>
          <a:bodyPr/>
          <a:lstStyle/>
          <a:p>
            <a:r>
              <a:rPr lang="en-US"/>
              <a:t>Additional Resources</a:t>
            </a:r>
          </a:p>
        </p:txBody>
      </p:sp>
      <p:sp>
        <p:nvSpPr>
          <p:cNvPr id="5" name="Slide Number Placeholder 4">
            <a:extLst>
              <a:ext uri="{FF2B5EF4-FFF2-40B4-BE49-F238E27FC236}">
                <a16:creationId xmlns:a16="http://schemas.microsoft.com/office/drawing/2014/main" id="{9F20CA1E-06ED-B14C-B7AF-B0FF5C40B4B8}"/>
              </a:ext>
            </a:extLst>
          </p:cNvPr>
          <p:cNvSpPr>
            <a:spLocks noGrp="1"/>
          </p:cNvSpPr>
          <p:nvPr>
            <p:ph type="sldNum" sz="quarter" idx="10"/>
          </p:nvPr>
        </p:nvSpPr>
        <p:spPr/>
        <p:txBody>
          <a:bodyPr/>
          <a:lstStyle/>
          <a:p>
            <a:fld id="{234755BD-B4AC-9044-BCE4-27904766F8BB}" type="slidenum">
              <a:rPr lang="en-US" smtClean="0"/>
              <a:pPr/>
              <a:t>27</a:t>
            </a:fld>
            <a:endParaRPr lang="en-US"/>
          </a:p>
        </p:txBody>
      </p:sp>
      <p:pic>
        <p:nvPicPr>
          <p:cNvPr id="8" name="Picture Placeholder 7" descr="Graphical user interface, text, email, website&#10;&#10;Description automatically generated">
            <a:hlinkClick r:id="rId3"/>
            <a:extLst>
              <a:ext uri="{FF2B5EF4-FFF2-40B4-BE49-F238E27FC236}">
                <a16:creationId xmlns:a16="http://schemas.microsoft.com/office/drawing/2014/main" id="{CB985CBD-AACE-40E9-8C66-EC75CB52708E}"/>
              </a:ext>
            </a:extLst>
          </p:cNvPr>
          <p:cNvPicPr>
            <a:picLocks noGrp="1" noChangeAspect="1"/>
          </p:cNvPicPr>
          <p:nvPr>
            <p:ph type="pic" idx="1"/>
          </p:nvPr>
        </p:nvPicPr>
        <p:blipFill rotWithShape="1">
          <a:blip r:embed="rId4">
            <a:extLst>
              <a:ext uri="{28A0092B-C50C-407E-A947-70E740481C1C}">
                <a14:useLocalDpi xmlns:a14="http://schemas.microsoft.com/office/drawing/2010/main" val="0"/>
              </a:ext>
            </a:extLst>
          </a:blip>
          <a:srcRect l="-955" t="16227" r="955" b="21346"/>
          <a:stretch/>
        </p:blipFill>
        <p:spPr>
          <a:xfrm>
            <a:off x="6212068" y="1474249"/>
            <a:ext cx="5064880" cy="2886374"/>
          </a:xfrm>
        </p:spPr>
      </p:pic>
    </p:spTree>
    <p:extLst>
      <p:ext uri="{BB962C8B-B14F-4D97-AF65-F5344CB8AC3E}">
        <p14:creationId xmlns:p14="http://schemas.microsoft.com/office/powerpoint/2010/main" val="9567826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B1B092-705C-5A4F-85CD-4626670C85EA}"/>
              </a:ext>
            </a:extLst>
          </p:cNvPr>
          <p:cNvSpPr>
            <a:spLocks noGrp="1"/>
          </p:cNvSpPr>
          <p:nvPr>
            <p:ph type="sldNum" sz="quarter" idx="10"/>
          </p:nvPr>
        </p:nvSpPr>
        <p:spPr/>
        <p:txBody>
          <a:bodyPr/>
          <a:lstStyle/>
          <a:p>
            <a:fld id="{234755BD-B4AC-9044-BCE4-27904766F8BB}" type="slidenum">
              <a:rPr lang="en-US" smtClean="0"/>
              <a:pPr/>
              <a:t>28</a:t>
            </a:fld>
            <a:endParaRPr lang="en-US"/>
          </a:p>
        </p:txBody>
      </p:sp>
      <p:sp>
        <p:nvSpPr>
          <p:cNvPr id="3" name="Title 2">
            <a:extLst>
              <a:ext uri="{FF2B5EF4-FFF2-40B4-BE49-F238E27FC236}">
                <a16:creationId xmlns:a16="http://schemas.microsoft.com/office/drawing/2014/main" id="{F698CE7B-2C7E-EB47-B17C-4DDDA4AA05B8}"/>
              </a:ext>
            </a:extLst>
          </p:cNvPr>
          <p:cNvSpPr>
            <a:spLocks noGrp="1"/>
          </p:cNvSpPr>
          <p:nvPr>
            <p:ph type="title"/>
          </p:nvPr>
        </p:nvSpPr>
        <p:spPr/>
        <p:txBody>
          <a:bodyPr/>
          <a:lstStyle/>
          <a:p>
            <a:r>
              <a:rPr lang="en-US"/>
              <a:t>Resources</a:t>
            </a:r>
          </a:p>
        </p:txBody>
      </p:sp>
      <p:pic>
        <p:nvPicPr>
          <p:cNvPr id="7" name="Picture Placeholder 6" descr="Graphical user interface, text, email&#10;&#10;Description automatically generated">
            <a:hlinkClick r:id="rId3"/>
            <a:extLst>
              <a:ext uri="{FF2B5EF4-FFF2-40B4-BE49-F238E27FC236}">
                <a16:creationId xmlns:a16="http://schemas.microsoft.com/office/drawing/2014/main" id="{D32CCF37-38A7-4AC7-8FAF-3466C60B95AD}"/>
              </a:ext>
            </a:extLst>
          </p:cNvPr>
          <p:cNvPicPr>
            <a:picLocks noGrp="1" noChangeAspect="1"/>
          </p:cNvPicPr>
          <p:nvPr>
            <p:ph type="pic" idx="1"/>
          </p:nvPr>
        </p:nvPicPr>
        <p:blipFill rotWithShape="1">
          <a:blip r:embed="rId4">
            <a:extLst>
              <a:ext uri="{28A0092B-C50C-407E-A947-70E740481C1C}">
                <a14:useLocalDpi xmlns:a14="http://schemas.microsoft.com/office/drawing/2010/main" val="0"/>
              </a:ext>
            </a:extLst>
          </a:blip>
          <a:srcRect t="13262" b="13262"/>
          <a:stretch>
            <a:fillRect/>
          </a:stretch>
        </p:blipFill>
        <p:spPr/>
      </p:pic>
      <p:pic>
        <p:nvPicPr>
          <p:cNvPr id="9" name="Picture Placeholder 8" descr="Graphical user interface, text, application&#10;&#10;Description automatically generated">
            <a:hlinkClick r:id="rId3"/>
            <a:extLst>
              <a:ext uri="{FF2B5EF4-FFF2-40B4-BE49-F238E27FC236}">
                <a16:creationId xmlns:a16="http://schemas.microsoft.com/office/drawing/2014/main" id="{A1E6B79F-CAFC-4E8C-A1C5-144971737675}"/>
              </a:ext>
            </a:extLst>
          </p:cNvPr>
          <p:cNvPicPr>
            <a:picLocks noGrp="1" noChangeAspect="1"/>
          </p:cNvPicPr>
          <p:nvPr>
            <p:ph type="pic" idx="11"/>
          </p:nvPr>
        </p:nvPicPr>
        <p:blipFill rotWithShape="1">
          <a:blip r:embed="rId5">
            <a:extLst>
              <a:ext uri="{28A0092B-C50C-407E-A947-70E740481C1C}">
                <a14:useLocalDpi xmlns:a14="http://schemas.microsoft.com/office/drawing/2010/main" val="0"/>
              </a:ext>
            </a:extLst>
          </a:blip>
          <a:srcRect t="6445" b="6445"/>
          <a:stretch>
            <a:fillRect/>
          </a:stretch>
        </p:blipFill>
        <p:spPr/>
      </p:pic>
      <p:sp>
        <p:nvSpPr>
          <p:cNvPr id="12" name="Text Placeholder 4">
            <a:extLst>
              <a:ext uri="{FF2B5EF4-FFF2-40B4-BE49-F238E27FC236}">
                <a16:creationId xmlns:a16="http://schemas.microsoft.com/office/drawing/2014/main" id="{7F506A69-E3C9-4ED8-A38F-3E1C67645299}"/>
              </a:ext>
            </a:extLst>
          </p:cNvPr>
          <p:cNvSpPr txBox="1">
            <a:spLocks/>
          </p:cNvSpPr>
          <p:nvPr/>
        </p:nvSpPr>
        <p:spPr>
          <a:xfrm>
            <a:off x="5488894" y="637566"/>
            <a:ext cx="6957106" cy="605466"/>
          </a:xfrm>
          <a:prstGeom prst="rect">
            <a:avLst/>
          </a:prstGeom>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solidFill>
                  <a:schemeClr val="accent1"/>
                </a:solidFill>
              </a:rPr>
              <a:t>Project School Emergency Response to Violence (SERV)</a:t>
            </a:r>
          </a:p>
        </p:txBody>
      </p:sp>
    </p:spTree>
    <p:extLst>
      <p:ext uri="{BB962C8B-B14F-4D97-AF65-F5344CB8AC3E}">
        <p14:creationId xmlns:p14="http://schemas.microsoft.com/office/powerpoint/2010/main" val="41596069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9B0839-6CA6-4248-84C5-5724DA40D9AE}"/>
              </a:ext>
            </a:extLst>
          </p:cNvPr>
          <p:cNvSpPr>
            <a:spLocks noGrp="1"/>
          </p:cNvSpPr>
          <p:nvPr>
            <p:ph type="body" sz="quarter" idx="20"/>
          </p:nvPr>
        </p:nvSpPr>
        <p:spPr/>
        <p:txBody>
          <a:bodyPr/>
          <a:lstStyle/>
          <a:p>
            <a:pPr marL="285750" indent="-285750">
              <a:buFont typeface="Arial" panose="020B0604020202020204" pitchFamily="34" charset="0"/>
              <a:buChar char="•"/>
            </a:pPr>
            <a:r>
              <a:rPr lang="en-US"/>
              <a:t>Department of Education Disaster Recovery Unit</a:t>
            </a:r>
          </a:p>
          <a:p>
            <a:pPr marL="285750" indent="-285750">
              <a:buFont typeface="Arial" panose="020B0604020202020204" pitchFamily="34" charset="0"/>
              <a:buChar char="•"/>
            </a:pPr>
            <a:r>
              <a:rPr lang="en-US"/>
              <a:t>Natural Disaster Contact Information for Higher Education Students and Student Loan Borrowers</a:t>
            </a:r>
          </a:p>
          <a:p>
            <a:pPr marL="285750" indent="-285750">
              <a:buFont typeface="Arial" panose="020B0604020202020204" pitchFamily="34" charset="0"/>
              <a:buChar char="•"/>
            </a:pPr>
            <a:r>
              <a:rPr lang="en-US"/>
              <a:t>Guidance for Educational Agencies, Schools, Postsecondary Institutions, and Grantees</a:t>
            </a:r>
          </a:p>
          <a:p>
            <a:pPr marL="285750" indent="-285750">
              <a:buFont typeface="Arial" panose="020B0604020202020204" pitchFamily="34" charset="0"/>
              <a:buChar char="•"/>
            </a:pPr>
            <a:endParaRPr lang="en-US"/>
          </a:p>
        </p:txBody>
      </p:sp>
      <p:sp>
        <p:nvSpPr>
          <p:cNvPr id="3" name="Title 2">
            <a:extLst>
              <a:ext uri="{FF2B5EF4-FFF2-40B4-BE49-F238E27FC236}">
                <a16:creationId xmlns:a16="http://schemas.microsoft.com/office/drawing/2014/main" id="{6577C0DD-3A7F-3740-8F92-9656C2D87474}"/>
              </a:ext>
            </a:extLst>
          </p:cNvPr>
          <p:cNvSpPr>
            <a:spLocks noGrp="1"/>
          </p:cNvSpPr>
          <p:nvPr>
            <p:ph type="title"/>
          </p:nvPr>
        </p:nvSpPr>
        <p:spPr/>
        <p:txBody>
          <a:bodyPr/>
          <a:lstStyle/>
          <a:p>
            <a:r>
              <a:rPr lang="en-US"/>
              <a:t>Natural Disaster Resources</a:t>
            </a:r>
          </a:p>
        </p:txBody>
      </p:sp>
      <p:sp>
        <p:nvSpPr>
          <p:cNvPr id="4" name="Text Placeholder 3">
            <a:extLst>
              <a:ext uri="{FF2B5EF4-FFF2-40B4-BE49-F238E27FC236}">
                <a16:creationId xmlns:a16="http://schemas.microsoft.com/office/drawing/2014/main" id="{A02FD194-8755-4645-A33F-8988B3D3208A}"/>
              </a:ext>
            </a:extLst>
          </p:cNvPr>
          <p:cNvSpPr>
            <a:spLocks noGrp="1"/>
          </p:cNvSpPr>
          <p:nvPr>
            <p:ph type="body" sz="quarter" idx="21"/>
          </p:nvPr>
        </p:nvSpPr>
        <p:spPr/>
        <p:txBody>
          <a:bodyPr/>
          <a:lstStyle/>
          <a:p>
            <a:r>
              <a:rPr lang="en-US"/>
              <a:t>Additional Resources</a:t>
            </a:r>
          </a:p>
        </p:txBody>
      </p:sp>
      <p:sp>
        <p:nvSpPr>
          <p:cNvPr id="5" name="Slide Number Placeholder 4">
            <a:extLst>
              <a:ext uri="{FF2B5EF4-FFF2-40B4-BE49-F238E27FC236}">
                <a16:creationId xmlns:a16="http://schemas.microsoft.com/office/drawing/2014/main" id="{9F20CA1E-06ED-B14C-B7AF-B0FF5C40B4B8}"/>
              </a:ext>
            </a:extLst>
          </p:cNvPr>
          <p:cNvSpPr>
            <a:spLocks noGrp="1"/>
          </p:cNvSpPr>
          <p:nvPr>
            <p:ph type="sldNum" sz="quarter" idx="10"/>
          </p:nvPr>
        </p:nvSpPr>
        <p:spPr/>
        <p:txBody>
          <a:bodyPr/>
          <a:lstStyle/>
          <a:p>
            <a:fld id="{234755BD-B4AC-9044-BCE4-27904766F8BB}" type="slidenum">
              <a:rPr lang="en-US" smtClean="0"/>
              <a:pPr/>
              <a:t>29</a:t>
            </a:fld>
            <a:endParaRPr lang="en-US"/>
          </a:p>
        </p:txBody>
      </p:sp>
      <p:pic>
        <p:nvPicPr>
          <p:cNvPr id="8" name="Picture Placeholder 7" descr="Graphical user interface, text, application, email&#10;&#10;Description automatically generated">
            <a:hlinkClick r:id="rId3"/>
            <a:extLst>
              <a:ext uri="{FF2B5EF4-FFF2-40B4-BE49-F238E27FC236}">
                <a16:creationId xmlns:a16="http://schemas.microsoft.com/office/drawing/2014/main" id="{D3FD0EBB-8D9A-454F-88D4-9AFC998EBAD3}"/>
              </a:ext>
            </a:extLst>
          </p:cNvPr>
          <p:cNvPicPr>
            <a:picLocks noGrp="1" noChangeAspect="1"/>
          </p:cNvPicPr>
          <p:nvPr>
            <p:ph type="pic" idx="1"/>
          </p:nvPr>
        </p:nvPicPr>
        <p:blipFill rotWithShape="1">
          <a:blip r:embed="rId4">
            <a:extLst>
              <a:ext uri="{28A0092B-C50C-407E-A947-70E740481C1C}">
                <a14:useLocalDpi xmlns:a14="http://schemas.microsoft.com/office/drawing/2010/main" val="0"/>
              </a:ext>
            </a:extLst>
          </a:blip>
          <a:srcRect l="-955" t="-240" r="955" b="26839"/>
          <a:stretch/>
        </p:blipFill>
        <p:spPr>
          <a:xfrm>
            <a:off x="6255868" y="1555433"/>
            <a:ext cx="5021080" cy="2859754"/>
          </a:xfrm>
        </p:spPr>
      </p:pic>
    </p:spTree>
    <p:extLst>
      <p:ext uri="{BB962C8B-B14F-4D97-AF65-F5344CB8AC3E}">
        <p14:creationId xmlns:p14="http://schemas.microsoft.com/office/powerpoint/2010/main" val="2719903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9B4FC-CCCD-034B-982D-0DB26E7D1D3E}"/>
              </a:ext>
            </a:extLst>
          </p:cNvPr>
          <p:cNvSpPr>
            <a:spLocks noGrp="1"/>
          </p:cNvSpPr>
          <p:nvPr>
            <p:ph type="title"/>
          </p:nvPr>
        </p:nvSpPr>
        <p:spPr/>
        <p:txBody>
          <a:bodyPr/>
          <a:lstStyle/>
          <a:p>
            <a:r>
              <a:rPr lang="en-US" dirty="0"/>
              <a:t>Natural disasters</a:t>
            </a:r>
          </a:p>
        </p:txBody>
      </p:sp>
      <p:sp>
        <p:nvSpPr>
          <p:cNvPr id="3" name="Slide Number Placeholder 2">
            <a:extLst>
              <a:ext uri="{FF2B5EF4-FFF2-40B4-BE49-F238E27FC236}">
                <a16:creationId xmlns:a16="http://schemas.microsoft.com/office/drawing/2014/main" id="{42E162C4-BB1D-6C4B-9CAC-9D1307DF34CE}"/>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3</a:t>
            </a:fld>
            <a:endParaRPr lang="en-US"/>
          </a:p>
        </p:txBody>
      </p:sp>
    </p:spTree>
    <p:extLst>
      <p:ext uri="{BB962C8B-B14F-4D97-AF65-F5344CB8AC3E}">
        <p14:creationId xmlns:p14="http://schemas.microsoft.com/office/powerpoint/2010/main" val="26990499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358AE2E3-88B5-47A8-8E83-AC4A34037915}"/>
              </a:ext>
            </a:extLst>
          </p:cNvPr>
          <p:cNvSpPr>
            <a:spLocks noGrp="1"/>
          </p:cNvSpPr>
          <p:nvPr>
            <p:ph type="title" idx="4294967295"/>
          </p:nvPr>
        </p:nvSpPr>
        <p:spPr bwMode="auto">
          <a:xfrm>
            <a:off x="1148292" y="223210"/>
            <a:ext cx="8874125" cy="7985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prstTxWarp prst="textNoShape">
              <a:avLst/>
            </a:prstTxWarp>
            <a:noAutofit/>
          </a:bodyPr>
          <a:lstStyle/>
          <a:p>
            <a:pPr algn="ctr" eaLnBrk="1" hangingPunct="1"/>
            <a:r>
              <a:rPr lang="en-US" altLang="en-US" sz="2667" dirty="0">
                <a:solidFill>
                  <a:schemeClr val="bg1"/>
                </a:solidFill>
                <a:latin typeface="Oswald"/>
                <a:cs typeface="Arial" panose="020B0604020202020204" pitchFamily="34" charset="0"/>
              </a:rPr>
              <a:t>SCHOOL ELIGIBILITY and OVERSIGHT SERVICE GROUP (SEOSG)</a:t>
            </a:r>
            <a:br>
              <a:rPr lang="en-US" altLang="en-US" sz="2667" dirty="0">
                <a:latin typeface="Oswald"/>
                <a:cs typeface="Arial" panose="020B0604020202020204" pitchFamily="34" charset="0"/>
              </a:rPr>
            </a:br>
            <a:endParaRPr lang="en-US" altLang="en-US" sz="2667" dirty="0">
              <a:latin typeface="Oswald"/>
              <a:cs typeface="Arial" panose="020B0604020202020204" pitchFamily="34" charset="0"/>
            </a:endParaRPr>
          </a:p>
        </p:txBody>
      </p:sp>
      <p:sp>
        <p:nvSpPr>
          <p:cNvPr id="5123" name="Text Box 3">
            <a:extLst>
              <a:ext uri="{FF2B5EF4-FFF2-40B4-BE49-F238E27FC236}">
                <a16:creationId xmlns:a16="http://schemas.microsoft.com/office/drawing/2014/main" id="{7C3A91CD-AC5F-4798-BEB1-C4D035F32F38}"/>
              </a:ext>
            </a:extLst>
          </p:cNvPr>
          <p:cNvSpPr txBox="1">
            <a:spLocks noChangeArrowheads="1"/>
          </p:cNvSpPr>
          <p:nvPr/>
        </p:nvSpPr>
        <p:spPr bwMode="auto">
          <a:xfrm>
            <a:off x="301233" y="1037704"/>
            <a:ext cx="11307294" cy="1218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defRPr/>
            </a:pPr>
            <a:r>
              <a:rPr lang="en-US" sz="1450" b="1" dirty="0">
                <a:solidFill>
                  <a:srgbClr val="FFFFFF"/>
                </a:solidFill>
                <a:latin typeface="Arial"/>
                <a:cs typeface="Arial"/>
              </a:rPr>
              <a:t>Martina Fernandez-Rosario</a:t>
            </a:r>
            <a:r>
              <a:rPr lang="en-US" altLang="en-US" sz="1450" b="1" dirty="0">
                <a:solidFill>
                  <a:srgbClr val="FFFFFF"/>
                </a:solidFill>
                <a:latin typeface="Calibri"/>
                <a:cs typeface="Calibri"/>
              </a:rPr>
              <a:t> </a:t>
            </a:r>
            <a:r>
              <a:rPr kumimoji="0" lang="en-US" altLang="en-US" sz="1450" b="1" i="0" u="none" strike="noStrike" kern="1200" cap="none" spc="0" normalizeH="0" baseline="0" noProof="0" dirty="0">
                <a:ln>
                  <a:noFill/>
                </a:ln>
                <a:solidFill>
                  <a:srgbClr val="FFFFFF"/>
                </a:solidFill>
                <a:effectLst/>
                <a:uLnTx/>
                <a:uFillTx/>
                <a:latin typeface="Calibri"/>
                <a:cs typeface="Calibri"/>
              </a:rPr>
              <a:t>– Director, School Eligibility and </a:t>
            </a:r>
            <a:r>
              <a:rPr kumimoji="0" lang="en-US" altLang="en-US" sz="1450" b="1" i="0" u="none" strike="noStrike" kern="1200" cap="none" spc="0" normalizeH="0" baseline="0" noProof="0">
                <a:ln>
                  <a:noFill/>
                </a:ln>
                <a:solidFill>
                  <a:srgbClr val="FFFFFF"/>
                </a:solidFill>
                <a:effectLst/>
                <a:uLnTx/>
                <a:uFillTx/>
                <a:latin typeface="Calibri"/>
                <a:cs typeface="Calibri"/>
              </a:rPr>
              <a:t>Oversight Service </a:t>
            </a:r>
            <a:r>
              <a:rPr kumimoji="0" lang="en-US" altLang="en-US" sz="1450" b="1" i="0" u="none" strike="noStrike" kern="1200" cap="none" spc="0" normalizeH="0" baseline="0" noProof="0" dirty="0">
                <a:ln>
                  <a:noFill/>
                </a:ln>
                <a:solidFill>
                  <a:srgbClr val="FFFFFF"/>
                </a:solidFill>
                <a:effectLst/>
                <a:uLnTx/>
                <a:uFillTx/>
                <a:latin typeface="Calibri"/>
                <a:cs typeface="Calibri"/>
              </a:rPr>
              <a:t>Group </a:t>
            </a:r>
            <a:br>
              <a:rPr lang="en-US" altLang="en-US" sz="1450" b="0" i="0" u="none" strike="noStrike" kern="1200" cap="none" spc="0" normalizeH="0" baseline="0" noProof="0" dirty="0">
                <a:ln>
                  <a:noFill/>
                </a:ln>
                <a:effectLst/>
                <a:uLnTx/>
                <a:uFillTx/>
                <a:latin typeface="Calibri" panose="020F0502020204030204" pitchFamily="34" charset="0"/>
                <a:cs typeface="Calibri" panose="020F0502020204030204" pitchFamily="34" charset="0"/>
              </a:rPr>
            </a:br>
            <a:r>
              <a:rPr lang="en-US" sz="1450" b="1" dirty="0">
                <a:solidFill>
                  <a:srgbClr val="FFFFFF"/>
                </a:solidFill>
                <a:latin typeface="Arial"/>
                <a:cs typeface="Arial"/>
              </a:rPr>
              <a:t>415-486-5605 </a:t>
            </a:r>
            <a:br>
              <a:rPr lang="en-US" altLang="en-US" sz="1450" b="0" i="0" u="none" strike="noStrike" kern="1200" cap="none" spc="0" normalizeH="0" baseline="0" noProof="0" dirty="0">
                <a:ln>
                  <a:noFill/>
                </a:ln>
                <a:effectLst/>
                <a:uLnTx/>
                <a:uFillTx/>
                <a:latin typeface="Calibri" panose="020F0502020204030204" pitchFamily="34" charset="0"/>
                <a:cs typeface="Calibri" panose="020F0502020204030204" pitchFamily="34" charset="0"/>
              </a:rPr>
            </a:br>
            <a:r>
              <a:rPr kumimoji="0" lang="en-US" altLang="en-US" sz="1450" b="0" i="0" u="none" strike="noStrike" kern="1200" cap="none" spc="0" normalizeH="0" baseline="0" noProof="0" dirty="0">
                <a:ln>
                  <a:noFill/>
                </a:ln>
                <a:solidFill>
                  <a:srgbClr val="FFFFFF"/>
                </a:solidFill>
                <a:effectLst/>
                <a:uLnTx/>
                <a:uFillTx/>
                <a:latin typeface="Calibri"/>
                <a:cs typeface="Calibri"/>
              </a:rPr>
              <a:t>School Eligibility and Oversight Services Group General Number: 202-377-3173 or email: </a:t>
            </a:r>
            <a:r>
              <a:rPr kumimoji="0" lang="en-US" altLang="en-US" sz="1450" b="0" i="0" u="none" strike="noStrike" kern="1200" cap="none" spc="0" normalizeH="0" baseline="0" noProof="0" dirty="0">
                <a:ln>
                  <a:noFill/>
                </a:ln>
                <a:solidFill>
                  <a:srgbClr val="FFFFFF"/>
                </a:solidFill>
                <a:effectLst/>
                <a:uLnTx/>
                <a:uFillTx/>
                <a:latin typeface="Calibri"/>
                <a:cs typeface="Calibri"/>
                <a:hlinkClick r:id="rId3">
                  <a:extLst>
                    <a:ext uri="{A12FA001-AC4F-418D-AE19-62706E023703}">
                      <ahyp:hlinkClr xmlns:ahyp="http://schemas.microsoft.com/office/drawing/2018/hyperlinkcolor" val="tx"/>
                    </a:ext>
                  </a:extLst>
                </a:hlinkClick>
              </a:rPr>
              <a:t>CaseTeams@ed.gov</a:t>
            </a:r>
            <a:r>
              <a:rPr lang="en-US" altLang="en-US" sz="1450" dirty="0">
                <a:solidFill>
                  <a:srgbClr val="FFFFFF"/>
                </a:solidFill>
                <a:latin typeface="Calibri"/>
                <a:cs typeface="Calibri"/>
              </a:rPr>
              <a:t> </a:t>
            </a:r>
            <a:endParaRPr lang="en-US" dirty="0">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3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333"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Or call/email the appropriate School Participation Division team below for information and guidance on audit resolution, financial analysis, program reviews, school and program eligibility/recertification</a:t>
            </a:r>
            <a:r>
              <a:rPr lang="en-US" altLang="en-US" sz="1000" b="1" u="sng" dirty="0">
                <a:solidFill>
                  <a:schemeClr val="bg1"/>
                </a:solidFill>
                <a:ea typeface="+mn-ea"/>
                <a:cs typeface="Calibri" panose="020F0502020204030204" pitchFamily="34" charset="0"/>
              </a:rPr>
              <a:t>,</a:t>
            </a:r>
            <a:r>
              <a:rPr kumimoji="0" lang="en-US" sz="1330" b="1" i="0" strike="noStrike" kern="120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 </a:t>
            </a:r>
            <a:r>
              <a:rPr lang="en-US" sz="133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heightened cash monitoring claim processing</a:t>
            </a:r>
            <a:r>
              <a:rPr lang="en-US" sz="1330" b="1" dirty="0">
                <a:solidFill>
                  <a:schemeClr val="bg1"/>
                </a:solidFill>
                <a:cs typeface="Calibri" panose="020F0502020204030204" pitchFamily="34" charset="0"/>
              </a:rPr>
              <a:t> </a:t>
            </a:r>
            <a:r>
              <a:rPr kumimoji="0" lang="en-US" altLang="en-US" sz="1333"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and school closure.</a:t>
            </a:r>
          </a:p>
        </p:txBody>
      </p:sp>
      <p:sp>
        <p:nvSpPr>
          <p:cNvPr id="5124" name="Slide Number Placeholder 2">
            <a:extLst>
              <a:ext uri="{FF2B5EF4-FFF2-40B4-BE49-F238E27FC236}">
                <a16:creationId xmlns:a16="http://schemas.microsoft.com/office/drawing/2014/main" id="{446AF835-CEBC-46B7-8C3F-3DB01163D66D}"/>
              </a:ext>
            </a:extLst>
          </p:cNvPr>
          <p:cNvSpPr txBox="1">
            <a:spLocks/>
          </p:cNvSpPr>
          <p:nvPr/>
        </p:nvSpPr>
        <p:spPr bwMode="auto">
          <a:xfrm>
            <a:off x="381000" y="5664200"/>
            <a:ext cx="337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a:ln>
                <a:noFill/>
              </a:ln>
              <a:solidFill>
                <a:srgbClr val="191918"/>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a:ln>
                <a:noFill/>
              </a:ln>
              <a:solidFill>
                <a:srgbClr val="191918"/>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a:ln>
                <a:noFill/>
              </a:ln>
              <a:solidFill>
                <a:srgbClr val="191918"/>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2400" b="0" i="0" u="none" strike="noStrike" kern="1200" cap="none" spc="0" normalizeH="0" baseline="0" noProof="0">
              <a:ln>
                <a:noFill/>
              </a:ln>
              <a:solidFill>
                <a:srgbClr val="191918"/>
              </a:solidFill>
              <a:effectLst/>
              <a:uLnTx/>
              <a:uFillTx/>
              <a:latin typeface="Calibri" panose="020F0502020204030204" pitchFamily="34" charset="0"/>
              <a:ea typeface="+mn-ea"/>
              <a:cs typeface="Arial" panose="020B0604020202020204" pitchFamily="34" charset="0"/>
            </a:endParaRPr>
          </a:p>
        </p:txBody>
      </p:sp>
      <p:sp>
        <p:nvSpPr>
          <p:cNvPr id="8" name="Text Box 4">
            <a:extLst>
              <a:ext uri="{FF2B5EF4-FFF2-40B4-BE49-F238E27FC236}">
                <a16:creationId xmlns:a16="http://schemas.microsoft.com/office/drawing/2014/main" id="{95D371BC-ACB3-4631-BEE3-D88EC49B0A7B}"/>
              </a:ext>
            </a:extLst>
          </p:cNvPr>
          <p:cNvSpPr txBox="1">
            <a:spLocks noChangeArrowheads="1"/>
          </p:cNvSpPr>
          <p:nvPr/>
        </p:nvSpPr>
        <p:spPr bwMode="auto">
          <a:xfrm>
            <a:off x="188569" y="2150642"/>
            <a:ext cx="4215553" cy="4391843"/>
          </a:xfrm>
          <a:prstGeom prst="rect">
            <a:avLst/>
          </a:prstGeom>
          <a:noFill/>
          <a:ln>
            <a:noFill/>
          </a:ln>
        </p:spPr>
        <p:txBody>
          <a:bodyPr wrap="square" lIns="91440" tIns="45720" rIns="91440" bIns="45720" anchor="t">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en-US" altLang="en-US" sz="800" b="1" i="0"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400" b="1"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New York/Boston School Participation Division </a:t>
            </a:r>
            <a:endParaRPr kumimoji="0" lang="en-US" altLang="en-US"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67" b="0" i="1" u="none" strike="noStrike" kern="1200" cap="none" spc="0" normalizeH="0" baseline="0" noProof="0" dirty="0">
                <a:ln>
                  <a:noFill/>
                </a:ln>
                <a:solidFill>
                  <a:srgbClr val="FFFFFF"/>
                </a:solidFill>
                <a:effectLst/>
                <a:uLnTx/>
                <a:uFillTx/>
                <a:latin typeface="Arial Narrow" panose="020B0606020202030204" pitchFamily="34" charset="0"/>
                <a:ea typeface="+mn-ea"/>
                <a:cs typeface="Arial" panose="020B0604020202020204" pitchFamily="34" charset="0"/>
              </a:rPr>
              <a:t>Connecticut, Maine, Massachusetts, New Hampshire, Rhode Island, Vermont, New Jersey, New York, Puerto Rico, Virgin Islands</a:t>
            </a:r>
            <a:endParaRPr kumimoji="0" lang="en-US" altLang="en-US" sz="1067" b="1" i="1" u="none" strike="noStrike" kern="1200" cap="none" spc="0" normalizeH="0" baseline="0" noProof="0" dirty="0">
              <a:ln>
                <a:noFill/>
              </a:ln>
              <a:solidFill>
                <a:srgbClr val="FFFFFF"/>
              </a:solidFill>
              <a:effectLst/>
              <a:uLnTx/>
              <a:uFillTx/>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E-mail Mailbox: </a:t>
            </a:r>
            <a:r>
              <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4">
                  <a:extLst>
                    <a:ext uri="{A12FA001-AC4F-418D-AE19-62706E023703}">
                      <ahyp:hlinkClr xmlns:ahyp="http://schemas.microsoft.com/office/drawing/2018/hyperlinkcolor" val="tx"/>
                    </a:ext>
                  </a:extLst>
                </a:hlinkClick>
              </a:rPr>
              <a:t>NYBostonSPD@ed.gov</a:t>
            </a:r>
            <a:endPar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defTabSz="457189">
              <a:defRPr/>
            </a:pPr>
            <a:r>
              <a:rPr kumimoji="0" lang="en-US" altLang="en-US" sz="1050" b="1" i="0" u="none" strike="noStrike" kern="1200" cap="none" spc="0" normalizeH="0" baseline="0" noProof="0" dirty="0">
                <a:ln>
                  <a:noFill/>
                </a:ln>
                <a:solidFill>
                  <a:srgbClr val="FFFFFF"/>
                </a:solidFill>
                <a:effectLst/>
                <a:uLnTx/>
                <a:uFillTx/>
                <a:latin typeface="Arial"/>
                <a:cs typeface="Arial"/>
              </a:rPr>
              <a:t>Chris Curry</a:t>
            </a:r>
            <a:r>
              <a:rPr lang="en-US" altLang="en-US" sz="1050" b="1" dirty="0">
                <a:solidFill>
                  <a:srgbClr val="FFFFFF"/>
                </a:solidFill>
                <a:latin typeface="Arial"/>
                <a:cs typeface="Arial"/>
              </a:rPr>
              <a:t>, Acting </a:t>
            </a:r>
            <a:r>
              <a:rPr lang="en-US" sz="1050" b="1" dirty="0">
                <a:solidFill>
                  <a:srgbClr val="FFFFFF"/>
                </a:solidFill>
                <a:latin typeface="Arial"/>
                <a:cs typeface="Arial"/>
              </a:rPr>
              <a:t>Division Chief</a:t>
            </a:r>
            <a:r>
              <a:rPr lang="en-US" altLang="en-US" sz="1050" b="1" dirty="0">
                <a:solidFill>
                  <a:srgbClr val="FFFFFF"/>
                </a:solidFill>
                <a:latin typeface="Arial"/>
                <a:cs typeface="Arial"/>
              </a:rPr>
              <a:t> </a:t>
            </a:r>
            <a:r>
              <a:rPr kumimoji="0" lang="en-US" altLang="en-US" sz="1050" b="0" i="0" u="none" strike="noStrike" kern="1200" cap="none" spc="0" normalizeH="0" baseline="0" noProof="0" dirty="0">
                <a:ln>
                  <a:noFill/>
                </a:ln>
                <a:solidFill>
                  <a:srgbClr val="FFFFFF"/>
                </a:solidFill>
                <a:effectLst/>
                <a:uLnTx/>
                <a:uFillTx/>
                <a:latin typeface="Arial"/>
                <a:cs typeface="Arial"/>
              </a:rPr>
              <a:t>646-428-3738</a:t>
            </a:r>
            <a:endParaRPr lang="en-US" altLang="en-US" sz="1050" b="0" i="0" u="none" strike="noStrike" kern="1200" cap="none" spc="0" normalizeH="0" baseline="0" noProof="0" dirty="0">
              <a:ln>
                <a:noFill/>
              </a:ln>
              <a:solidFill>
                <a:srgbClr val="FFFFFF"/>
              </a:solidFill>
              <a:effectLst/>
              <a:uLnTx/>
              <a:uFillTx/>
              <a:latin typeface="Arial"/>
              <a:cs typeface="Arial"/>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Jen Uhlir –  Boston </a:t>
            </a:r>
            <a:r>
              <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Calibri" panose="020F0502020204030204" pitchFamily="34" charset="0"/>
                <a:cs typeface="Arial" panose="020B0604020202020204" pitchFamily="34" charset="0"/>
              </a:rPr>
              <a:t>617-289-0121</a:t>
            </a:r>
            <a:endParaRPr kumimoji="0" lang="en-US" alt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Teresa Martinez – New York </a:t>
            </a:r>
            <a:r>
              <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Calibri" panose="020F0502020204030204" pitchFamily="34" charset="0"/>
                <a:cs typeface="Arial" panose="020B0604020202020204" pitchFamily="34" charset="0"/>
              </a:rPr>
              <a:t>646-428-3748</a:t>
            </a:r>
          </a:p>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en-US" altLang="en-US" sz="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400" b="1"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Philadelphia-DC School Participation Division</a:t>
            </a:r>
            <a:endParaRPr kumimoji="0" lang="en-US" altLang="en-US"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67" b="0" i="1" u="none" strike="noStrike" kern="1200" cap="none" spc="0" normalizeH="0" baseline="0" noProof="0" dirty="0">
                <a:ln>
                  <a:noFill/>
                </a:ln>
                <a:solidFill>
                  <a:srgbClr val="FFFFFF"/>
                </a:solidFill>
                <a:effectLst/>
                <a:uLnTx/>
                <a:uFillTx/>
                <a:latin typeface="Arial Narrow" panose="020B0606020202030204" pitchFamily="34" charset="0"/>
                <a:ea typeface="+mn-ea"/>
                <a:cs typeface="Arial" panose="020B0604020202020204" pitchFamily="34" charset="0"/>
              </a:rPr>
              <a:t>District of Columbia, Delaware, Maryland, Pennsylvania, Virginia, West Virginia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E-mail Mailbox: </a:t>
            </a:r>
            <a:r>
              <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5">
                  <a:extLst>
                    <a:ext uri="{A12FA001-AC4F-418D-AE19-62706E023703}">
                      <ahyp:hlinkClr xmlns:ahyp="http://schemas.microsoft.com/office/drawing/2018/hyperlinkcolor" val="tx"/>
                    </a:ext>
                  </a:extLst>
                </a:hlinkClick>
              </a:rPr>
              <a:t>PhiladelphiaSPD@ed.gov</a:t>
            </a:r>
            <a:endPar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a:defRPr/>
            </a:pPr>
            <a:r>
              <a:rPr lang="en-US" altLang="en-US" sz="1050" b="1" dirty="0">
                <a:solidFill>
                  <a:srgbClr val="FFFFFF"/>
                </a:solidFill>
                <a:latin typeface="Arial"/>
                <a:cs typeface="Arial"/>
              </a:rPr>
              <a:t>Nancy P. Gifford,</a:t>
            </a:r>
            <a:r>
              <a:rPr kumimoji="0" lang="en-US" altLang="en-US" sz="1050" b="1" i="0" u="none" strike="noStrike" kern="1200" cap="none" spc="0" normalizeH="0" baseline="0" noProof="0" dirty="0">
                <a:ln>
                  <a:noFill/>
                </a:ln>
                <a:solidFill>
                  <a:srgbClr val="FFFFFF"/>
                </a:solidFill>
                <a:effectLst/>
                <a:uLnTx/>
                <a:uFillTx/>
                <a:latin typeface="Arial"/>
                <a:cs typeface="Arial"/>
              </a:rPr>
              <a:t> Division Chief </a:t>
            </a:r>
            <a:r>
              <a:rPr lang="en-US" sz="1050" dirty="0">
                <a:solidFill>
                  <a:srgbClr val="FFFFFF"/>
                </a:solidFill>
                <a:latin typeface="Arial"/>
                <a:cs typeface="Calibri"/>
              </a:rPr>
              <a:t>215-656-6436</a:t>
            </a:r>
            <a:r>
              <a:rPr lang="en-US" altLang="en-US" sz="1050" b="1" dirty="0">
                <a:solidFill>
                  <a:srgbClr val="FFFFFF"/>
                </a:solidFill>
                <a:latin typeface="Arial"/>
                <a:cs typeface="Arial"/>
              </a:rPr>
              <a:t> </a:t>
            </a:r>
            <a:endParaRPr lang="en-US" altLang="en-US" sz="105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a:p>
            <a:pPr defTabSz="457189">
              <a:defRPr/>
            </a:pPr>
            <a:r>
              <a:rPr lang="en-US" sz="1050" b="1" dirty="0">
                <a:solidFill>
                  <a:srgbClr val="FFFFFF"/>
                </a:solidFill>
                <a:latin typeface="Arial"/>
                <a:cs typeface="Arial"/>
              </a:rPr>
              <a:t>Sherrie Bell – Washington, DC </a:t>
            </a:r>
            <a:r>
              <a:rPr lang="en-US" sz="1050" dirty="0">
                <a:solidFill>
                  <a:srgbClr val="FFFFFF"/>
                </a:solidFill>
                <a:latin typeface="Arial"/>
                <a:cs typeface="Arial"/>
              </a:rPr>
              <a:t>202-377-3349</a:t>
            </a:r>
            <a:r>
              <a:rPr lang="en-US" sz="1050" b="1" dirty="0">
                <a:solidFill>
                  <a:srgbClr val="FFFFFF"/>
                </a:solidFill>
                <a:latin typeface="Arial"/>
                <a:cs typeface="Arial"/>
              </a:rPr>
              <a:t> </a:t>
            </a:r>
            <a:endParaRPr lang="en-US" sz="1050" dirty="0"/>
          </a:p>
          <a:p>
            <a:pPr defTabSz="457189">
              <a:defRPr/>
            </a:pPr>
            <a:r>
              <a:rPr lang="en-US" altLang="en-US" sz="1050" b="1" dirty="0">
                <a:solidFill>
                  <a:srgbClr val="FFFFFF"/>
                </a:solidFill>
                <a:latin typeface="Arial"/>
                <a:cs typeface="Arial"/>
              </a:rPr>
              <a:t>Manny Loera </a:t>
            </a:r>
            <a:r>
              <a:rPr lang="en-US" sz="1050" b="1" dirty="0">
                <a:solidFill>
                  <a:srgbClr val="FFFFFF"/>
                </a:solidFill>
                <a:latin typeface="Arial"/>
                <a:cs typeface="Arial"/>
              </a:rPr>
              <a:t>– Philadelphia </a:t>
            </a:r>
            <a:r>
              <a:rPr lang="en-US" sz="1050" dirty="0">
                <a:solidFill>
                  <a:srgbClr val="FFFFFF"/>
                </a:solidFill>
                <a:latin typeface="Arial"/>
                <a:cs typeface="Arial"/>
              </a:rPr>
              <a:t>215-656-8503</a:t>
            </a:r>
            <a:endParaRPr lang="en-US" altLang="en-US" sz="1050" i="0" u="none" strike="noStrike" kern="1200" cap="none" spc="0" normalizeH="0" baseline="0" noProof="0" dirty="0">
              <a:ln>
                <a:noFill/>
              </a:ln>
              <a:solidFill>
                <a:srgbClr val="FFFFFF"/>
              </a:solidFill>
              <a:effectLst/>
              <a:uLnTx/>
              <a:uFillTx/>
              <a:latin typeface="Arial" panose="020B0604020202020204" pitchFamily="34" charset="0"/>
            </a:endParaRPr>
          </a:p>
          <a:p>
            <a:pPr defTabSz="457189">
              <a:defRPr/>
            </a:pPr>
            <a:r>
              <a:rPr lang="en-US" sz="1050" b="1" dirty="0">
                <a:solidFill>
                  <a:srgbClr val="FFFFFF"/>
                </a:solidFill>
                <a:latin typeface="Arial"/>
                <a:cs typeface="Arial"/>
              </a:rPr>
              <a:t>Bronsdon Thompson  – Washington, DC </a:t>
            </a:r>
            <a:r>
              <a:rPr lang="en-US" sz="1050" dirty="0">
                <a:solidFill>
                  <a:srgbClr val="FFFFFF"/>
                </a:solidFill>
                <a:latin typeface="Arial"/>
                <a:cs typeface="Arial"/>
              </a:rPr>
              <a:t>202-377-3747</a:t>
            </a:r>
            <a:endParaRPr lang="en-US" sz="1050" dirty="0">
              <a:latin typeface="Arial"/>
              <a:cs typeface="Arial"/>
            </a:endParaRPr>
          </a:p>
          <a:p>
            <a:pPr defTabSz="457189">
              <a:defRPr/>
            </a:pPr>
            <a:endParaRPr lang="en-US" sz="800" dirty="0">
              <a:solidFill>
                <a:srgbClr val="FFFFFF"/>
              </a:solidFill>
              <a:latin typeface="Arial"/>
              <a:cs typeface="Arial"/>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400" b="1"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Multi-Regional and Foreign School Participation Division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E-mail Mailbox: </a:t>
            </a:r>
            <a:r>
              <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6">
                  <a:extLst>
                    <a:ext uri="{A12FA001-AC4F-418D-AE19-62706E023703}">
                      <ahyp:hlinkClr xmlns:ahyp="http://schemas.microsoft.com/office/drawing/2018/hyperlinkcolor" val="tx"/>
                    </a:ext>
                  </a:extLst>
                </a:hlinkClick>
              </a:rPr>
              <a:t>Multi-RegionalSPD@ed.gov</a:t>
            </a:r>
            <a:r>
              <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a:t>
            </a:r>
            <a:r>
              <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7">
                  <a:extLst>
                    <a:ext uri="{A12FA001-AC4F-418D-AE19-62706E023703}">
                      <ahyp:hlinkClr xmlns:ahyp="http://schemas.microsoft.com/office/drawing/2018/hyperlinkcolor" val="tx"/>
                    </a:ext>
                  </a:extLst>
                </a:hlinkClick>
              </a:rPr>
              <a:t>FSA.Foreign.Schools.Team@ed.gov</a:t>
            </a:r>
            <a:endPar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Michael Frola, Division Chief </a:t>
            </a:r>
            <a:r>
              <a:rPr kumimoji="0" lang="en-US" alt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202-377-3364</a:t>
            </a: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Mark Busskohl – Washington, DC </a:t>
            </a:r>
            <a:r>
              <a:rPr kumimoji="0" lang="en-US" alt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202-377-4572</a:t>
            </a: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Michelle Allred – Dallas </a:t>
            </a:r>
            <a:r>
              <a:rPr kumimoji="0" lang="en-US" alt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214-661-9466</a:t>
            </a: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rgbClr val="FFFFFF"/>
                </a:solidFill>
                <a:effectLst/>
                <a:uLnTx/>
                <a:uFillTx/>
                <a:latin typeface="Arial"/>
                <a:cs typeface="Arial"/>
              </a:rPr>
              <a:t>David Garza – Dallas </a:t>
            </a:r>
            <a:r>
              <a:rPr kumimoji="0" lang="en-US" sz="1050" b="0" i="0" u="none" strike="noStrike" kern="1200" cap="none" spc="0" normalizeH="0" baseline="0" noProof="0" dirty="0">
                <a:ln>
                  <a:noFill/>
                </a:ln>
                <a:solidFill>
                  <a:srgbClr val="FFFFFF"/>
                </a:solidFill>
                <a:effectLst/>
                <a:uLnTx/>
                <a:uFillTx/>
                <a:latin typeface="Arial"/>
                <a:ea typeface="Calibri" panose="020F0502020204030204" pitchFamily="34" charset="0"/>
                <a:cs typeface="Arial"/>
              </a:rPr>
              <a:t>214-661-9694</a:t>
            </a:r>
            <a:endParaRPr lang="en-US" altLang="en-US" sz="1050" b="0" i="0" u="none" strike="noStrike" kern="1200" cap="none" spc="0" normalizeH="0" baseline="0" noProof="0" dirty="0">
              <a:ln>
                <a:noFill/>
              </a:ln>
              <a:solidFill>
                <a:srgbClr val="FFFFFF"/>
              </a:solidFill>
              <a:effectLst/>
              <a:uLnTx/>
              <a:uFillTx/>
              <a:latin typeface="Arial"/>
              <a:cs typeface="Arial"/>
            </a:endParaRPr>
          </a:p>
        </p:txBody>
      </p:sp>
      <p:sp>
        <p:nvSpPr>
          <p:cNvPr id="10" name="Text Box 5">
            <a:extLst>
              <a:ext uri="{FF2B5EF4-FFF2-40B4-BE49-F238E27FC236}">
                <a16:creationId xmlns:a16="http://schemas.microsoft.com/office/drawing/2014/main" id="{19B0CFEB-8114-441C-9143-63B9CDDE9400}"/>
              </a:ext>
            </a:extLst>
          </p:cNvPr>
          <p:cNvSpPr txBox="1">
            <a:spLocks noChangeArrowheads="1"/>
          </p:cNvSpPr>
          <p:nvPr/>
        </p:nvSpPr>
        <p:spPr bwMode="auto">
          <a:xfrm>
            <a:off x="4404122" y="2059345"/>
            <a:ext cx="4000500" cy="4994252"/>
          </a:xfrm>
          <a:prstGeom prst="rect">
            <a:avLst/>
          </a:prstGeom>
          <a:noFill/>
          <a:ln w="9525">
            <a:noFill/>
            <a:miter lim="800000"/>
            <a:headEnd/>
            <a:tailEnd/>
          </a:ln>
        </p:spPr>
        <p:txBody>
          <a:bodyPr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67" b="1" i="0" u="sng" strike="noStrike" kern="1200" cap="none" spc="0" normalizeH="0" baseline="0" noProof="0" dirty="0">
              <a:ln>
                <a:noFill/>
              </a:ln>
              <a:solidFill>
                <a:prstClr val="black"/>
              </a:solidFill>
              <a:effectLst/>
              <a:uLnTx/>
              <a:uFillTx/>
              <a:latin typeface="Arial"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dirty="0">
                <a:ln>
                  <a:noFill/>
                </a:ln>
                <a:solidFill>
                  <a:srgbClr val="FFFFFF"/>
                </a:solidFill>
                <a:effectLst/>
                <a:uLnTx/>
                <a:uFillTx/>
                <a:latin typeface="Arial" pitchFamily="34" charset="0"/>
                <a:ea typeface="+mn-ea"/>
                <a:cs typeface="+mn-cs"/>
              </a:rPr>
              <a:t>Atlanta </a:t>
            </a:r>
            <a:r>
              <a:rPr kumimoji="0" lang="en-US" sz="1400" b="1" i="0" u="sng" strike="noStrike" kern="1200" cap="none" spc="0" normalizeH="0" baseline="0" noProof="0" dirty="0">
                <a:ln>
                  <a:noFill/>
                </a:ln>
                <a:solidFill>
                  <a:srgbClr val="FFFFFF"/>
                </a:solidFill>
                <a:effectLst/>
                <a:uLnTx/>
                <a:uFillTx/>
                <a:latin typeface="Arial" charset="0"/>
                <a:ea typeface="+mn-ea"/>
                <a:cs typeface="Arial" charset="0"/>
              </a:rPr>
              <a:t>School Participation and Financial Analysis Division</a:t>
            </a:r>
            <a:r>
              <a:rPr kumimoji="0" lang="en-US" sz="1400" b="0" i="0" u="none" strike="noStrike" kern="1200" cap="none" spc="0" normalizeH="0" baseline="0" noProof="0" dirty="0">
                <a:ln>
                  <a:noFill/>
                </a:ln>
                <a:solidFill>
                  <a:srgbClr val="FFFFFF"/>
                </a:solidFill>
                <a:effectLst/>
                <a:uLnTx/>
                <a:uFillTx/>
                <a:latin typeface="Arial"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1" u="none" strike="noStrike" kern="1200" cap="none" spc="0" normalizeH="0" baseline="0" noProof="0" dirty="0">
                <a:ln>
                  <a:noFill/>
                </a:ln>
                <a:solidFill>
                  <a:srgbClr val="FFFFFF"/>
                </a:solidFill>
                <a:effectLst/>
                <a:uLnTx/>
                <a:uFillTx/>
                <a:latin typeface="Arial Narrow" pitchFamily="34" charset="0"/>
                <a:ea typeface="+mn-ea"/>
                <a:cs typeface="+mn-cs"/>
              </a:rPr>
              <a:t>Alabama, Florida, Georgia, Mississippi, North Carolina,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1" u="none" strike="noStrike" kern="1200" cap="none" spc="0" normalizeH="0" baseline="0" noProof="0" dirty="0">
                <a:ln>
                  <a:noFill/>
                </a:ln>
                <a:solidFill>
                  <a:srgbClr val="FFFFFF"/>
                </a:solidFill>
                <a:effectLst/>
                <a:uLnTx/>
                <a:uFillTx/>
                <a:latin typeface="Arial Narrow" pitchFamily="34" charset="0"/>
                <a:ea typeface="+mn-ea"/>
                <a:cs typeface="+mn-cs"/>
              </a:rPr>
              <a:t>South Carolina</a:t>
            </a:r>
            <a:endParaRPr kumimoji="0" lang="en-US" sz="1067" b="0" i="0" u="none" strike="noStrike" kern="1200" cap="none" spc="0" normalizeH="0" baseline="0" noProof="0" dirty="0">
              <a:ln>
                <a:noFill/>
              </a:ln>
              <a:solidFill>
                <a:srgbClr val="FFFFFF"/>
              </a:solidFill>
              <a:effectLst/>
              <a:uLnTx/>
              <a:uFillTx/>
              <a:latin typeface="Arial Narrow"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E-mail Mailbox: </a:t>
            </a:r>
            <a:r>
              <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mn-cs"/>
                <a:hlinkClick r:id="rId8">
                  <a:extLst>
                    <a:ext uri="{A12FA001-AC4F-418D-AE19-62706E023703}">
                      <ahyp:hlinkClr xmlns:ahyp="http://schemas.microsoft.com/office/drawing/2018/hyperlinkcolor" val="tx"/>
                    </a:ext>
                  </a:extLst>
                </a:hlinkClick>
              </a:rPr>
              <a:t>AtlantaSPD@ed.gov</a:t>
            </a:r>
            <a:endPar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Christopher Miller, </a:t>
            </a:r>
            <a:r>
              <a:rPr kumimoji="0" lang="en-US" alt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Division Chief </a:t>
            </a:r>
            <a:r>
              <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404-974-9297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Vanessa Dillard – Atlanta </a:t>
            </a:r>
            <a:r>
              <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404-974-9418</a:t>
            </a:r>
          </a:p>
          <a:p>
            <a:pPr>
              <a:defRPr/>
            </a:pPr>
            <a:r>
              <a:rPr kumimoji="0" lang="en-US" sz="1050" b="1" i="0" u="none" strike="noStrike" kern="1200" cap="none" spc="0" normalizeH="0" baseline="0" noProof="0" dirty="0">
                <a:ln>
                  <a:noFill/>
                </a:ln>
                <a:solidFill>
                  <a:srgbClr val="FFFFFF"/>
                </a:solidFill>
                <a:effectLst/>
                <a:uLnTx/>
                <a:uFillTx/>
                <a:latin typeface="Arial"/>
                <a:cs typeface="Arial"/>
              </a:rPr>
              <a:t>Vinita Simpson Miller – Atlanta </a:t>
            </a:r>
            <a:r>
              <a:rPr kumimoji="0" lang="en-US" sz="1050" b="0" i="0" u="none" strike="noStrike" kern="1200" cap="none" spc="0" normalizeH="0" baseline="0" noProof="0" dirty="0">
                <a:ln>
                  <a:noFill/>
                </a:ln>
                <a:solidFill>
                  <a:srgbClr val="FFFFFF"/>
                </a:solidFill>
                <a:effectLst/>
                <a:uLnTx/>
                <a:uFillTx/>
                <a:latin typeface="Arial"/>
                <a:cs typeface="Arial"/>
              </a:rPr>
              <a:t>404-974-9260</a:t>
            </a:r>
            <a:endParaRPr lang="en-US" sz="1050" dirty="0">
              <a:solidFill>
                <a:srgbClr val="FFFFFF"/>
              </a:solidFill>
              <a:latin typeface="Arial"/>
              <a:cs typeface="Arial"/>
            </a:endParaRPr>
          </a:p>
          <a:p>
            <a:pPr>
              <a:defRPr/>
            </a:pPr>
            <a:r>
              <a:rPr lang="en-US" sz="1050" b="1" dirty="0">
                <a:solidFill>
                  <a:srgbClr val="FFFFFF"/>
                </a:solidFill>
                <a:latin typeface="Arial"/>
                <a:cs typeface="Arial"/>
              </a:rPr>
              <a:t>Angelique James – Atlanta  </a:t>
            </a:r>
            <a:r>
              <a:rPr lang="en-US" sz="1050" dirty="0">
                <a:solidFill>
                  <a:srgbClr val="FFFFFF"/>
                </a:solidFill>
                <a:latin typeface="Arial"/>
                <a:cs typeface="Arial"/>
              </a:rPr>
              <a:t>404-974-9441</a:t>
            </a:r>
          </a:p>
          <a:p>
            <a:pPr>
              <a:defRPr/>
            </a:pPr>
            <a:r>
              <a:rPr lang="en-US" sz="1050" b="1" dirty="0">
                <a:solidFill>
                  <a:srgbClr val="FFFFFF"/>
                </a:solidFill>
                <a:latin typeface="Arial"/>
                <a:cs typeface="Arial"/>
              </a:rPr>
              <a:t>Rhonda Puffer – Kansas City  </a:t>
            </a:r>
            <a:r>
              <a:rPr lang="en-US" sz="1050" dirty="0">
                <a:solidFill>
                  <a:srgbClr val="FFFFFF"/>
                </a:solidFill>
                <a:latin typeface="Arial"/>
                <a:cs typeface="Arial"/>
              </a:rPr>
              <a:t>816-268-0547</a:t>
            </a:r>
            <a:br>
              <a:rPr lang="en-US" sz="800" b="0" i="0" u="none" strike="noStrike" kern="1200" cap="none" spc="0" normalizeH="0" baseline="0" noProof="0" dirty="0">
                <a:ln>
                  <a:noFill/>
                </a:ln>
                <a:effectLst/>
                <a:uLnTx/>
                <a:uFillTx/>
                <a:latin typeface="Arial Narrow" pitchFamily="34" charset="0"/>
              </a:rPr>
            </a:br>
            <a:endParaRPr lang="en-US" sz="800" b="0" i="0" u="none" strike="noStrike" kern="1200" cap="none" spc="0" normalizeH="0" baseline="0" noProof="0" dirty="0">
              <a:ln>
                <a:noFill/>
              </a:ln>
              <a:solidFill>
                <a:srgbClr val="FFFFFF"/>
              </a:solidFill>
              <a:effectLst/>
              <a:uLnTx/>
              <a:uFillTx/>
              <a:latin typeface="Arial Narrow"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dirty="0">
                <a:ln>
                  <a:noFill/>
                </a:ln>
                <a:solidFill>
                  <a:srgbClr val="FFFFFF"/>
                </a:solidFill>
                <a:effectLst/>
                <a:uLnTx/>
                <a:uFillTx/>
                <a:latin typeface="Arial" pitchFamily="34" charset="0"/>
                <a:ea typeface="+mn-ea"/>
                <a:cs typeface="+mn-cs"/>
              </a:rPr>
              <a:t>Dallas S</a:t>
            </a:r>
            <a:r>
              <a:rPr kumimoji="0" lang="en-US" sz="1400" b="1" i="0" u="sng" strike="noStrike" kern="1200" cap="none" spc="0" normalizeH="0" baseline="0" noProof="0" dirty="0">
                <a:ln>
                  <a:noFill/>
                </a:ln>
                <a:solidFill>
                  <a:srgbClr val="FFFFFF"/>
                </a:solidFill>
                <a:effectLst/>
                <a:uLnTx/>
                <a:uFillTx/>
                <a:latin typeface="Arial" charset="0"/>
                <a:ea typeface="+mn-ea"/>
                <a:cs typeface="Arial" charset="0"/>
              </a:rPr>
              <a:t>chool Participation Division</a:t>
            </a:r>
            <a:r>
              <a:rPr kumimoji="0" lang="en-US" sz="1400" b="0" i="0" u="none" strike="noStrike" kern="1200" cap="none" spc="400" normalizeH="0" baseline="0" noProof="0" dirty="0">
                <a:ln>
                  <a:noFill/>
                </a:ln>
                <a:solidFill>
                  <a:srgbClr val="FFFFFF"/>
                </a:solidFill>
                <a:effectLst/>
                <a:uLnTx/>
                <a:uFillTx/>
                <a:latin typeface="Arial"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1" u="none" strike="noStrike" kern="1200" cap="none" spc="0" normalizeH="0" baseline="0" noProof="0" dirty="0">
                <a:ln>
                  <a:noFill/>
                </a:ln>
                <a:solidFill>
                  <a:srgbClr val="FFFFFF"/>
                </a:solidFill>
                <a:effectLst/>
                <a:uLnTx/>
                <a:uFillTx/>
                <a:latin typeface="Arial Narrow" pitchFamily="34" charset="0"/>
                <a:ea typeface="+mn-ea"/>
                <a:cs typeface="+mn-cs"/>
              </a:rPr>
              <a:t>Arkansas, Louisiana, New Mexico, Oklahoma, Texas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E-mail Mailbox: </a:t>
            </a:r>
            <a:r>
              <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mn-cs"/>
                <a:hlinkClick r:id="rId9">
                  <a:extLst>
                    <a:ext uri="{A12FA001-AC4F-418D-AE19-62706E023703}">
                      <ahyp:hlinkClr xmlns:ahyp="http://schemas.microsoft.com/office/drawing/2018/hyperlinkcolor" val="tx"/>
                    </a:ext>
                  </a:extLst>
                </a:hlinkClick>
              </a:rPr>
              <a:t>DallasSPD@ed.gov</a:t>
            </a:r>
            <a:endParaRPr kumimoji="0" 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Cynthia  Thornton, </a:t>
            </a:r>
            <a:r>
              <a:rPr kumimoji="0" lang="en-US" alt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Division Chief</a:t>
            </a:r>
            <a:r>
              <a:rPr kumimoji="0" 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 </a:t>
            </a:r>
            <a:r>
              <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214-661-9457</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Jesus Moya – Dallas </a:t>
            </a:r>
            <a:r>
              <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214-661-9472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Kim Peeler – Dallas </a:t>
            </a:r>
            <a:r>
              <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214-661-9471</a:t>
            </a:r>
            <a:r>
              <a:rPr kumimoji="0" 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 </a:t>
            </a:r>
            <a:br>
              <a:rPr kumimoji="0" lang="en-US" sz="1467" b="1" i="0" u="none" strike="noStrike" kern="1200" cap="none" spc="0" normalizeH="0" baseline="0" noProof="0" dirty="0">
                <a:ln>
                  <a:noFill/>
                </a:ln>
                <a:solidFill>
                  <a:srgbClr val="FFFFFF"/>
                </a:solidFill>
                <a:effectLst/>
                <a:uLnTx/>
                <a:uFillTx/>
                <a:latin typeface="Arial Narrow" pitchFamily="34" charset="0"/>
                <a:ea typeface="+mn-ea"/>
                <a:cs typeface="+mn-cs"/>
              </a:rPr>
            </a:br>
            <a:endParaRPr kumimoji="0" lang="en-US" sz="1067" b="0" i="0" u="none" strike="noStrike" kern="1200" cap="none" spc="0" normalizeH="0" baseline="0" noProof="0" dirty="0">
              <a:ln>
                <a:noFill/>
              </a:ln>
              <a:solidFill>
                <a:srgbClr val="FFFFFF"/>
              </a:solidFill>
              <a:effectLst/>
              <a:uLnTx/>
              <a:uFillTx/>
              <a:latin typeface="Arial Narrow" pitchFamily="34" charset="0"/>
              <a:ea typeface="+mn-ea"/>
              <a:cs typeface="+mn-cs"/>
            </a:endParaRPr>
          </a:p>
          <a:p>
            <a:pPr>
              <a:defRPr/>
            </a:pPr>
            <a:r>
              <a:rPr kumimoji="0" lang="en-US" sz="1400" b="1" i="0" u="sng" strike="noStrike" kern="1200" cap="none" spc="0" normalizeH="0" baseline="0" noProof="0" dirty="0">
                <a:ln>
                  <a:noFill/>
                </a:ln>
                <a:solidFill>
                  <a:srgbClr val="FFFFFF"/>
                </a:solidFill>
                <a:effectLst/>
                <a:uLnTx/>
                <a:uFillTx/>
                <a:latin typeface="Arial"/>
                <a:cs typeface="Arial"/>
              </a:rPr>
              <a:t>Kansas City School Participation and</a:t>
            </a:r>
            <a:r>
              <a:rPr lang="en-US" sz="1400" b="1" u="sng" dirty="0">
                <a:solidFill>
                  <a:srgbClr val="FFFFFF"/>
                </a:solidFill>
                <a:latin typeface="Arial"/>
                <a:cs typeface="Arial"/>
              </a:rPr>
              <a:t> </a:t>
            </a:r>
            <a:r>
              <a:rPr lang="en-US" sz="1400" b="1" dirty="0">
                <a:solidFill>
                  <a:srgbClr val="FFFFFF"/>
                </a:solidFill>
                <a:latin typeface="Arial"/>
                <a:cs typeface="Arial"/>
              </a:rPr>
              <a:t>       </a:t>
            </a:r>
            <a:endParaRPr lang="en-US" sz="1400" b="1" i="0" strike="noStrike" kern="1200" cap="none" spc="0" normalizeH="0" baseline="0" noProof="0" dirty="0">
              <a:ln>
                <a:noFill/>
              </a:ln>
              <a:solidFill>
                <a:srgbClr val="FFFFFF"/>
              </a:solidFill>
              <a:effectLst/>
              <a:uLnTx/>
              <a:uFillTx/>
              <a:latin typeface="Arial" charset="0"/>
              <a:cs typeface="Arial"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dirty="0">
                <a:ln>
                  <a:noFill/>
                </a:ln>
                <a:solidFill>
                  <a:srgbClr val="FFFFFF"/>
                </a:solidFill>
                <a:effectLst/>
                <a:uLnTx/>
                <a:uFillTx/>
                <a:latin typeface="Arial" charset="0"/>
                <a:ea typeface="+mn-ea"/>
                <a:cs typeface="Arial" charset="0"/>
              </a:rPr>
              <a:t>Third-Party Services Division</a:t>
            </a:r>
            <a:r>
              <a:rPr kumimoji="0" lang="en-US" sz="1400" b="0" i="0" u="none" strike="noStrike" kern="1200" cap="none" spc="0" normalizeH="0" baseline="0" noProof="0" dirty="0">
                <a:ln>
                  <a:noFill/>
                </a:ln>
                <a:solidFill>
                  <a:srgbClr val="FFFFFF"/>
                </a:solidFill>
                <a:effectLst/>
                <a:uLnTx/>
                <a:uFillTx/>
                <a:latin typeface="Arial"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1" u="none" strike="noStrike" kern="1200" cap="none" spc="0" normalizeH="0" baseline="0" noProof="0" dirty="0">
                <a:ln>
                  <a:noFill/>
                </a:ln>
                <a:solidFill>
                  <a:srgbClr val="FFFFFF"/>
                </a:solidFill>
                <a:effectLst/>
                <a:uLnTx/>
                <a:uFillTx/>
                <a:latin typeface="Arial Narrow" pitchFamily="34" charset="0"/>
                <a:ea typeface="+mn-ea"/>
                <a:cs typeface="+mn-cs"/>
              </a:rPr>
              <a:t>Iowa, Kansas, Kentucky, Missouri, Nebraska, Tennessee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E-mail Mailbox: </a:t>
            </a:r>
            <a:r>
              <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hlinkClick r:id="rId10">
                  <a:extLst>
                    <a:ext uri="{A12FA001-AC4F-418D-AE19-62706E023703}">
                      <ahyp:hlinkClr xmlns:ahyp="http://schemas.microsoft.com/office/drawing/2018/hyperlinkcolor" val="tx"/>
                    </a:ext>
                  </a:extLst>
                </a:hlinkClick>
              </a:rPr>
              <a:t>KansascitySPD@ed.gov</a:t>
            </a:r>
            <a:endPar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sng" strike="noStrike" kern="1200" cap="none" spc="0" normalizeH="0" baseline="0" noProof="0" dirty="0">
                <a:ln>
                  <a:noFill/>
                </a:ln>
                <a:solidFill>
                  <a:srgbClr val="FFFFFF"/>
                </a:solidFill>
                <a:effectLst/>
                <a:uLnTx/>
                <a:uFillTx/>
                <a:latin typeface="Arial" panose="020B0604020202020204" pitchFamily="34" charset="0"/>
                <a:ea typeface="Calibri" panose="020F0502020204030204" pitchFamily="34" charset="0"/>
                <a:cs typeface="+mn-cs"/>
                <a:hlinkClick r:id="rId11">
                  <a:extLst>
                    <a:ext uri="{A12FA001-AC4F-418D-AE19-62706E023703}">
                      <ahyp:hlinkClr xmlns:ahyp="http://schemas.microsoft.com/office/drawing/2018/hyperlinkcolor" val="tx"/>
                    </a:ext>
                  </a:extLst>
                </a:hlinkClick>
              </a:rPr>
              <a:t>FSAPC3rdpartyserviceroversight@ed.gov</a:t>
            </a:r>
            <a:endPar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Dvak Corwin, </a:t>
            </a:r>
            <a:r>
              <a:rPr kumimoji="0" lang="en-US" alt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Division Chief</a:t>
            </a:r>
            <a:r>
              <a:rPr kumimoji="0" 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 </a:t>
            </a:r>
            <a:r>
              <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816-268-0420</a:t>
            </a:r>
            <a:br>
              <a:rPr kumimoji="0" 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r>
              <a:rPr kumimoji="0" 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Angie Beam – Kansas City </a:t>
            </a:r>
            <a:r>
              <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816-268-0534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Kathy Feith – Kansas City </a:t>
            </a:r>
            <a:r>
              <a:rPr kumimoji="0" lang="en-US" alt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816-268-0406</a:t>
            </a:r>
            <a:endParaRPr kumimoji="0" 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67"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5127" name="Rectangle 6">
            <a:extLst>
              <a:ext uri="{FF2B5EF4-FFF2-40B4-BE49-F238E27FC236}">
                <a16:creationId xmlns:a16="http://schemas.microsoft.com/office/drawing/2014/main" id="{956E708E-CD2B-4833-95CA-D734173EF59A}"/>
              </a:ext>
            </a:extLst>
          </p:cNvPr>
          <p:cNvSpPr>
            <a:spLocks noChangeArrowheads="1"/>
          </p:cNvSpPr>
          <p:nvPr/>
        </p:nvSpPr>
        <p:spPr bwMode="auto">
          <a:xfrm>
            <a:off x="8228869" y="2699742"/>
            <a:ext cx="3954807" cy="3541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Chicago/Denver</a:t>
            </a:r>
            <a:r>
              <a:rPr kumimoji="0" lang="en-US" altLang="en-US" sz="1400" b="0"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a:t>
            </a:r>
            <a:r>
              <a:rPr kumimoji="0" lang="en-US" altLang="en-US" sz="1400" b="1"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School Participation Division</a:t>
            </a:r>
            <a:endParaRPr kumimoji="0" lang="en-US" altLang="en-US"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67" b="0" i="1" u="none" strike="noStrike" kern="1200" cap="none" spc="0" normalizeH="0" baseline="0" noProof="0" dirty="0">
                <a:ln>
                  <a:noFill/>
                </a:ln>
                <a:solidFill>
                  <a:srgbClr val="FFFFFF"/>
                </a:solidFill>
                <a:effectLst/>
                <a:uLnTx/>
                <a:uFillTx/>
                <a:latin typeface="Arial Narrow" panose="020B0606020202030204" pitchFamily="34" charset="0"/>
                <a:ea typeface="+mn-ea"/>
                <a:cs typeface="Arial" panose="020B0604020202020204" pitchFamily="34" charset="0"/>
              </a:rPr>
              <a:t>Illinois, Minnesota, Ohio, Wisconsin, Indiana,  Colorado, Michigan, Montana, North Dakota, South Dakota, Utah, Wyoming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E-mail Mailbox: </a:t>
            </a:r>
            <a:r>
              <a:rPr kumimoji="0" lang="en-US" alt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12">
                  <a:extLst>
                    <a:ext uri="{A12FA001-AC4F-418D-AE19-62706E023703}">
                      <ahyp:hlinkClr xmlns:ahyp="http://schemas.microsoft.com/office/drawing/2018/hyperlinkcolor" val="tx"/>
                    </a:ext>
                  </a:extLst>
                </a:hlinkClick>
              </a:rPr>
              <a:t>Chicago.Denver.SPD@ed.gov</a:t>
            </a:r>
            <a:endParaRPr kumimoji="0" lang="en-US" alt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Jeremy Early, Division Chief </a:t>
            </a:r>
            <a:r>
              <a:rPr kumimoji="0" lang="en-US" alt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Calibri" panose="020F0502020204030204" pitchFamily="34" charset="0"/>
              </a:rPr>
              <a:t>312-730-1529</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Jason Charlton – Chicago </a:t>
            </a:r>
            <a:r>
              <a:rPr kumimoji="0" lang="en-US" alt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Calibri" panose="020F0502020204030204" pitchFamily="34" charset="0"/>
              </a:rPr>
              <a:t>312-730-1695</a:t>
            </a:r>
            <a:endParaRPr kumimoji="0" lang="en-US" alt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Tammi Sawyer − Chicago  </a:t>
            </a:r>
            <a:r>
              <a:rPr kumimoji="0" lang="en-US" alt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312-730-1531</a:t>
            </a:r>
          </a:p>
          <a:p>
            <a:pPr>
              <a:defRPr/>
            </a:pPr>
            <a:r>
              <a:rPr kumimoji="0" lang="en-US" altLang="en-US" sz="1050" b="1" i="0" u="none" strike="noStrike" kern="1200" cap="none" spc="0" normalizeH="0" baseline="0" noProof="0" dirty="0">
                <a:ln>
                  <a:noFill/>
                </a:ln>
                <a:solidFill>
                  <a:srgbClr val="FFFFFF"/>
                </a:solidFill>
                <a:effectLst/>
                <a:uLnTx/>
                <a:uFillTx/>
                <a:latin typeface="Arial"/>
                <a:cs typeface="Arial"/>
              </a:rPr>
              <a:t>Brenda </a:t>
            </a:r>
            <a:r>
              <a:rPr lang="en-US" altLang="en-US" sz="1050" b="1" dirty="0">
                <a:solidFill>
                  <a:srgbClr val="FFFFFF"/>
                </a:solidFill>
                <a:latin typeface="Arial"/>
                <a:cs typeface="Arial"/>
              </a:rPr>
              <a:t>Edwards </a:t>
            </a:r>
            <a:r>
              <a:rPr lang="en-US" sz="1050" b="1" dirty="0">
                <a:solidFill>
                  <a:srgbClr val="FFFFFF"/>
                </a:solidFill>
                <a:latin typeface="Arial"/>
                <a:cs typeface="Arial"/>
              </a:rPr>
              <a:t>−</a:t>
            </a:r>
            <a:r>
              <a:rPr kumimoji="0" lang="en-US" sz="1050" b="1" i="0" u="none" strike="noStrike" kern="1200" cap="none" spc="0" normalizeH="0" baseline="0" noProof="0" dirty="0">
                <a:ln>
                  <a:noFill/>
                </a:ln>
                <a:solidFill>
                  <a:srgbClr val="FFFFFF"/>
                </a:solidFill>
                <a:effectLst/>
                <a:uLnTx/>
                <a:uFillTx/>
                <a:latin typeface="Arial"/>
                <a:cs typeface="Arial"/>
              </a:rPr>
              <a:t> </a:t>
            </a:r>
            <a:r>
              <a:rPr kumimoji="0" lang="en-US" altLang="en-US" sz="1050" b="1" i="0" u="none" strike="noStrike" kern="1200" cap="none" spc="0" normalizeH="0" baseline="0" noProof="0" dirty="0">
                <a:ln>
                  <a:noFill/>
                </a:ln>
                <a:solidFill>
                  <a:srgbClr val="FFFFFF"/>
                </a:solidFill>
                <a:effectLst/>
                <a:uLnTx/>
                <a:uFillTx/>
                <a:latin typeface="Arial"/>
                <a:cs typeface="Arial"/>
              </a:rPr>
              <a:t>Chicago </a:t>
            </a:r>
            <a:r>
              <a:rPr kumimoji="0" lang="en-US" altLang="en-US" sz="1050" b="0" i="0" u="none" strike="noStrike" kern="1200" cap="none" spc="0" normalizeH="0" baseline="0" noProof="0" dirty="0">
                <a:ln>
                  <a:noFill/>
                </a:ln>
                <a:solidFill>
                  <a:srgbClr val="FFFFFF"/>
                </a:solidFill>
                <a:effectLst/>
                <a:uLnTx/>
                <a:uFillTx/>
                <a:latin typeface="Arial"/>
                <a:cs typeface="Arial"/>
              </a:rPr>
              <a:t>312-730-1522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800" b="1" i="0" u="none" strike="noStrike" kern="1200" cap="none" spc="0" normalizeH="0" baseline="0" noProof="0" dirty="0">
              <a:ln>
                <a:noFill/>
              </a:ln>
              <a:solidFill>
                <a:srgbClr val="FFFFFF"/>
              </a:solidFill>
              <a:effectLst/>
              <a:uLnTx/>
              <a:uFillTx/>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San Francisco/Seattle School Participation Division</a:t>
            </a:r>
            <a:endParaRPr kumimoji="0" lang="en-US" altLang="en-US"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67" b="0" i="1" u="none" strike="noStrike" kern="1200" cap="none" spc="0" normalizeH="0" baseline="0" noProof="0" dirty="0">
                <a:ln>
                  <a:noFill/>
                </a:ln>
                <a:solidFill>
                  <a:srgbClr val="FFFFFF"/>
                </a:solidFill>
                <a:effectLst/>
                <a:uLnTx/>
                <a:uFillTx/>
                <a:latin typeface="Arial Narrow" panose="020B0606020202030204" pitchFamily="34" charset="0"/>
                <a:ea typeface="+mn-ea"/>
                <a:cs typeface="Arial" panose="020B0604020202020204" pitchFamily="34" charset="0"/>
              </a:rPr>
              <a:t>American Samoa, Arizona, California, Guam, Hawaii, Nevada, Palau, Marshall Islands, North Marianas, State of Micronesia, Alaska, Idaho, Oregon, Washington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E-mail Mailbox: </a:t>
            </a:r>
            <a:r>
              <a:rPr kumimoji="0" lang="en-US" alt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13">
                  <a:extLst>
                    <a:ext uri="{A12FA001-AC4F-418D-AE19-62706E023703}">
                      <ahyp:hlinkClr xmlns:ahyp="http://schemas.microsoft.com/office/drawing/2018/hyperlinkcolor" val="tx"/>
                    </a:ext>
                  </a:extLst>
                </a:hlinkClick>
              </a:rPr>
              <a:t>Sanfrancisco.Seattle.SPD@ed.gov</a:t>
            </a:r>
            <a:endParaRPr kumimoji="0" lang="en-US" altLang="en-US" sz="1067"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a:defRPr/>
            </a:pPr>
            <a:r>
              <a:rPr kumimoji="0" lang="en-US" altLang="en-US" sz="1050" b="1" i="0" u="none" strike="noStrike" kern="1200" cap="none" spc="0" normalizeH="0" baseline="0" noProof="0" dirty="0">
                <a:ln>
                  <a:noFill/>
                </a:ln>
                <a:solidFill>
                  <a:srgbClr val="FFFFFF"/>
                </a:solidFill>
                <a:effectLst/>
                <a:uLnTx/>
                <a:uFillTx/>
                <a:latin typeface="Arial"/>
                <a:cs typeface="Arial"/>
              </a:rPr>
              <a:t>Martina Fernandez-Rosario, </a:t>
            </a:r>
            <a:r>
              <a:rPr lang="en-US" sz="1050" b="1" dirty="0">
                <a:solidFill>
                  <a:srgbClr val="FFFFFF"/>
                </a:solidFill>
                <a:latin typeface="Arial"/>
                <a:cs typeface="Arial"/>
              </a:rPr>
              <a:t>Acting Division Chief </a:t>
            </a:r>
            <a:r>
              <a:rPr lang="en-US" altLang="en-US" sz="1050" b="1" dirty="0">
                <a:solidFill>
                  <a:srgbClr val="FFFFFF"/>
                </a:solidFill>
                <a:latin typeface="Arial"/>
                <a:cs typeface="Arial"/>
              </a:rPr>
              <a:t>          </a:t>
            </a:r>
            <a:r>
              <a:rPr kumimoji="0" lang="en-US" altLang="en-US" sz="1050" i="0" u="none" strike="noStrike" kern="1200" cap="none" spc="0" normalizeH="0" baseline="0" noProof="0" dirty="0">
                <a:ln>
                  <a:noFill/>
                </a:ln>
                <a:solidFill>
                  <a:srgbClr val="FFFFFF"/>
                </a:solidFill>
                <a:effectLst/>
                <a:uLnTx/>
                <a:uFillTx/>
                <a:latin typeface="Arial"/>
                <a:cs typeface="Arial"/>
              </a:rPr>
              <a:t>415-486-5605</a:t>
            </a:r>
            <a:r>
              <a:rPr lang="en-US" altLang="en-US" sz="1050" dirty="0">
                <a:solidFill>
                  <a:srgbClr val="FFFFFF"/>
                </a:solidFill>
                <a:latin typeface="Arial"/>
                <a:cs typeface="Arial"/>
              </a:rPr>
              <a:t> </a:t>
            </a:r>
            <a:endParaRPr lang="en-US" altLang="en-US" sz="1050"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Erik </a:t>
            </a:r>
            <a:r>
              <a:rPr kumimoji="0" lang="en-US" altLang="en-US" sz="1050" b="1" i="0"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rPr>
              <a:t>Fosker</a:t>
            </a:r>
            <a:r>
              <a:rPr kumimoji="0" lang="en-US" alt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 San Francisco </a:t>
            </a:r>
            <a:r>
              <a:rPr kumimoji="0" lang="en-US" alt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415-486-5606</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Kim Meadows − Washington, DC </a:t>
            </a:r>
            <a:r>
              <a:rPr kumimoji="0" lang="en-US" altLang="en-US" sz="105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202-377-3058</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467"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467"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467"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467"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B1B092-705C-5A4F-85CD-4626670C85EA}"/>
              </a:ext>
            </a:extLst>
          </p:cNvPr>
          <p:cNvSpPr>
            <a:spLocks noGrp="1"/>
          </p:cNvSpPr>
          <p:nvPr>
            <p:ph type="sldNum" sz="quarter" idx="10"/>
          </p:nvPr>
        </p:nvSpPr>
        <p:spPr/>
        <p:txBody>
          <a:bodyPr/>
          <a:lstStyle/>
          <a:p>
            <a:fld id="{234755BD-B4AC-9044-BCE4-27904766F8BB}" type="slidenum">
              <a:rPr lang="en-US" smtClean="0"/>
              <a:pPr/>
              <a:t>31</a:t>
            </a:fld>
            <a:endParaRPr lang="en-US"/>
          </a:p>
        </p:txBody>
      </p:sp>
      <p:sp>
        <p:nvSpPr>
          <p:cNvPr id="3" name="Title 2">
            <a:extLst>
              <a:ext uri="{FF2B5EF4-FFF2-40B4-BE49-F238E27FC236}">
                <a16:creationId xmlns:a16="http://schemas.microsoft.com/office/drawing/2014/main" id="{F698CE7B-2C7E-EB47-B17C-4DDDA4AA05B8}"/>
              </a:ext>
            </a:extLst>
          </p:cNvPr>
          <p:cNvSpPr>
            <a:spLocks noGrp="1"/>
          </p:cNvSpPr>
          <p:nvPr>
            <p:ph type="title"/>
          </p:nvPr>
        </p:nvSpPr>
        <p:spPr/>
        <p:txBody>
          <a:bodyPr/>
          <a:lstStyle/>
          <a:p>
            <a:r>
              <a:rPr lang="en-US"/>
              <a:t>Resources</a:t>
            </a:r>
          </a:p>
        </p:txBody>
      </p:sp>
      <p:sp>
        <p:nvSpPr>
          <p:cNvPr id="12" name="Text Placeholder 4">
            <a:extLst>
              <a:ext uri="{FF2B5EF4-FFF2-40B4-BE49-F238E27FC236}">
                <a16:creationId xmlns:a16="http://schemas.microsoft.com/office/drawing/2014/main" id="{7F506A69-E3C9-4ED8-A38F-3E1C67645299}"/>
              </a:ext>
            </a:extLst>
          </p:cNvPr>
          <p:cNvSpPr txBox="1">
            <a:spLocks/>
          </p:cNvSpPr>
          <p:nvPr/>
        </p:nvSpPr>
        <p:spPr>
          <a:xfrm>
            <a:off x="5488894" y="637566"/>
            <a:ext cx="6957106" cy="605466"/>
          </a:xfrm>
          <a:prstGeom prst="rect">
            <a:avLst/>
          </a:prstGeom>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solidFill>
                  <a:schemeClr val="accent1"/>
                </a:solidFill>
              </a:rPr>
              <a:t>School Participation Division Contact Information</a:t>
            </a:r>
          </a:p>
        </p:txBody>
      </p:sp>
      <p:pic>
        <p:nvPicPr>
          <p:cNvPr id="16" name="Picture Placeholder 15" descr="Graphical user interface, text, application, email&#10;&#10;Description automatically generated">
            <a:hlinkClick r:id="rId3"/>
            <a:extLst>
              <a:ext uri="{FF2B5EF4-FFF2-40B4-BE49-F238E27FC236}">
                <a16:creationId xmlns:a16="http://schemas.microsoft.com/office/drawing/2014/main" id="{E0555BA2-2CAF-45ED-A2D2-CBFBBAFA34F8}"/>
              </a:ext>
            </a:extLst>
          </p:cNvPr>
          <p:cNvPicPr>
            <a:picLocks noGrp="1" noChangeAspect="1"/>
          </p:cNvPicPr>
          <p:nvPr>
            <p:ph type="pic" idx="11"/>
          </p:nvPr>
        </p:nvPicPr>
        <p:blipFill rotWithShape="1">
          <a:blip r:embed="rId4">
            <a:extLst>
              <a:ext uri="{28A0092B-C50C-407E-A947-70E740481C1C}">
                <a14:useLocalDpi xmlns:a14="http://schemas.microsoft.com/office/drawing/2010/main" val="0"/>
              </a:ext>
            </a:extLst>
          </a:blip>
          <a:srcRect t="6445" b="6445"/>
          <a:stretch>
            <a:fillRect/>
          </a:stretch>
        </p:blipFill>
        <p:spPr/>
      </p:pic>
      <p:pic>
        <p:nvPicPr>
          <p:cNvPr id="20" name="Picture Placeholder 19" descr="A picture containing text&#10;&#10;Description automatically generated">
            <a:hlinkClick r:id="rId3"/>
            <a:extLst>
              <a:ext uri="{FF2B5EF4-FFF2-40B4-BE49-F238E27FC236}">
                <a16:creationId xmlns:a16="http://schemas.microsoft.com/office/drawing/2014/main" id="{0E5B2336-F12E-4E9C-BC70-F4AD883C81AC}"/>
              </a:ext>
            </a:extLst>
          </p:cNvPr>
          <p:cNvPicPr>
            <a:picLocks noGrp="1" noChangeAspect="1"/>
          </p:cNvPicPr>
          <p:nvPr>
            <p:ph type="pic" idx="1"/>
          </p:nvPr>
        </p:nvPicPr>
        <p:blipFill rotWithShape="1">
          <a:blip r:embed="rId5"/>
          <a:srcRect l="-47" t="-117" r="47" b="29784"/>
          <a:stretch/>
        </p:blipFill>
        <p:spPr>
          <a:xfrm>
            <a:off x="2698381" y="1840832"/>
            <a:ext cx="5298142" cy="2983830"/>
          </a:xfrm>
        </p:spPr>
      </p:pic>
    </p:spTree>
    <p:extLst>
      <p:ext uri="{BB962C8B-B14F-4D97-AF65-F5344CB8AC3E}">
        <p14:creationId xmlns:p14="http://schemas.microsoft.com/office/powerpoint/2010/main" val="30082097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2946783-3D65-6C46-A3CB-570CC65F5722}"/>
              </a:ext>
            </a:extLst>
          </p:cNvPr>
          <p:cNvSpPr>
            <a:spLocks noGrp="1"/>
          </p:cNvSpPr>
          <p:nvPr>
            <p:ph type="sldNum" sz="quarter" idx="10"/>
          </p:nvPr>
        </p:nvSpPr>
        <p:spPr/>
        <p:txBody>
          <a:bodyPr/>
          <a:lstStyle/>
          <a:p>
            <a:fld id="{234755BD-B4AC-9044-BCE4-27904766F8BB}" type="slidenum">
              <a:rPr lang="en-US" smtClean="0"/>
              <a:pPr/>
              <a:t>32</a:t>
            </a:fld>
            <a:endParaRPr lang="en-US"/>
          </a:p>
        </p:txBody>
      </p:sp>
      <p:sp>
        <p:nvSpPr>
          <p:cNvPr id="5" name="Title 4">
            <a:extLst>
              <a:ext uri="{FF2B5EF4-FFF2-40B4-BE49-F238E27FC236}">
                <a16:creationId xmlns:a16="http://schemas.microsoft.com/office/drawing/2014/main" id="{A14C954C-DCBB-CF4E-9CA3-1AF13A5FB3F6}"/>
              </a:ext>
            </a:extLst>
          </p:cNvPr>
          <p:cNvSpPr>
            <a:spLocks noGrp="1"/>
          </p:cNvSpPr>
          <p:nvPr>
            <p:ph type="title"/>
          </p:nvPr>
        </p:nvSpPr>
        <p:spPr>
          <a:xfrm>
            <a:off x="3914328" y="1182840"/>
            <a:ext cx="7337344" cy="1107491"/>
          </a:xfrm>
        </p:spPr>
        <p:txBody>
          <a:bodyPr/>
          <a:lstStyle/>
          <a:p>
            <a:r>
              <a:rPr lang="en-US"/>
              <a:t>Contact</a:t>
            </a:r>
          </a:p>
        </p:txBody>
      </p:sp>
      <p:sp>
        <p:nvSpPr>
          <p:cNvPr id="6" name="Text Placeholder 5">
            <a:extLst>
              <a:ext uri="{FF2B5EF4-FFF2-40B4-BE49-F238E27FC236}">
                <a16:creationId xmlns:a16="http://schemas.microsoft.com/office/drawing/2014/main" id="{3C31421C-4294-6544-B541-413435D340DA}"/>
              </a:ext>
            </a:extLst>
          </p:cNvPr>
          <p:cNvSpPr>
            <a:spLocks noGrp="1"/>
          </p:cNvSpPr>
          <p:nvPr>
            <p:ph type="body" sz="quarter" idx="24"/>
          </p:nvPr>
        </p:nvSpPr>
        <p:spPr>
          <a:xfrm>
            <a:off x="3650899" y="4164808"/>
            <a:ext cx="4164820" cy="2183154"/>
          </a:xfrm>
        </p:spPr>
        <p:txBody>
          <a:bodyPr vert="horz" lIns="0" tIns="45720" rIns="91440" bIns="45720" rtlCol="0" anchor="t">
            <a:noAutofit/>
          </a:bodyPr>
          <a:lstStyle/>
          <a:p>
            <a:pPr>
              <a:lnSpc>
                <a:spcPct val="100000"/>
              </a:lnSpc>
              <a:spcBef>
                <a:spcPts val="0"/>
              </a:spcBef>
              <a:spcAft>
                <a:spcPts val="0"/>
              </a:spcAft>
            </a:pPr>
            <a:r>
              <a:rPr lang="en-US">
                <a:latin typeface="Cambria"/>
                <a:ea typeface="Cambria"/>
                <a:cs typeface="Arial"/>
              </a:rPr>
              <a:t>U.S. Department of Education</a:t>
            </a:r>
          </a:p>
          <a:p>
            <a:pPr>
              <a:lnSpc>
                <a:spcPct val="100000"/>
              </a:lnSpc>
              <a:spcBef>
                <a:spcPts val="0"/>
              </a:spcBef>
              <a:spcAft>
                <a:spcPts val="0"/>
              </a:spcAft>
            </a:pPr>
            <a:r>
              <a:rPr lang="en-US">
                <a:latin typeface="Cambria"/>
                <a:ea typeface="Cambria"/>
                <a:cs typeface="Arial"/>
              </a:rPr>
              <a:t>Federal Student Aid</a:t>
            </a:r>
          </a:p>
          <a:p>
            <a:pPr>
              <a:lnSpc>
                <a:spcPct val="100000"/>
              </a:lnSpc>
              <a:spcBef>
                <a:spcPts val="0"/>
              </a:spcBef>
              <a:spcAft>
                <a:spcPts val="0"/>
              </a:spcAft>
            </a:pPr>
            <a:r>
              <a:rPr lang="en-US">
                <a:latin typeface="Cambria"/>
                <a:ea typeface="Cambria"/>
                <a:cs typeface="Arial"/>
              </a:rPr>
              <a:t>Partner Eligibility and Oversight Services</a:t>
            </a:r>
          </a:p>
          <a:p>
            <a:pPr>
              <a:lnSpc>
                <a:spcPct val="100000"/>
              </a:lnSpc>
              <a:spcBef>
                <a:spcPts val="0"/>
              </a:spcBef>
              <a:spcAft>
                <a:spcPts val="0"/>
              </a:spcAft>
            </a:pPr>
            <a:r>
              <a:rPr lang="en-US" i="0">
                <a:latin typeface="Cambria"/>
                <a:ea typeface="Cambria"/>
                <a:cs typeface="Arial"/>
                <a:hlinkClick r:id="rId2"/>
              </a:rPr>
              <a:t>ingrid.valentine@ed.gov</a:t>
            </a:r>
            <a:endParaRPr lang="en-US" i="0">
              <a:latin typeface="Cambria"/>
              <a:ea typeface="Cambria"/>
              <a:cs typeface="Arial"/>
            </a:endParaRPr>
          </a:p>
          <a:p>
            <a:endParaRPr lang="en-US"/>
          </a:p>
        </p:txBody>
      </p:sp>
      <p:sp>
        <p:nvSpPr>
          <p:cNvPr id="7" name="Text Placeholder 6">
            <a:extLst>
              <a:ext uri="{FF2B5EF4-FFF2-40B4-BE49-F238E27FC236}">
                <a16:creationId xmlns:a16="http://schemas.microsoft.com/office/drawing/2014/main" id="{53E934F6-2A51-5343-9BF2-B8ED999A03AF}"/>
              </a:ext>
            </a:extLst>
          </p:cNvPr>
          <p:cNvSpPr>
            <a:spLocks noGrp="1"/>
          </p:cNvSpPr>
          <p:nvPr>
            <p:ph type="body" sz="quarter" idx="25"/>
          </p:nvPr>
        </p:nvSpPr>
        <p:spPr>
          <a:xfrm>
            <a:off x="3650899" y="3084375"/>
            <a:ext cx="3049324" cy="605466"/>
          </a:xfrm>
        </p:spPr>
        <p:txBody>
          <a:bodyPr/>
          <a:lstStyle/>
          <a:p>
            <a:r>
              <a:rPr lang="en-US"/>
              <a:t>Ingrid Valentine, Deputy Director</a:t>
            </a:r>
          </a:p>
        </p:txBody>
      </p:sp>
      <p:sp>
        <p:nvSpPr>
          <p:cNvPr id="8" name="Text Placeholder 7">
            <a:extLst>
              <a:ext uri="{FF2B5EF4-FFF2-40B4-BE49-F238E27FC236}">
                <a16:creationId xmlns:a16="http://schemas.microsoft.com/office/drawing/2014/main" id="{020CEAA0-CBAD-2B47-A044-A7BBB9BA10FE}"/>
              </a:ext>
            </a:extLst>
          </p:cNvPr>
          <p:cNvSpPr>
            <a:spLocks noGrp="1"/>
          </p:cNvSpPr>
          <p:nvPr>
            <p:ph type="body" sz="quarter" idx="26"/>
          </p:nvPr>
        </p:nvSpPr>
        <p:spPr>
          <a:xfrm>
            <a:off x="7941982" y="4164808"/>
            <a:ext cx="4164820" cy="2183154"/>
          </a:xfrm>
        </p:spPr>
        <p:txBody>
          <a:bodyPr/>
          <a:lstStyle/>
          <a:p>
            <a:pPr>
              <a:lnSpc>
                <a:spcPct val="100000"/>
              </a:lnSpc>
              <a:spcBef>
                <a:spcPts val="0"/>
              </a:spcBef>
              <a:spcAft>
                <a:spcPts val="0"/>
              </a:spcAft>
            </a:pPr>
            <a:r>
              <a:rPr lang="en-US" dirty="0"/>
              <a:t>U.S. Department of Education</a:t>
            </a:r>
          </a:p>
          <a:p>
            <a:pPr>
              <a:lnSpc>
                <a:spcPct val="100000"/>
              </a:lnSpc>
              <a:spcBef>
                <a:spcPts val="0"/>
              </a:spcBef>
              <a:spcAft>
                <a:spcPts val="0"/>
              </a:spcAft>
            </a:pPr>
            <a:r>
              <a:rPr lang="en-US" dirty="0"/>
              <a:t>Federal Student Aid</a:t>
            </a:r>
          </a:p>
          <a:p>
            <a:pPr>
              <a:lnSpc>
                <a:spcPct val="100000"/>
              </a:lnSpc>
              <a:spcBef>
                <a:spcPts val="0"/>
              </a:spcBef>
              <a:spcAft>
                <a:spcPts val="0"/>
              </a:spcAft>
            </a:pPr>
            <a:r>
              <a:rPr lang="en-US" dirty="0"/>
              <a:t>Policy Implementation and Liaison Group</a:t>
            </a:r>
          </a:p>
          <a:p>
            <a:pPr>
              <a:lnSpc>
                <a:spcPct val="100000"/>
              </a:lnSpc>
              <a:spcBef>
                <a:spcPts val="0"/>
              </a:spcBef>
              <a:spcAft>
                <a:spcPts val="0"/>
              </a:spcAft>
            </a:pPr>
            <a:r>
              <a:rPr lang="en-US" dirty="0">
                <a:hlinkClick r:id="rId3"/>
              </a:rPr>
              <a:t>michael.ruggless@ed.gov</a:t>
            </a:r>
            <a:endParaRPr lang="en-US" dirty="0"/>
          </a:p>
          <a:p>
            <a:pPr>
              <a:lnSpc>
                <a:spcPct val="100000"/>
              </a:lnSpc>
            </a:pPr>
            <a:endParaRPr lang="en-US" dirty="0"/>
          </a:p>
        </p:txBody>
      </p:sp>
      <p:sp>
        <p:nvSpPr>
          <p:cNvPr id="9" name="Text Placeholder 8">
            <a:extLst>
              <a:ext uri="{FF2B5EF4-FFF2-40B4-BE49-F238E27FC236}">
                <a16:creationId xmlns:a16="http://schemas.microsoft.com/office/drawing/2014/main" id="{5597D946-4636-484A-9399-FE1FC7A44242}"/>
              </a:ext>
            </a:extLst>
          </p:cNvPr>
          <p:cNvSpPr>
            <a:spLocks noGrp="1"/>
          </p:cNvSpPr>
          <p:nvPr>
            <p:ph type="body" sz="quarter" idx="27"/>
          </p:nvPr>
        </p:nvSpPr>
        <p:spPr>
          <a:xfrm>
            <a:off x="7941982" y="3078115"/>
            <a:ext cx="3049324" cy="605466"/>
          </a:xfrm>
        </p:spPr>
        <p:txBody>
          <a:bodyPr/>
          <a:lstStyle/>
          <a:p>
            <a:r>
              <a:rPr lang="en-US" dirty="0"/>
              <a:t>Michael Ruggless, Program Specialist</a:t>
            </a:r>
          </a:p>
        </p:txBody>
      </p:sp>
      <p:pic>
        <p:nvPicPr>
          <p:cNvPr id="11" name="Picture 10" descr="A person speaking at a podium&#10;&#10;Description automatically generated with low confidence">
            <a:extLst>
              <a:ext uri="{FF2B5EF4-FFF2-40B4-BE49-F238E27FC236}">
                <a16:creationId xmlns:a16="http://schemas.microsoft.com/office/drawing/2014/main" id="{469B96F1-9411-4A62-BE22-3FB6D5F508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3439439" cy="2975115"/>
          </a:xfrm>
          <a:prstGeom prst="rect">
            <a:avLst/>
          </a:prstGeom>
        </p:spPr>
      </p:pic>
      <p:pic>
        <p:nvPicPr>
          <p:cNvPr id="13" name="Picture 12" descr="A person in a suit and tie smiling in front of a flag&#10;&#10;Description automatically generated with medium confidence">
            <a:extLst>
              <a:ext uri="{FF2B5EF4-FFF2-40B4-BE49-F238E27FC236}">
                <a16:creationId xmlns:a16="http://schemas.microsoft.com/office/drawing/2014/main" id="{9BEE0BF0-91C1-4975-92A2-C3AB57E6E6BF}"/>
              </a:ext>
            </a:extLst>
          </p:cNvPr>
          <p:cNvPicPr>
            <a:picLocks noChangeAspect="1"/>
          </p:cNvPicPr>
          <p:nvPr/>
        </p:nvPicPr>
        <p:blipFill rotWithShape="1">
          <a:blip r:embed="rId5">
            <a:extLst>
              <a:ext uri="{28A0092B-C50C-407E-A947-70E740481C1C}">
                <a14:useLocalDpi xmlns:a14="http://schemas.microsoft.com/office/drawing/2010/main" val="0"/>
              </a:ext>
            </a:extLst>
          </a:blip>
          <a:srcRect t="-379" b="26374"/>
          <a:stretch/>
        </p:blipFill>
        <p:spPr>
          <a:xfrm>
            <a:off x="0" y="3774281"/>
            <a:ext cx="3439439" cy="3090652"/>
          </a:xfrm>
          <a:prstGeom prst="rect">
            <a:avLst/>
          </a:prstGeom>
        </p:spPr>
      </p:pic>
    </p:spTree>
    <p:extLst>
      <p:ext uri="{BB962C8B-B14F-4D97-AF65-F5344CB8AC3E}">
        <p14:creationId xmlns:p14="http://schemas.microsoft.com/office/powerpoint/2010/main" val="2088484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4</a:t>
            </a:fld>
            <a:endParaRPr lang="en-US"/>
          </a:p>
        </p:txBody>
      </p:sp>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Natural disasters</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1144769" y="2456967"/>
            <a:ext cx="7942082" cy="4051527"/>
          </a:xfrm>
        </p:spPr>
        <p:txBody>
          <a:bodyPr/>
          <a:lstStyle/>
          <a:p>
            <a:r>
              <a:rPr lang="en-US" sz="2400"/>
              <a:t>Individual Assistance:</a:t>
            </a:r>
          </a:p>
          <a:p>
            <a:pPr marL="799987" lvl="1" indent="-342900">
              <a:buFont typeface="Arial" panose="020B0604020202020204" pitchFamily="34" charset="0"/>
              <a:buChar char="•"/>
            </a:pPr>
            <a:r>
              <a:rPr lang="en-US" sz="2000"/>
              <a:t>DCL GEN-17-08: Guidance for helping </a:t>
            </a:r>
            <a:r>
              <a:rPr lang="en-US" sz="2000" i="1"/>
              <a:t>Title IV participants affects by a major disaster</a:t>
            </a:r>
            <a:endParaRPr lang="en-US" sz="2000"/>
          </a:p>
          <a:p>
            <a:pPr marL="799987" lvl="1" indent="-342900">
              <a:buFont typeface="Arial" panose="020B0604020202020204" pitchFamily="34" charset="0"/>
              <a:buChar char="•"/>
            </a:pPr>
            <a:r>
              <a:rPr lang="en-US" sz="2000"/>
              <a:t>Campus-Based Funding – Federal Supplemental Educational Opportunity Grant (FSEOG) Program</a:t>
            </a:r>
          </a:p>
          <a:p>
            <a:pPr marL="799987" lvl="1" indent="-342900">
              <a:buFont typeface="Arial" panose="020B0604020202020204" pitchFamily="34" charset="0"/>
              <a:buChar char="•"/>
            </a:pPr>
            <a:r>
              <a:rPr lang="en-US" sz="2000"/>
              <a:t>Contact your School Participation Division </a:t>
            </a:r>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8" y="1530478"/>
            <a:ext cx="10228082" cy="605466"/>
          </a:xfrm>
        </p:spPr>
        <p:txBody>
          <a:bodyPr/>
          <a:lstStyle/>
          <a:p>
            <a:r>
              <a:rPr lang="en-US"/>
              <a:t>Federal emergency management agency (FEMA) designations</a:t>
            </a:r>
          </a:p>
          <a:p>
            <a:r>
              <a:rPr lang="en-US"/>
              <a:t>Individual Assistance vs. Public assistance</a:t>
            </a:r>
          </a:p>
        </p:txBody>
      </p:sp>
      <p:pic>
        <p:nvPicPr>
          <p:cNvPr id="8" name="Picture 7">
            <a:extLst>
              <a:ext uri="{FF2B5EF4-FFF2-40B4-BE49-F238E27FC236}">
                <a16:creationId xmlns:a16="http://schemas.microsoft.com/office/drawing/2014/main" id="{B36B16F8-4227-429E-862B-143BD1826804}"/>
              </a:ext>
            </a:extLst>
          </p:cNvPr>
          <p:cNvPicPr>
            <a:picLocks noChangeAspect="1"/>
          </p:cNvPicPr>
          <p:nvPr/>
        </p:nvPicPr>
        <p:blipFill rotWithShape="1">
          <a:blip r:embed="rId3"/>
          <a:srcRect l="5549" t="13282" r="2924"/>
          <a:stretch/>
        </p:blipFill>
        <p:spPr>
          <a:xfrm>
            <a:off x="7400593" y="4084058"/>
            <a:ext cx="3372516" cy="2194560"/>
          </a:xfrm>
          <a:prstGeom prst="rect">
            <a:avLst/>
          </a:prstGeom>
        </p:spPr>
      </p:pic>
    </p:spTree>
    <p:extLst>
      <p:ext uri="{BB962C8B-B14F-4D97-AF65-F5344CB8AC3E}">
        <p14:creationId xmlns:p14="http://schemas.microsoft.com/office/powerpoint/2010/main" val="1951865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5</a:t>
            </a:fld>
            <a:endParaRPr lang="en-US"/>
          </a:p>
        </p:txBody>
      </p:sp>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Natural disasters </a:t>
            </a:r>
            <a:r>
              <a:rPr lang="en-US" sz="1400" dirty="0"/>
              <a:t>(Not declared for individual assistance)</a:t>
            </a:r>
            <a:endParaRPr lang="en-US" dirty="0"/>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1144769" y="2456967"/>
            <a:ext cx="7942082" cy="4051527"/>
          </a:xfrm>
        </p:spPr>
        <p:txBody>
          <a:bodyPr/>
          <a:lstStyle/>
          <a:p>
            <a:r>
              <a:rPr lang="en-US" sz="2400" dirty="0"/>
              <a:t>Public Assistance:</a:t>
            </a:r>
          </a:p>
          <a:p>
            <a:pPr marL="799987" lvl="1" indent="-342900">
              <a:buFont typeface="Arial" panose="020B0604020202020204" pitchFamily="34" charset="0"/>
              <a:buChar char="•"/>
            </a:pPr>
            <a:r>
              <a:rPr lang="en-US" sz="2000" dirty="0"/>
              <a:t>Contact your School Participation Division </a:t>
            </a:r>
          </a:p>
          <a:p>
            <a:r>
              <a:rPr lang="en-US" sz="2400" dirty="0"/>
              <a:t>Local Event (not declared by FEMA):</a:t>
            </a:r>
          </a:p>
          <a:p>
            <a:pPr marL="799987" lvl="1" indent="-342900">
              <a:buFont typeface="Arial" panose="020B0604020202020204" pitchFamily="34" charset="0"/>
              <a:buChar char="•"/>
            </a:pPr>
            <a:r>
              <a:rPr lang="en-US" sz="2000" dirty="0"/>
              <a:t>Contact your School Participation Division </a:t>
            </a:r>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8" y="1530478"/>
            <a:ext cx="10228082" cy="605466"/>
          </a:xfrm>
        </p:spPr>
        <p:txBody>
          <a:bodyPr/>
          <a:lstStyle/>
          <a:p>
            <a:r>
              <a:rPr lang="en-US"/>
              <a:t>Federal emergency management agency (FEMA) designations</a:t>
            </a:r>
          </a:p>
          <a:p>
            <a:r>
              <a:rPr lang="en-US"/>
              <a:t>Individual Assistance vs. Public assistance</a:t>
            </a:r>
          </a:p>
        </p:txBody>
      </p:sp>
      <p:pic>
        <p:nvPicPr>
          <p:cNvPr id="1028" name="Picture 4" descr="Disaster aid stalls in Senate amid fight over Puerto Rico | KATV">
            <a:extLst>
              <a:ext uri="{FF2B5EF4-FFF2-40B4-BE49-F238E27FC236}">
                <a16:creationId xmlns:a16="http://schemas.microsoft.com/office/drawing/2014/main" id="{E8EDC9C3-DA2D-45C2-8CFD-D59F5DD91E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9023" y="3921957"/>
            <a:ext cx="3580310" cy="2011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6769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9B4FC-CCCD-034B-982D-0DB26E7D1D3E}"/>
              </a:ext>
            </a:extLst>
          </p:cNvPr>
          <p:cNvSpPr>
            <a:spLocks noGrp="1"/>
          </p:cNvSpPr>
          <p:nvPr>
            <p:ph type="title"/>
          </p:nvPr>
        </p:nvSpPr>
        <p:spPr/>
        <p:txBody>
          <a:bodyPr/>
          <a:lstStyle/>
          <a:p>
            <a:r>
              <a:rPr lang="en-US" dirty="0"/>
              <a:t>FSA emergency response team</a:t>
            </a:r>
          </a:p>
        </p:txBody>
      </p:sp>
      <p:sp>
        <p:nvSpPr>
          <p:cNvPr id="3" name="Slide Number Placeholder 2">
            <a:extLst>
              <a:ext uri="{FF2B5EF4-FFF2-40B4-BE49-F238E27FC236}">
                <a16:creationId xmlns:a16="http://schemas.microsoft.com/office/drawing/2014/main" id="{42E162C4-BB1D-6C4B-9CAC-9D1307DF34CE}"/>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6</a:t>
            </a:fld>
            <a:endParaRPr lang="en-US"/>
          </a:p>
        </p:txBody>
      </p:sp>
    </p:spTree>
    <p:extLst>
      <p:ext uri="{BB962C8B-B14F-4D97-AF65-F5344CB8AC3E}">
        <p14:creationId xmlns:p14="http://schemas.microsoft.com/office/powerpoint/2010/main" val="3752978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7</a:t>
            </a:fld>
            <a:endParaRPr lang="en-US"/>
          </a:p>
        </p:txBody>
      </p:sp>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FSA’s emergency response team</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912571" y="2302713"/>
            <a:ext cx="9050579" cy="4051527"/>
          </a:xfrm>
        </p:spPr>
        <p:txBody>
          <a:bodyPr/>
          <a:lstStyle/>
          <a:p>
            <a:pPr marL="342900" indent="-342900">
              <a:buFont typeface="Arial" panose="020B0604020202020204" pitchFamily="34" charset="0"/>
              <a:buChar char="•"/>
            </a:pPr>
            <a:r>
              <a:rPr lang="en-US" dirty="0"/>
              <a:t>Monitoring sizeable weather-related threats</a:t>
            </a:r>
          </a:p>
          <a:p>
            <a:pPr marL="342900" indent="-342900">
              <a:buFont typeface="Arial" panose="020B0604020202020204" pitchFamily="34" charset="0"/>
              <a:buChar char="•"/>
            </a:pPr>
            <a:r>
              <a:rPr lang="en-US" dirty="0"/>
              <a:t>Mobilizing internal stakeholders to provide for an immediate, coordinate community response</a:t>
            </a:r>
          </a:p>
          <a:p>
            <a:pPr marL="342900" indent="-342900">
              <a:buFont typeface="Arial" panose="020B0604020202020204" pitchFamily="34" charset="0"/>
              <a:buChar char="•"/>
            </a:pPr>
            <a:r>
              <a:rPr lang="en-US" dirty="0"/>
              <a:t>Assisting with assessing the needs of school community stakeholders</a:t>
            </a:r>
          </a:p>
          <a:p>
            <a:pPr marL="342900" indent="-342900">
              <a:buFont typeface="Arial" panose="020B0604020202020204" pitchFamily="34" charset="0"/>
              <a:buChar char="•"/>
            </a:pPr>
            <a:r>
              <a:rPr lang="en-US" dirty="0"/>
              <a:t>Developing reports designed for FSA, ED and the general public</a:t>
            </a:r>
          </a:p>
          <a:p>
            <a:pPr marL="342900" indent="-342900">
              <a:buFont typeface="Arial" panose="020B0604020202020204" pitchFamily="34" charset="0"/>
              <a:buChar char="•"/>
            </a:pPr>
            <a:r>
              <a:rPr lang="en-US" dirty="0"/>
              <a:t>Provide ongoing support, information, technical assistance, and other resources to students, Title IV participating institution, and borrowers impacted by natural disasters </a:t>
            </a:r>
          </a:p>
          <a:p>
            <a:pPr marL="342900" indent="-342900">
              <a:buFont typeface="Arial" panose="020B0604020202020204" pitchFamily="34" charset="0"/>
              <a:buChar char="•"/>
            </a:pPr>
            <a:r>
              <a:rPr lang="en-US" dirty="0"/>
              <a:t>Provide proactive communications before the disasters strike and regular communications following the disaster; operational assistance; and regulatory and administration relief and reporting flexibilities </a:t>
            </a:r>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8" y="1530478"/>
            <a:ext cx="10228082" cy="605466"/>
          </a:xfrm>
        </p:spPr>
        <p:txBody>
          <a:bodyPr/>
          <a:lstStyle/>
          <a:p>
            <a:r>
              <a:rPr lang="en-US" dirty="0"/>
              <a:t>Established in 2017 – To respond to increased natural disasters across the united states and the Caribbean</a:t>
            </a:r>
          </a:p>
        </p:txBody>
      </p:sp>
      <p:pic>
        <p:nvPicPr>
          <p:cNvPr id="7" name="Graphic 6">
            <a:extLst>
              <a:ext uri="{FF2B5EF4-FFF2-40B4-BE49-F238E27FC236}">
                <a16:creationId xmlns:a16="http://schemas.microsoft.com/office/drawing/2014/main" id="{BD03D10D-6B14-44A7-AC36-CCFE72707B6C}"/>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306550" y="4465201"/>
            <a:ext cx="1400601" cy="1125973"/>
          </a:xfrm>
          <a:prstGeom prst="rect">
            <a:avLst/>
          </a:prstGeom>
        </p:spPr>
      </p:pic>
    </p:spTree>
    <p:extLst>
      <p:ext uri="{BB962C8B-B14F-4D97-AF65-F5344CB8AC3E}">
        <p14:creationId xmlns:p14="http://schemas.microsoft.com/office/powerpoint/2010/main" val="496137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8</a:t>
            </a:fld>
            <a:endParaRPr lang="en-US"/>
          </a:p>
        </p:txBody>
      </p:sp>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FSA’s emergency response team</a:t>
            </a:r>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8" y="1530478"/>
            <a:ext cx="10228082" cy="605466"/>
          </a:xfrm>
        </p:spPr>
        <p:txBody>
          <a:bodyPr/>
          <a:lstStyle/>
          <a:p>
            <a:r>
              <a:rPr lang="en-US"/>
              <a:t>Natural disaster response intelligence system </a:t>
            </a:r>
          </a:p>
        </p:txBody>
      </p:sp>
      <p:pic>
        <p:nvPicPr>
          <p:cNvPr id="9" name="Picture 8" descr="Map&#10;&#10;Description automatically generated">
            <a:extLst>
              <a:ext uri="{FF2B5EF4-FFF2-40B4-BE49-F238E27FC236}">
                <a16:creationId xmlns:a16="http://schemas.microsoft.com/office/drawing/2014/main" id="{879209EC-3844-424C-A1E9-C019CF246B3F}"/>
              </a:ext>
            </a:extLst>
          </p:cNvPr>
          <p:cNvPicPr>
            <a:picLocks noChangeAspect="1"/>
          </p:cNvPicPr>
          <p:nvPr/>
        </p:nvPicPr>
        <p:blipFill>
          <a:blip r:embed="rId3"/>
          <a:stretch>
            <a:fillRect/>
          </a:stretch>
        </p:blipFill>
        <p:spPr>
          <a:xfrm>
            <a:off x="3181351" y="1976678"/>
            <a:ext cx="8615838" cy="4301362"/>
          </a:xfrm>
          <a:prstGeom prst="rect">
            <a:avLst/>
          </a:prstGeom>
        </p:spPr>
      </p:pic>
      <p:sp>
        <p:nvSpPr>
          <p:cNvPr id="23" name="Text Placeholder 3">
            <a:extLst>
              <a:ext uri="{FF2B5EF4-FFF2-40B4-BE49-F238E27FC236}">
                <a16:creationId xmlns:a16="http://schemas.microsoft.com/office/drawing/2014/main" id="{4B08FEBB-29DB-4F57-AAB0-051762708E77}"/>
              </a:ext>
            </a:extLst>
          </p:cNvPr>
          <p:cNvSpPr>
            <a:spLocks noGrp="1"/>
          </p:cNvSpPr>
          <p:nvPr>
            <p:ph type="body" sz="quarter" idx="20"/>
          </p:nvPr>
        </p:nvSpPr>
        <p:spPr>
          <a:xfrm>
            <a:off x="897118" y="2302714"/>
            <a:ext cx="2141357" cy="4051526"/>
          </a:xfrm>
        </p:spPr>
        <p:txBody>
          <a:bodyPr/>
          <a:lstStyle/>
          <a:p>
            <a:r>
              <a:rPr lang="en-US" sz="2000" dirty="0"/>
              <a:t>Hurricane Michael (Fall 2018)</a:t>
            </a:r>
          </a:p>
          <a:p>
            <a:r>
              <a:rPr lang="en-US" sz="1600" dirty="0"/>
              <a:t>Hurricane path and Title IV Eligible Schools (Main and Additional Campuses)</a:t>
            </a:r>
          </a:p>
        </p:txBody>
      </p:sp>
    </p:spTree>
    <p:extLst>
      <p:ext uri="{BB962C8B-B14F-4D97-AF65-F5344CB8AC3E}">
        <p14:creationId xmlns:p14="http://schemas.microsoft.com/office/powerpoint/2010/main" val="1946386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9</a:t>
            </a:fld>
            <a:endParaRPr lang="en-US"/>
          </a:p>
        </p:txBody>
      </p:sp>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FSA’s emergency response team</a:t>
            </a:r>
          </a:p>
        </p:txBody>
      </p:sp>
      <p:pic>
        <p:nvPicPr>
          <p:cNvPr id="6" name="Picture 5" descr="Map&#10;&#10;Description automatically generated">
            <a:extLst>
              <a:ext uri="{FF2B5EF4-FFF2-40B4-BE49-F238E27FC236}">
                <a16:creationId xmlns:a16="http://schemas.microsoft.com/office/drawing/2014/main" id="{A106E27D-866E-4205-B1D0-1539A3C6CF8C}"/>
              </a:ext>
            </a:extLst>
          </p:cNvPr>
          <p:cNvPicPr>
            <a:picLocks noChangeAspect="1"/>
          </p:cNvPicPr>
          <p:nvPr/>
        </p:nvPicPr>
        <p:blipFill>
          <a:blip r:embed="rId3"/>
          <a:stretch>
            <a:fillRect/>
          </a:stretch>
        </p:blipFill>
        <p:spPr>
          <a:xfrm>
            <a:off x="5349951" y="1147683"/>
            <a:ext cx="6338887" cy="4963272"/>
          </a:xfrm>
          <a:prstGeom prst="rect">
            <a:avLst/>
          </a:prstGeom>
        </p:spPr>
      </p:pic>
      <p:sp>
        <p:nvSpPr>
          <p:cNvPr id="9" name="Text Placeholder 4">
            <a:extLst>
              <a:ext uri="{FF2B5EF4-FFF2-40B4-BE49-F238E27FC236}">
                <a16:creationId xmlns:a16="http://schemas.microsoft.com/office/drawing/2014/main" id="{110B6F04-B4C5-4295-B661-CC9EE3B75E22}"/>
              </a:ext>
            </a:extLst>
          </p:cNvPr>
          <p:cNvSpPr txBox="1">
            <a:spLocks/>
          </p:cNvSpPr>
          <p:nvPr/>
        </p:nvSpPr>
        <p:spPr>
          <a:xfrm>
            <a:off x="897118" y="1530478"/>
            <a:ext cx="4008257" cy="605466"/>
          </a:xfrm>
          <a:prstGeom prst="rect">
            <a:avLst/>
          </a:prstGeom>
        </p:spPr>
        <p:txBody>
          <a:bodyPr vert="horz" lIns="0" tIns="0" rIns="0" bIns="0" rtlCol="0" anchor="t" anchorCtr="0">
            <a:noAutofit/>
          </a:bodyPr>
          <a:lstStyle>
            <a:lvl1pPr marL="0" indent="0" algn="l" defTabSz="914173" rtl="0" eaLnBrk="1" latinLnBrk="0" hangingPunct="1">
              <a:lnSpc>
                <a:spcPct val="90000"/>
              </a:lnSpc>
              <a:spcBef>
                <a:spcPts val="1000"/>
              </a:spcBef>
              <a:buClr>
                <a:schemeClr val="accent2"/>
              </a:buClr>
              <a:buFontTx/>
              <a:buNone/>
              <a:defRPr lang="en-US" sz="2400" b="1" i="0" kern="1200" cap="all" baseline="0" dirty="0">
                <a:solidFill>
                  <a:schemeClr val="accent1"/>
                </a:solidFill>
                <a:latin typeface="Arial Narrow" panose="020B0604020202020204" pitchFamily="34" charset="0"/>
                <a:ea typeface="+mn-ea"/>
                <a:cs typeface="Arial Narrow"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Natural disaster response intelligence system </a:t>
            </a:r>
          </a:p>
        </p:txBody>
      </p:sp>
      <p:sp>
        <p:nvSpPr>
          <p:cNvPr id="10" name="Text Placeholder 3">
            <a:extLst>
              <a:ext uri="{FF2B5EF4-FFF2-40B4-BE49-F238E27FC236}">
                <a16:creationId xmlns:a16="http://schemas.microsoft.com/office/drawing/2014/main" id="{AA2926E6-79E4-4202-935E-7D8CBE1B7FA4}"/>
              </a:ext>
            </a:extLst>
          </p:cNvPr>
          <p:cNvSpPr>
            <a:spLocks noGrp="1"/>
          </p:cNvSpPr>
          <p:nvPr>
            <p:ph type="body" sz="quarter" idx="20"/>
          </p:nvPr>
        </p:nvSpPr>
        <p:spPr>
          <a:xfrm>
            <a:off x="1020943" y="2302714"/>
            <a:ext cx="3760606" cy="1250112"/>
          </a:xfrm>
        </p:spPr>
        <p:txBody>
          <a:bodyPr/>
          <a:lstStyle/>
          <a:p>
            <a:r>
              <a:rPr lang="en-US" sz="2000" dirty="0"/>
              <a:t>Hurricane Michael (Fall 2018)</a:t>
            </a:r>
          </a:p>
          <a:p>
            <a:r>
              <a:rPr lang="en-US" sz="1600" dirty="0"/>
              <a:t>Hurricane path and individual and public assistance by county</a:t>
            </a:r>
          </a:p>
        </p:txBody>
      </p:sp>
    </p:spTree>
    <p:extLst>
      <p:ext uri="{BB962C8B-B14F-4D97-AF65-F5344CB8AC3E}">
        <p14:creationId xmlns:p14="http://schemas.microsoft.com/office/powerpoint/2010/main" val="3723231054"/>
      </p:ext>
    </p:extLst>
  </p:cSld>
  <p:clrMapOvr>
    <a:masterClrMapping/>
  </p:clrMapOvr>
</p:sld>
</file>

<file path=ppt/theme/theme1.xml><?xml version="1.0" encoding="utf-8"?>
<a:theme xmlns:a="http://schemas.openxmlformats.org/drawingml/2006/main" name="Office Theme">
  <a:themeElements>
    <a:clrScheme name="">
      <a:dk1>
        <a:srgbClr val="191918"/>
      </a:dk1>
      <a:lt1>
        <a:srgbClr val="FFFFFF"/>
      </a:lt1>
      <a:dk2>
        <a:srgbClr val="2F3337"/>
      </a:dk2>
      <a:lt2>
        <a:srgbClr val="FFFFFE"/>
      </a:lt2>
      <a:accent1>
        <a:srgbClr val="2279A7"/>
      </a:accent1>
      <a:accent2>
        <a:srgbClr val="3EA11B"/>
      </a:accent2>
      <a:accent3>
        <a:srgbClr val="1C7959"/>
      </a:accent3>
      <a:accent4>
        <a:srgbClr val="195B7D"/>
      </a:accent4>
      <a:accent5>
        <a:srgbClr val="E5DC6D"/>
      </a:accent5>
      <a:accent6>
        <a:srgbClr val="EBEDEE"/>
      </a:accent6>
      <a:hlink>
        <a:srgbClr val="2279A7"/>
      </a:hlink>
      <a:folHlink>
        <a:srgbClr val="3450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5.21.20_FSA_PowerpointTemplate" id="{0E69033A-4420-CB45-A9C1-9A9966634D49}" vid="{D5AB89A8-F229-504D-B51F-1F1DFB1E001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43C935C0354E4A8DE5A9845775116F" ma:contentTypeVersion="1" ma:contentTypeDescription="Create a new document." ma:contentTypeScope="" ma:versionID="e8ee6e98e65d61b7caf7b96d4d0382b1">
  <xsd:schema xmlns:xsd="http://www.w3.org/2001/XMLSchema" xmlns:xs="http://www.w3.org/2001/XMLSchema" xmlns:p="http://schemas.microsoft.com/office/2006/metadata/properties" xmlns:ns2="d3556068-94b5-4e44-be2a-e8d7a096361c" targetNamespace="http://schemas.microsoft.com/office/2006/metadata/properties" ma:root="true" ma:fieldsID="74de40115a85f3d07fd5aaf4c7d4273c" ns2:_="">
    <xsd:import namespace="d3556068-94b5-4e44-be2a-e8d7a096361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556068-94b5-4e44-be2a-e8d7a09636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d3556068-94b5-4e44-be2a-e8d7a096361c">
      <UserInfo>
        <DisplayName>Hammond, Cynthia</DisplayName>
        <AccountId>13</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D1698A4-03B5-4941-8B12-67AA5286D5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556068-94b5-4e44-be2a-e8d7a09636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E376008-96D4-4ABA-979E-BB0A4B41A0EB}">
  <ds:schemaRefs>
    <ds:schemaRef ds:uri="http://purl.org/dc/dcmitype/"/>
    <ds:schemaRef ds:uri="d3556068-94b5-4e44-be2a-e8d7a096361c"/>
    <ds:schemaRef ds:uri="http://schemas.openxmlformats.org/package/2006/metadata/core-properties"/>
    <ds:schemaRef ds:uri="http://purl.org/dc/terms/"/>
    <ds:schemaRef ds:uri="http://www.w3.org/XML/1998/namespace"/>
    <ds:schemaRef ds:uri="http://schemas.microsoft.com/office/infopath/2007/PartnerControls"/>
    <ds:schemaRef ds:uri="http://schemas.microsoft.com/office/2006/metadata/properties"/>
    <ds:schemaRef ds:uri="http://schemas.microsoft.com/office/2006/documentManagement/types"/>
    <ds:schemaRef ds:uri="http://purl.org/dc/elements/1.1/"/>
  </ds:schemaRefs>
</ds:datastoreItem>
</file>

<file path=customXml/itemProps3.xml><?xml version="1.0" encoding="utf-8"?>
<ds:datastoreItem xmlns:ds="http://schemas.openxmlformats.org/officeDocument/2006/customXml" ds:itemID="{1B2DCF16-C109-4A1A-8065-614F11557B4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5293</TotalTime>
  <Words>5500</Words>
  <Application>Microsoft Office PowerPoint</Application>
  <PresentationFormat>Widescreen</PresentationFormat>
  <Paragraphs>408</Paragraphs>
  <Slides>32</Slides>
  <Notes>31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32</vt:i4>
      </vt:variant>
    </vt:vector>
  </HeadingPairs>
  <TitlesOfParts>
    <vt:vector size="42" baseType="lpstr">
      <vt:lpstr>Arial</vt:lpstr>
      <vt:lpstr>Arial Narrow</vt:lpstr>
      <vt:lpstr>Calibri</vt:lpstr>
      <vt:lpstr>Cambria</vt:lpstr>
      <vt:lpstr>Helvetica Neue</vt:lpstr>
      <vt:lpstr>Oswald</vt:lpstr>
      <vt:lpstr>Public Sans</vt:lpstr>
      <vt:lpstr>Source Sans Pro</vt:lpstr>
      <vt:lpstr>Tahoma</vt:lpstr>
      <vt:lpstr>Office Theme</vt:lpstr>
      <vt:lpstr>Breakout Session #5</vt:lpstr>
      <vt:lpstr>Agenda</vt:lpstr>
      <vt:lpstr>Natural disasters</vt:lpstr>
      <vt:lpstr>Natural disasters</vt:lpstr>
      <vt:lpstr>Natural disasters (Not declared for individual assistance)</vt:lpstr>
      <vt:lpstr>FSA emergency response team</vt:lpstr>
      <vt:lpstr>FSA’s emergency response team</vt:lpstr>
      <vt:lpstr>FSA’s emergency response team</vt:lpstr>
      <vt:lpstr>FSA’s emergency response team</vt:lpstr>
      <vt:lpstr>Guidance</vt:lpstr>
      <vt:lpstr>Guidance</vt:lpstr>
      <vt:lpstr>Guidance</vt:lpstr>
      <vt:lpstr>FSEOG Program disaster supplementals</vt:lpstr>
      <vt:lpstr>FSEOG -- disaster supplementals</vt:lpstr>
      <vt:lpstr>Institutional requirements</vt:lpstr>
      <vt:lpstr>Institutional requirements</vt:lpstr>
      <vt:lpstr>Institutional requirements</vt:lpstr>
      <vt:lpstr>Institutional requirements</vt:lpstr>
      <vt:lpstr>Institutional requirements</vt:lpstr>
      <vt:lpstr>PowerPoint Presentation</vt:lpstr>
      <vt:lpstr>Steps in the Planning Process</vt:lpstr>
      <vt:lpstr>Natural disaster – information from fsa</vt:lpstr>
      <vt:lpstr>Natural disaster – information from fsa</vt:lpstr>
      <vt:lpstr>Key takeaways and Resources</vt:lpstr>
      <vt:lpstr>Key takeaways for disaster preparedness</vt:lpstr>
      <vt:lpstr>Resources</vt:lpstr>
      <vt:lpstr>Substance Abuse and Mental Health Services Administration (SAMHSA)</vt:lpstr>
      <vt:lpstr>Resources</vt:lpstr>
      <vt:lpstr>Natural Disaster Resources</vt:lpstr>
      <vt:lpstr>SCHOOL ELIGIBILITY and OVERSIGHT SERVICE GROUP (SEOSG) </vt:lpstr>
      <vt:lpstr>Resources</vt:lpstr>
      <vt:lpstr>Contact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FSA PPT 16x9_Template 2020</dc:title>
  <dc:creator>Lloyd, Leslie</dc:creator>
  <cp:lastModifiedBy>Jones, Andrew</cp:lastModifiedBy>
  <cp:revision>297</cp:revision>
  <dcterms:created xsi:type="dcterms:W3CDTF">2020-06-18T13:31:15Z</dcterms:created>
  <dcterms:modified xsi:type="dcterms:W3CDTF">2021-11-30T21:10:02Z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0x0101004A43C935C0354E4A8DE5A9845775116F</vt:lpwstr>
  </property>
  <property fmtid="{D5CDD505-2E9C-101B-9397-08002B2CF9AE}" pid="3" name="AuthorIds_UIVersion_2560">
    <vt:lpwstr>79</vt:lpwstr>
  </property>
  <property fmtid="{D5CDD505-2E9C-101B-9397-08002B2CF9AE}" pid="4" name="_dlc_DocIdItemGuid">
    <vt:lpwstr>f3771e19-3d4d-4273-b8a0-0c915acd830e</vt:lpwstr>
  </property>
</Properties>
</file>