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 id="2147483735" r:id="rId5"/>
  </p:sldMasterIdLst>
  <p:notesMasterIdLst>
    <p:notesMasterId r:id="rId37"/>
  </p:notesMasterIdLst>
  <p:sldIdLst>
    <p:sldId id="352" r:id="rId6"/>
    <p:sldId id="310" r:id="rId7"/>
    <p:sldId id="354" r:id="rId8"/>
    <p:sldId id="432" r:id="rId9"/>
    <p:sldId id="435" r:id="rId10"/>
    <p:sldId id="436" r:id="rId11"/>
    <p:sldId id="376" r:id="rId12"/>
    <p:sldId id="437" r:id="rId13"/>
    <p:sldId id="439" r:id="rId14"/>
    <p:sldId id="438" r:id="rId15"/>
    <p:sldId id="441" r:id="rId16"/>
    <p:sldId id="442" r:id="rId17"/>
    <p:sldId id="440" r:id="rId18"/>
    <p:sldId id="443" r:id="rId19"/>
    <p:sldId id="445" r:id="rId20"/>
    <p:sldId id="444" r:id="rId21"/>
    <p:sldId id="446" r:id="rId22"/>
    <p:sldId id="448" r:id="rId23"/>
    <p:sldId id="449" r:id="rId24"/>
    <p:sldId id="459" r:id="rId25"/>
    <p:sldId id="450" r:id="rId26"/>
    <p:sldId id="451" r:id="rId27"/>
    <p:sldId id="452" r:id="rId28"/>
    <p:sldId id="453" r:id="rId29"/>
    <p:sldId id="454" r:id="rId30"/>
    <p:sldId id="456" r:id="rId31"/>
    <p:sldId id="457" r:id="rId32"/>
    <p:sldId id="458" r:id="rId33"/>
    <p:sldId id="460" r:id="rId34"/>
    <p:sldId id="409" r:id="rId35"/>
    <p:sldId id="43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ve, Tracy" initials="NT" lastIdx="13" clrIdx="0">
    <p:extLst>
      <p:ext uri="{19B8F6BF-5375-455C-9EA6-DF929625EA0E}">
        <p15:presenceInfo xmlns:p15="http://schemas.microsoft.com/office/powerpoint/2012/main" userId="S::Tracy.Nave@ed.gov::8f53b2a9-a25b-4386-9fb7-1c93384fc472" providerId="AD"/>
      </p:ext>
    </p:extLst>
  </p:cmAuthor>
  <p:cmAuthor id="2" name="Trey Harrison" initials="TH" lastIdx="1" clrIdx="1">
    <p:extLst>
      <p:ext uri="{19B8F6BF-5375-455C-9EA6-DF929625EA0E}">
        <p15:presenceInfo xmlns:p15="http://schemas.microsoft.com/office/powerpoint/2012/main" userId="S::Trey.Harrison@ed.gov::eb983d5f-b9dd-4e71-89f4-a783078eb17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FF5"/>
    <a:srgbClr val="113C52"/>
    <a:srgbClr val="DDDEDF"/>
    <a:srgbClr val="113C53"/>
    <a:srgbClr val="0E2C3B"/>
    <a:srgbClr val="38546D"/>
    <a:srgbClr val="344F67"/>
    <a:srgbClr val="385770"/>
    <a:srgbClr val="324962"/>
    <a:srgbClr val="F6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822" autoAdjust="0"/>
    <p:restoredTop sz="94150"/>
  </p:normalViewPr>
  <p:slideViewPr>
    <p:cSldViewPr snapToGrid="0">
      <p:cViewPr varScale="1">
        <p:scale>
          <a:sx n="58" d="100"/>
          <a:sy n="58" d="100"/>
        </p:scale>
        <p:origin x="78" y="390"/>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9/27/2021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16.emf"/><Relationship Id="rId5" Type="http://schemas.openxmlformats.org/officeDocument/2006/relationships/image" Target="../media/image9.svg"/><Relationship Id="rId4"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16.emf"/><Relationship Id="rId5" Type="http://schemas.openxmlformats.org/officeDocument/2006/relationships/image" Target="../media/image9.svg"/><Relationship Id="rId4"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e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tx1"/>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chemeClr val="tx1"/>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tx1"/>
                </a:solidFill>
                <a:latin typeface="Arial Narrow" panose="020B0604020202020204" pitchFamily="34" charset="0"/>
                <a:cs typeface="Arial Narrow" panose="020B0604020202020204" pitchFamily="34" charset="0"/>
              </a:defRPr>
            </a:lvl1pPr>
          </a:lstStyle>
          <a:p>
            <a:r>
              <a:rPr lang="en-US" dirty="0"/>
              <a:t>Click to edit Master title style</a:t>
            </a:r>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a:blip r:embed="rId2">
            <a:extLst>
              <a:ext uri="{28A0092B-C50C-407E-A947-70E740481C1C}">
                <a14:useLocalDpi xmlns:a14="http://schemas.microsoft.com/office/drawing/2010/main" val="0"/>
              </a:ext>
            </a:extLst>
          </a:blip>
          <a:srcRect t="16717" b="16717"/>
          <a:stretch/>
        </p:blipFill>
        <p:spPr>
          <a:xfrm>
            <a:off x="7513330" y="5788963"/>
            <a:ext cx="4378223" cy="780762"/>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95000"/>
            </a:schemeClr>
          </a:solidFill>
        </p:spPr>
        <p:txBody>
          <a:bodyPr anchor="t"/>
          <a:lstStyle>
            <a:lvl1pPr marL="0" indent="0" algn="l">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endParaRPr lang="en-US" dirty="0"/>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4" name="Picture 13">
            <a:extLst>
              <a:ext uri="{FF2B5EF4-FFF2-40B4-BE49-F238E27FC236}">
                <a16:creationId xmlns:a16="http://schemas.microsoft.com/office/drawing/2014/main" id="{C17B018E-26B3-E842-B50F-4B4E4C926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5655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2886637"/>
            <a:ext cx="2856846" cy="2639054"/>
          </a:xfrm>
        </p:spPr>
        <p:txBody>
          <a:bodyPr lIns="0">
            <a:noAutofit/>
          </a:bodyPr>
          <a:lstStyle>
            <a:lvl1pPr marL="0" marR="0" indent="0" algn="l" defTabSz="914196" rtl="0" eaLnBrk="1" fontAlgn="auto" latinLnBrk="0" hangingPunct="1">
              <a:lnSpc>
                <a:spcPct val="110000"/>
              </a:lnSpc>
              <a:spcBef>
                <a:spcPts val="1000"/>
              </a:spcBef>
              <a:spcAft>
                <a:spcPts val="0"/>
              </a:spcAft>
              <a:buClrTx/>
              <a:buSzTx/>
              <a:buFontTx/>
              <a:buNone/>
              <a:tabLst/>
              <a:defRPr sz="18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5453E883-3F77-3549-9A4A-DC60817595FA}"/>
              </a:ext>
            </a:extLst>
          </p:cNvPr>
          <p:cNvSpPr>
            <a:spLocks noGrp="1"/>
          </p:cNvSpPr>
          <p:nvPr>
            <p:ph type="body" sz="quarter" idx="25" hasCustomPrompt="1"/>
          </p:nvPr>
        </p:nvSpPr>
        <p:spPr>
          <a:xfrm>
            <a:off x="912570" y="2206507"/>
            <a:ext cx="306308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graph description</a:t>
            </a:r>
          </a:p>
        </p:txBody>
      </p:sp>
      <p:pic>
        <p:nvPicPr>
          <p:cNvPr id="13" name="Picture 12">
            <a:extLst>
              <a:ext uri="{FF2B5EF4-FFF2-40B4-BE49-F238E27FC236}">
                <a16:creationId xmlns:a16="http://schemas.microsoft.com/office/drawing/2014/main" id="{5BE9A29E-383C-6C4D-A865-B892B4054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218776"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3" name="Picture 12">
            <a:extLst>
              <a:ext uri="{FF2B5EF4-FFF2-40B4-BE49-F238E27FC236}">
                <a16:creationId xmlns:a16="http://schemas.microsoft.com/office/drawing/2014/main" id="{9E27B5CF-14CA-7240-B5CF-102A1143CF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55907614-2DE8-AE42-8A47-090BD4943D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214036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95000"/>
            </a:schemeClr>
          </a:solidFill>
        </p:spPr>
        <p:txBody>
          <a:bodyPr anchor="t"/>
          <a:lstStyle>
            <a:lvl1pPr marL="0" indent="0" algn="ctr">
              <a:buNone/>
              <a:defRPr sz="18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1" name="Picture 10">
            <a:extLst>
              <a:ext uri="{FF2B5EF4-FFF2-40B4-BE49-F238E27FC236}">
                <a16:creationId xmlns:a16="http://schemas.microsoft.com/office/drawing/2014/main" id="{59921A3B-5CBC-D849-9A71-B24653983C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701466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9DDA3EF6-9DC2-1343-AA2A-E04A85E586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517537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5C14B54-2883-A84E-B4E7-F67C5E8FB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647391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703BCE72-41A5-7F40-9E68-178F57260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7430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4" name="Picture 3">
            <a:extLst>
              <a:ext uri="{FF2B5EF4-FFF2-40B4-BE49-F238E27FC236}">
                <a16:creationId xmlns:a16="http://schemas.microsoft.com/office/drawing/2014/main" id="{4FC5C6CE-3432-1345-84A0-7C0614201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0"/>
            <a:ext cx="4620126" cy="1036356"/>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143F43-DA76-AB44-9CF6-DCC2E8313DBF}"/>
              </a:ext>
            </a:extLst>
          </p:cNvPr>
          <p:cNvSpPr>
            <a:spLocks noGrp="1"/>
          </p:cNvSpPr>
          <p:nvPr>
            <p:ph type="pic" sz="quarter" idx="26"/>
          </p:nvPr>
        </p:nvSpPr>
        <p:spPr>
          <a:xfrm>
            <a:off x="0" y="0"/>
            <a:ext cx="12192000" cy="6858000"/>
          </a:xfrm>
          <a:solidFill>
            <a:schemeClr val="bg1">
              <a:lumMod val="95000"/>
            </a:schemeClr>
          </a:solidFill>
        </p:spPr>
        <p:txBody>
          <a:bodyPr/>
          <a:lstStyle>
            <a:lvl1pPr>
              <a:defRPr>
                <a:solidFill>
                  <a:schemeClr val="bg1">
                    <a:lumMod val="75000"/>
                  </a:schemeClr>
                </a:solidFill>
              </a:defRPr>
            </a:lvl1pPr>
          </a:lstStyle>
          <a:p>
            <a:endParaRPr lang="en-US" dirty="0"/>
          </a:p>
        </p:txBody>
      </p:sp>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b="1" i="0">
                <a:solidFill>
                  <a:schemeClr val="tx1"/>
                </a:solidFill>
                <a:latin typeface="Arial Narrow" panose="020B0604020202020204" pitchFamily="34" charset="0"/>
                <a:cs typeface="Arial Narrow" panose="020B0604020202020204" pitchFamily="34" charset="0"/>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800" b="1" i="0" spc="100" baseline="0">
                <a:solidFill>
                  <a:schemeClr val="accent1"/>
                </a:solidFill>
                <a:effectLst/>
                <a:latin typeface="Arial Narrow" panose="020B0604020202020204" pitchFamily="34" charset="0"/>
                <a:cs typeface="Arial Narrow" panose="020B0604020202020204" pitchFamily="34" charset="0"/>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
        <p:nvSpPr>
          <p:cNvPr id="12" name="TextBox 11">
            <a:extLst>
              <a:ext uri="{FF2B5EF4-FFF2-40B4-BE49-F238E27FC236}">
                <a16:creationId xmlns:a16="http://schemas.microsoft.com/office/drawing/2014/main" id="{A2668A42-AE1B-5840-A55E-9AC70E946809}"/>
              </a:ext>
            </a:extLst>
          </p:cNvPr>
          <p:cNvSpPr txBox="1"/>
          <p:nvPr userDrawn="1"/>
        </p:nvSpPr>
        <p:spPr>
          <a:xfrm>
            <a:off x="5588794" y="533342"/>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Arial Narrow" panose="020B0604020202020204" pitchFamily="34" charset="0"/>
                <a:ea typeface="+mn-ea"/>
                <a:cs typeface="Arial Narrow" panose="020B0604020202020204" pitchFamily="34" charset="0"/>
              </a:rPr>
              <a:t>“</a:t>
            </a:r>
          </a:p>
        </p:txBody>
      </p:sp>
      <p:pic>
        <p:nvPicPr>
          <p:cNvPr id="13" name="Picture 12">
            <a:extLst>
              <a:ext uri="{FF2B5EF4-FFF2-40B4-BE49-F238E27FC236}">
                <a16:creationId xmlns:a16="http://schemas.microsoft.com/office/drawing/2014/main" id="{02CABE5A-1B5F-D944-AB84-78EB94DB95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4283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4" name="Picture 3">
            <a:extLst>
              <a:ext uri="{FF2B5EF4-FFF2-40B4-BE49-F238E27FC236}">
                <a16:creationId xmlns:a16="http://schemas.microsoft.com/office/drawing/2014/main" id="{E80EBE3D-B89D-B042-81B8-A0D5CEEBA1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endParaRPr lang="en-US" dirty="0"/>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18632759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ection Divider - Blue">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8EBA7DC6-560A-8F4D-B2A9-98779FC64A7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25762624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9377512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dirty="0"/>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913240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4156985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912571" y="1639783"/>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itle Placeholder 17">
            <a:extLst>
              <a:ext uri="{FF2B5EF4-FFF2-40B4-BE49-F238E27FC236}">
                <a16:creationId xmlns:a16="http://schemas.microsoft.com/office/drawing/2014/main" id="{787FB208-F79A-4C16-865E-900B54681B02}"/>
              </a:ext>
            </a:extLst>
          </p:cNvPr>
          <p:cNvSpPr>
            <a:spLocks noGrp="1"/>
          </p:cNvSpPr>
          <p:nvPr>
            <p:ph type="title"/>
          </p:nvPr>
        </p:nvSpPr>
        <p:spPr>
          <a:xfrm>
            <a:off x="912571" y="258793"/>
            <a:ext cx="8874760" cy="1225972"/>
          </a:xfrm>
          <a:prstGeom prst="rect">
            <a:avLst/>
          </a:prstGeom>
        </p:spPr>
        <p:txBody>
          <a:bodyPr vert="horz" lIns="0" tIns="45720" rIns="91440" bIns="45720" rtlCol="0" anchor="ctr" anchorCtr="0">
            <a:noAutofit/>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523391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65CB05D-61DB-744E-8B27-D016C27E6C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1892836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912571" y="1639783"/>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itle Placeholder 17">
            <a:extLst>
              <a:ext uri="{FF2B5EF4-FFF2-40B4-BE49-F238E27FC236}">
                <a16:creationId xmlns:a16="http://schemas.microsoft.com/office/drawing/2014/main" id="{787FB208-F79A-4C16-865E-900B54681B02}"/>
              </a:ext>
            </a:extLst>
          </p:cNvPr>
          <p:cNvSpPr>
            <a:spLocks noGrp="1"/>
          </p:cNvSpPr>
          <p:nvPr>
            <p:ph type="title"/>
          </p:nvPr>
        </p:nvSpPr>
        <p:spPr>
          <a:xfrm>
            <a:off x="912571" y="258793"/>
            <a:ext cx="8874760" cy="1225972"/>
          </a:xfrm>
          <a:prstGeom prst="rect">
            <a:avLst/>
          </a:prstGeom>
        </p:spPr>
        <p:txBody>
          <a:bodyPr vert="horz" lIns="0" tIns="45720" rIns="91440" bIns="45720" rtlCol="0" anchor="ctr" anchorCtr="0">
            <a:noAutofit/>
          </a:bodyPr>
          <a:lstStyle>
            <a:lvl1pPr>
              <a:defRPr>
                <a:solidFill>
                  <a:schemeClr val="bg1"/>
                </a:solidFill>
              </a:defRPr>
            </a:lvl1pPr>
          </a:lstStyle>
          <a:p>
            <a:r>
              <a:rPr lang="en-US" dirty="0"/>
              <a:t>Click to edit Master title style</a:t>
            </a:r>
          </a:p>
        </p:txBody>
      </p:sp>
      <p:sp>
        <p:nvSpPr>
          <p:cNvPr id="8" name="Text Placeholder 2">
            <a:extLst>
              <a:ext uri="{FF2B5EF4-FFF2-40B4-BE49-F238E27FC236}">
                <a16:creationId xmlns:a16="http://schemas.microsoft.com/office/drawing/2014/main" id="{77B5BAF7-944A-427C-BBD9-72F5CBEC334F}"/>
              </a:ext>
            </a:extLst>
          </p:cNvPr>
          <p:cNvSpPr>
            <a:spLocks noGrp="1"/>
          </p:cNvSpPr>
          <p:nvPr>
            <p:ph type="body" sz="quarter" idx="11"/>
          </p:nvPr>
        </p:nvSpPr>
        <p:spPr>
          <a:xfrm>
            <a:off x="1058863" y="1838325"/>
            <a:ext cx="10004425" cy="4689475"/>
          </a:xfrm>
        </p:spPr>
        <p:txBody>
          <a:bodyPr/>
          <a:lstStyle>
            <a:lvl1pPr>
              <a:defRPr sz="3200">
                <a:solidFill>
                  <a:schemeClr val="bg1"/>
                </a:solidFill>
                <a:latin typeface="Cambria" panose="02040503050406030204" pitchFamily="18" charset="0"/>
                <a:ea typeface="Cambria" panose="02040503050406030204" pitchFamily="18" charset="0"/>
              </a:defRPr>
            </a:lvl1pPr>
            <a:lvl2pPr>
              <a:defRPr sz="2800">
                <a:solidFill>
                  <a:schemeClr val="bg1"/>
                </a:solidFill>
                <a:latin typeface="Cambria" panose="02040503050406030204" pitchFamily="18" charset="0"/>
                <a:ea typeface="Cambria" panose="02040503050406030204" pitchFamily="18" charset="0"/>
              </a:defRPr>
            </a:lvl2pPr>
            <a:lvl3pPr>
              <a:defRPr sz="2400">
                <a:solidFill>
                  <a:schemeClr val="bg1"/>
                </a:solidFill>
                <a:latin typeface="Cambria" panose="02040503050406030204" pitchFamily="18" charset="0"/>
                <a:ea typeface="Cambria" panose="02040503050406030204" pitchFamily="18" charset="0"/>
              </a:defRPr>
            </a:lvl3pPr>
            <a:lvl4pPr>
              <a:defRPr sz="2000">
                <a:solidFill>
                  <a:schemeClr val="bg1"/>
                </a:solidFill>
                <a:latin typeface="Cambria" panose="02040503050406030204" pitchFamily="18" charset="0"/>
                <a:ea typeface="Cambria" panose="02040503050406030204" pitchFamily="18" charset="0"/>
              </a:defRPr>
            </a:lvl4pPr>
            <a:lvl5pPr>
              <a:defRPr sz="1600">
                <a:solidFill>
                  <a:schemeClr val="bg1"/>
                </a:solidFill>
                <a:latin typeface="Cambria" panose="02040503050406030204" pitchFamily="18" charset="0"/>
                <a:ea typeface="Cambria" panose="020405030504060302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01875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912571" y="16035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Title Placeholder 17">
            <a:extLst>
              <a:ext uri="{FF2B5EF4-FFF2-40B4-BE49-F238E27FC236}">
                <a16:creationId xmlns:a16="http://schemas.microsoft.com/office/drawing/2014/main" id="{E59B8300-D7B2-4CD6-81AD-60D94A22BD6B}"/>
              </a:ext>
            </a:extLst>
          </p:cNvPr>
          <p:cNvSpPr>
            <a:spLocks noGrp="1"/>
          </p:cNvSpPr>
          <p:nvPr>
            <p:ph type="title"/>
          </p:nvPr>
        </p:nvSpPr>
        <p:spPr>
          <a:xfrm>
            <a:off x="912571" y="258793"/>
            <a:ext cx="8874760" cy="1225972"/>
          </a:xfrm>
          <a:prstGeom prst="rect">
            <a:avLst/>
          </a:prstGeom>
        </p:spPr>
        <p:txBody>
          <a:bodyPr vert="horz" lIns="0" tIns="45720" rIns="91440" bIns="45720" rtlCol="0" anchor="ctr" anchorCtr="0">
            <a:noAutofit/>
          </a:bodyPr>
          <a:lstStyle>
            <a:lvl1pPr>
              <a:defRPr>
                <a:solidFill>
                  <a:schemeClr val="tx1"/>
                </a:solidFill>
              </a:defRPr>
            </a:lvl1pPr>
          </a:lstStyle>
          <a:p>
            <a:r>
              <a:rPr lang="en-US" dirty="0"/>
              <a:t>Click to edit Master title style</a:t>
            </a:r>
          </a:p>
        </p:txBody>
      </p:sp>
      <p:sp>
        <p:nvSpPr>
          <p:cNvPr id="13" name="Slide Number Placeholder 5">
            <a:extLst>
              <a:ext uri="{FF2B5EF4-FFF2-40B4-BE49-F238E27FC236}">
                <a16:creationId xmlns:a16="http://schemas.microsoft.com/office/drawing/2014/main" id="{0AFC60FC-F888-48E0-8F75-9BD253885843}"/>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11842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912571" y="16035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258793"/>
            <a:ext cx="8874760" cy="1225972"/>
          </a:xfrm>
          <a:prstGeom prst="rect">
            <a:avLst/>
          </a:prstGeom>
        </p:spPr>
        <p:txBody>
          <a:bodyPr vert="horz" lIns="0" tIns="45720" rIns="91440" bIns="45720" rtlCol="0" anchor="ctr" anchorCtr="0">
            <a:noAutofit/>
          </a:bodyPr>
          <a:lstStyle>
            <a:lvl1pPr>
              <a:defRPr>
                <a:solidFill>
                  <a:schemeClr val="tx1"/>
                </a:solidFill>
              </a:defRPr>
            </a:lvl1pPr>
          </a:lstStyle>
          <a:p>
            <a:r>
              <a:rPr lang="en-US" dirty="0"/>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 name="Text Placeholder 2">
            <a:extLst>
              <a:ext uri="{FF2B5EF4-FFF2-40B4-BE49-F238E27FC236}">
                <a16:creationId xmlns:a16="http://schemas.microsoft.com/office/drawing/2014/main" id="{5BF36CF3-5C6B-4B7D-ADFD-D74E9A9682D9}"/>
              </a:ext>
            </a:extLst>
          </p:cNvPr>
          <p:cNvSpPr>
            <a:spLocks noGrp="1"/>
          </p:cNvSpPr>
          <p:nvPr>
            <p:ph type="body" sz="quarter" idx="10"/>
          </p:nvPr>
        </p:nvSpPr>
        <p:spPr>
          <a:xfrm>
            <a:off x="1058863" y="1838325"/>
            <a:ext cx="10004425" cy="4689475"/>
          </a:xfrm>
        </p:spPr>
        <p:txBody>
          <a:bodyPr/>
          <a:lstStyle>
            <a:lvl1pPr>
              <a:defRPr sz="3200">
                <a:latin typeface="Cambria" panose="02040503050406030204" pitchFamily="18" charset="0"/>
                <a:ea typeface="Cambria" panose="02040503050406030204" pitchFamily="18" charset="0"/>
              </a:defRPr>
            </a:lvl1pPr>
            <a:lvl2pPr>
              <a:defRPr sz="2800">
                <a:latin typeface="Cambria" panose="02040503050406030204" pitchFamily="18" charset="0"/>
                <a:ea typeface="Cambria" panose="02040503050406030204" pitchFamily="18" charset="0"/>
              </a:defRPr>
            </a:lvl2pPr>
            <a:lvl3pPr>
              <a:defRPr sz="2400">
                <a:latin typeface="Cambria" panose="02040503050406030204" pitchFamily="18" charset="0"/>
                <a:ea typeface="Cambria" panose="02040503050406030204" pitchFamily="18" charset="0"/>
              </a:defRPr>
            </a:lvl3pPr>
            <a:lvl4pPr>
              <a:defRPr sz="2000">
                <a:latin typeface="Cambria" panose="02040503050406030204" pitchFamily="18" charset="0"/>
                <a:ea typeface="Cambria" panose="02040503050406030204" pitchFamily="18" charset="0"/>
              </a:defRPr>
            </a:lvl4pPr>
            <a:lvl5pPr>
              <a:defRPr sz="1600">
                <a:latin typeface="Cambria" panose="02040503050406030204" pitchFamily="18" charset="0"/>
                <a:ea typeface="Cambria" panose="020405030504060302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CCB611E1-1A87-44FB-8CF8-D71AF9C3F2F3}"/>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2089484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8812913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782583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5968769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9461963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9165613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8954002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532775"/>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133244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8" name="Picture 7">
            <a:extLst>
              <a:ext uri="{FF2B5EF4-FFF2-40B4-BE49-F238E27FC236}">
                <a16:creationId xmlns:a16="http://schemas.microsoft.com/office/drawing/2014/main" id="{0A48E05C-3650-DD45-859E-DE2FC7B56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9564313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13513063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27327710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5834237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a:p>
            <a:pPr lvl="0"/>
            <a:endParaRPr lang="en-US" dirty="0"/>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2860417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a:t>
            </a:r>
          </a:p>
          <a:p>
            <a:pPr lvl="0">
              <a:lnSpc>
                <a:spcPct val="80000"/>
              </a:lnSpc>
              <a:spcBef>
                <a:spcPts val="0"/>
              </a:spcBef>
            </a:pPr>
            <a:r>
              <a:rPr lang="en-US" dirty="0"/>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42924102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1891084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40462820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Tree>
    <p:extLst>
      <p:ext uri="{BB962C8B-B14F-4D97-AF65-F5344CB8AC3E}">
        <p14:creationId xmlns:p14="http://schemas.microsoft.com/office/powerpoint/2010/main" val="41826844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38947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8" name="Picture 7">
            <a:extLst>
              <a:ext uri="{FF2B5EF4-FFF2-40B4-BE49-F238E27FC236}">
                <a16:creationId xmlns:a16="http://schemas.microsoft.com/office/drawing/2014/main" id="{56F989B6-F29F-8243-8E52-36116EC77A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83622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Tree>
    <p:extLst>
      <p:ext uri="{BB962C8B-B14F-4D97-AF65-F5344CB8AC3E}">
        <p14:creationId xmlns:p14="http://schemas.microsoft.com/office/powerpoint/2010/main" val="30612835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Tree>
    <p:extLst>
      <p:ext uri="{BB962C8B-B14F-4D97-AF65-F5344CB8AC3E}">
        <p14:creationId xmlns:p14="http://schemas.microsoft.com/office/powerpoint/2010/main" val="39158375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Tree>
    <p:extLst>
      <p:ext uri="{BB962C8B-B14F-4D97-AF65-F5344CB8AC3E}">
        <p14:creationId xmlns:p14="http://schemas.microsoft.com/office/powerpoint/2010/main" val="30182331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4394543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Tree>
    <p:extLst>
      <p:ext uri="{BB962C8B-B14F-4D97-AF65-F5344CB8AC3E}">
        <p14:creationId xmlns:p14="http://schemas.microsoft.com/office/powerpoint/2010/main" val="9652706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2166937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29948512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8872207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0563645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Tree>
    <p:extLst>
      <p:ext uri="{BB962C8B-B14F-4D97-AF65-F5344CB8AC3E}">
        <p14:creationId xmlns:p14="http://schemas.microsoft.com/office/powerpoint/2010/main" val="1029574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0"/>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1" name="Picture 10">
            <a:extLst>
              <a:ext uri="{FF2B5EF4-FFF2-40B4-BE49-F238E27FC236}">
                <a16:creationId xmlns:a16="http://schemas.microsoft.com/office/drawing/2014/main" id="{64B9F714-5286-9941-B54B-306CB4F025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9394502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41333276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2616606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1107854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1615138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15219944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_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endParaRPr lang="en-US" dirty="0"/>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912571" y="1280086"/>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95743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8"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6"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4"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5" name="Picture 14">
            <a:extLst>
              <a:ext uri="{FF2B5EF4-FFF2-40B4-BE49-F238E27FC236}">
                <a16:creationId xmlns:a16="http://schemas.microsoft.com/office/drawing/2014/main" id="{7746E1D9-AB09-8B46-A02E-CCF655433A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28804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6" name="Picture 15">
            <a:extLst>
              <a:ext uri="{FF2B5EF4-FFF2-40B4-BE49-F238E27FC236}">
                <a16:creationId xmlns:a16="http://schemas.microsoft.com/office/drawing/2014/main" id="{1081159B-A5F3-C540-B587-D02727A52B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017351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4" name="Picture Placeholder 31">
            <a:extLst>
              <a:ext uri="{FF2B5EF4-FFF2-40B4-BE49-F238E27FC236}">
                <a16:creationId xmlns:a16="http://schemas.microsoft.com/office/drawing/2014/main" id="{96E70AE9-FB76-604B-A65C-598FA706A7D7}"/>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BF8C0C59-6ED8-2D48-AC15-EDF74BEAB43A}"/>
              </a:ext>
            </a:extLst>
          </p:cNvPr>
          <p:cNvSpPr>
            <a:spLocks noGrp="1"/>
          </p:cNvSpPr>
          <p:nvPr>
            <p:ph type="body" sz="quarter" idx="31" hasCustomPrompt="1"/>
          </p:nvPr>
        </p:nvSpPr>
        <p:spPr>
          <a:xfrm>
            <a:off x="910089"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27" name="Text Placeholder 2">
            <a:extLst>
              <a:ext uri="{FF2B5EF4-FFF2-40B4-BE49-F238E27FC236}">
                <a16:creationId xmlns:a16="http://schemas.microsoft.com/office/drawing/2014/main" id="{3E6314B7-065C-834C-A970-18D9159E830F}"/>
              </a:ext>
            </a:extLst>
          </p:cNvPr>
          <p:cNvSpPr>
            <a:spLocks noGrp="1"/>
          </p:cNvSpPr>
          <p:nvPr>
            <p:ph type="body" sz="quarter" idx="33" hasCustomPrompt="1"/>
          </p:nvPr>
        </p:nvSpPr>
        <p:spPr>
          <a:xfrm>
            <a:off x="910088"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28" name="Picture Placeholder 31">
            <a:extLst>
              <a:ext uri="{FF2B5EF4-FFF2-40B4-BE49-F238E27FC236}">
                <a16:creationId xmlns:a16="http://schemas.microsoft.com/office/drawing/2014/main" id="{96CC19F3-F173-CD42-86F2-D17DB0FED06F}"/>
              </a:ext>
            </a:extLst>
          </p:cNvPr>
          <p:cNvSpPr>
            <a:spLocks noGrp="1"/>
          </p:cNvSpPr>
          <p:nvPr>
            <p:ph type="pic" sz="quarter" idx="39" hasCustomPrompt="1"/>
          </p:nvPr>
        </p:nvSpPr>
        <p:spPr>
          <a:xfrm>
            <a:off x="9136570"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0" name="Text Placeholder 2">
            <a:extLst>
              <a:ext uri="{FF2B5EF4-FFF2-40B4-BE49-F238E27FC236}">
                <a16:creationId xmlns:a16="http://schemas.microsoft.com/office/drawing/2014/main" id="{B98CF99A-3EA3-EB40-BC93-51373A3B2F8B}"/>
              </a:ext>
            </a:extLst>
          </p:cNvPr>
          <p:cNvSpPr>
            <a:spLocks noGrp="1"/>
          </p:cNvSpPr>
          <p:nvPr>
            <p:ph type="body" sz="quarter" idx="40" hasCustomPrompt="1"/>
          </p:nvPr>
        </p:nvSpPr>
        <p:spPr>
          <a:xfrm>
            <a:off x="9136570"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0BC8F4ED-5E68-2449-AD64-8F4F79A34ED9}"/>
              </a:ext>
            </a:extLst>
          </p:cNvPr>
          <p:cNvSpPr>
            <a:spLocks noGrp="1"/>
          </p:cNvSpPr>
          <p:nvPr>
            <p:ph type="body" sz="quarter" idx="41" hasCustomPrompt="1"/>
          </p:nvPr>
        </p:nvSpPr>
        <p:spPr>
          <a:xfrm>
            <a:off x="9136569"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32" name="Picture Placeholder 31">
            <a:extLst>
              <a:ext uri="{FF2B5EF4-FFF2-40B4-BE49-F238E27FC236}">
                <a16:creationId xmlns:a16="http://schemas.microsoft.com/office/drawing/2014/main" id="{93030644-BEAB-4A4D-96D8-83AF3883CF41}"/>
              </a:ext>
            </a:extLst>
          </p:cNvPr>
          <p:cNvSpPr>
            <a:spLocks noGrp="1"/>
          </p:cNvSpPr>
          <p:nvPr>
            <p:ph type="pic" sz="quarter" idx="42" hasCustomPrompt="1"/>
          </p:nvPr>
        </p:nvSpPr>
        <p:spPr>
          <a:xfrm>
            <a:off x="365854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Text Placeholder 2">
            <a:extLst>
              <a:ext uri="{FF2B5EF4-FFF2-40B4-BE49-F238E27FC236}">
                <a16:creationId xmlns:a16="http://schemas.microsoft.com/office/drawing/2014/main" id="{E28FEAD2-259D-E74D-8873-31B5EAC1E858}"/>
              </a:ext>
            </a:extLst>
          </p:cNvPr>
          <p:cNvSpPr>
            <a:spLocks noGrp="1"/>
          </p:cNvSpPr>
          <p:nvPr>
            <p:ph type="body" sz="quarter" idx="43" hasCustomPrompt="1"/>
          </p:nvPr>
        </p:nvSpPr>
        <p:spPr>
          <a:xfrm>
            <a:off x="365854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0" name="Text Placeholder 2">
            <a:extLst>
              <a:ext uri="{FF2B5EF4-FFF2-40B4-BE49-F238E27FC236}">
                <a16:creationId xmlns:a16="http://schemas.microsoft.com/office/drawing/2014/main" id="{33DA959B-5B2A-4C4E-BF5F-130477D3F8CE}"/>
              </a:ext>
            </a:extLst>
          </p:cNvPr>
          <p:cNvSpPr>
            <a:spLocks noGrp="1"/>
          </p:cNvSpPr>
          <p:nvPr>
            <p:ph type="body" sz="quarter" idx="44" hasCustomPrompt="1"/>
          </p:nvPr>
        </p:nvSpPr>
        <p:spPr>
          <a:xfrm>
            <a:off x="365854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41" name="Picture Placeholder 31">
            <a:extLst>
              <a:ext uri="{FF2B5EF4-FFF2-40B4-BE49-F238E27FC236}">
                <a16:creationId xmlns:a16="http://schemas.microsoft.com/office/drawing/2014/main" id="{68867C6A-7C54-894A-BC7D-E98DC5E4A431}"/>
              </a:ext>
            </a:extLst>
          </p:cNvPr>
          <p:cNvSpPr>
            <a:spLocks noGrp="1"/>
          </p:cNvSpPr>
          <p:nvPr>
            <p:ph type="pic" sz="quarter" idx="45" hasCustomPrompt="1"/>
          </p:nvPr>
        </p:nvSpPr>
        <p:spPr>
          <a:xfrm>
            <a:off x="638811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42" name="Text Placeholder 2">
            <a:extLst>
              <a:ext uri="{FF2B5EF4-FFF2-40B4-BE49-F238E27FC236}">
                <a16:creationId xmlns:a16="http://schemas.microsoft.com/office/drawing/2014/main" id="{611DAA6E-D53E-234D-AA4F-BB5F610D9025}"/>
              </a:ext>
            </a:extLst>
          </p:cNvPr>
          <p:cNvSpPr>
            <a:spLocks noGrp="1"/>
          </p:cNvSpPr>
          <p:nvPr>
            <p:ph type="body" sz="quarter" idx="46" hasCustomPrompt="1"/>
          </p:nvPr>
        </p:nvSpPr>
        <p:spPr>
          <a:xfrm>
            <a:off x="638811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3" name="Text Placeholder 2">
            <a:extLst>
              <a:ext uri="{FF2B5EF4-FFF2-40B4-BE49-F238E27FC236}">
                <a16:creationId xmlns:a16="http://schemas.microsoft.com/office/drawing/2014/main" id="{2CEA056E-C884-244F-9FA5-F52654E0C3AE}"/>
              </a:ext>
            </a:extLst>
          </p:cNvPr>
          <p:cNvSpPr>
            <a:spLocks noGrp="1"/>
          </p:cNvSpPr>
          <p:nvPr>
            <p:ph type="body" sz="quarter" idx="47" hasCustomPrompt="1"/>
          </p:nvPr>
        </p:nvSpPr>
        <p:spPr>
          <a:xfrm>
            <a:off x="638811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pic>
        <p:nvPicPr>
          <p:cNvPr id="18" name="Picture 17">
            <a:extLst>
              <a:ext uri="{FF2B5EF4-FFF2-40B4-BE49-F238E27FC236}">
                <a16:creationId xmlns:a16="http://schemas.microsoft.com/office/drawing/2014/main" id="{B360D5F2-95F3-8949-ACB9-17B5250328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42231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theme" Target="../theme/theme2.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0" r:id="rId3"/>
    <p:sldLayoutId id="2147483676" r:id="rId4"/>
    <p:sldLayoutId id="2147483734" r:id="rId5"/>
    <p:sldLayoutId id="2147483655" r:id="rId6"/>
    <p:sldLayoutId id="2147483659" r:id="rId7"/>
    <p:sldLayoutId id="2147483683" r:id="rId8"/>
    <p:sldLayoutId id="2147483685" r:id="rId9"/>
    <p:sldLayoutId id="2147483719" r:id="rId10"/>
    <p:sldLayoutId id="2147483682" r:id="rId11"/>
    <p:sldLayoutId id="2147483686" r:id="rId12"/>
    <p:sldLayoutId id="2147483713" r:id="rId13"/>
    <p:sldLayoutId id="2147483717" r:id="rId14"/>
    <p:sldLayoutId id="2147483718" r:id="rId15"/>
    <p:sldLayoutId id="2147483726" r:id="rId16"/>
    <p:sldLayoutId id="2147483720" r:id="rId17"/>
    <p:sldLayoutId id="2147483681" r:id="rId18"/>
    <p:sldLayoutId id="2147483731" r:id="rId19"/>
    <p:sldLayoutId id="2147483722" r:id="rId20"/>
    <p:sldLayoutId id="2147483723" r:id="rId21"/>
    <p:sldLayoutId id="2147483715" r:id="rId22"/>
    <p:sldLayoutId id="2147483687" r:id="rId23"/>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Tree>
    <p:extLst>
      <p:ext uri="{BB962C8B-B14F-4D97-AF65-F5344CB8AC3E}">
        <p14:creationId xmlns:p14="http://schemas.microsoft.com/office/powerpoint/2010/main" val="333280990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 id="2147483755" r:id="rId20"/>
    <p:sldLayoutId id="2147483756" r:id="rId21"/>
    <p:sldLayoutId id="2147483757" r:id="rId22"/>
    <p:sldLayoutId id="2147483758" r:id="rId23"/>
    <p:sldLayoutId id="2147483759" r:id="rId24"/>
    <p:sldLayoutId id="2147483760" r:id="rId25"/>
    <p:sldLayoutId id="2147483761" r:id="rId26"/>
    <p:sldLayoutId id="2147483762" r:id="rId27"/>
    <p:sldLayoutId id="2147483763" r:id="rId28"/>
    <p:sldLayoutId id="2147483764" r:id="rId29"/>
    <p:sldLayoutId id="2147483765" r:id="rId30"/>
    <p:sldLayoutId id="2147483766" r:id="rId31"/>
    <p:sldLayoutId id="2147483767" r:id="rId32"/>
    <p:sldLayoutId id="2147483768" r:id="rId33"/>
    <p:sldLayoutId id="2147483769" r:id="rId34"/>
    <p:sldLayoutId id="2147483770" r:id="rId35"/>
    <p:sldLayoutId id="2147483771" r:id="rId36"/>
    <p:sldLayoutId id="2147483772" r:id="rId37"/>
    <p:sldLayoutId id="2147483773" r:id="rId38"/>
    <p:sldLayoutId id="2147483774" r:id="rId39"/>
    <p:sldLayoutId id="2147483775" r:id="rId40"/>
    <p:sldLayoutId id="2147483776" r:id="rId41"/>
    <p:sldLayoutId id="2147483777" r:id="rId42"/>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p15:clr>
            <a:srgbClr val="F26B43"/>
          </p15:clr>
        </p15:guide>
        <p15:guide id="2" orient="horz" pos="192">
          <p15:clr>
            <a:srgbClr val="F26B43"/>
          </p15:clr>
        </p15:guide>
        <p15:guide id="3" pos="768">
          <p15:clr>
            <a:srgbClr val="F26B43"/>
          </p15:clr>
        </p15:guide>
        <p15:guide id="4" pos="9473">
          <p15:clr>
            <a:srgbClr val="F26B43"/>
          </p15:clr>
        </p15:guide>
        <p15:guide id="5" orient="horz" pos="768">
          <p15:clr>
            <a:srgbClr val="F26B43"/>
          </p15:clr>
        </p15:guide>
        <p15:guide id="6" orient="horz" pos="4992">
          <p15:clr>
            <a:srgbClr val="F26B43"/>
          </p15:clr>
        </p15:guide>
        <p15:guide id="7" orient="horz" pos="5592">
          <p15:clr>
            <a:srgbClr val="F26B43"/>
          </p15:clr>
        </p15:guide>
        <p15:guide id="8" pos="9801">
          <p15:clr>
            <a:srgbClr val="F26B43"/>
          </p15:clr>
        </p15:guide>
        <p15:guide id="9" pos="197">
          <p15:clr>
            <a:srgbClr val="F26B43"/>
          </p15:clr>
        </p15:guide>
        <p15:guide id="10" orient="horz" pos="29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png"/><Relationship Id="rId1" Type="http://schemas.openxmlformats.org/officeDocument/2006/relationships/slideLayout" Target="../slideLayouts/slideLayout20.xml"/><Relationship Id="rId5" Type="http://schemas.openxmlformats.org/officeDocument/2006/relationships/image" Target="../media/image45.png"/><Relationship Id="rId4" Type="http://schemas.openxmlformats.org/officeDocument/2006/relationships/hyperlink" Target="https://fsatraining.ed.gov/course/view.php?id=279&amp;section=2"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mailto:helpdesk.fsatraining@ed.gov" TargetMode="Externa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mailto:helpdesk.fsatraining@ed.gov"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p:txBody>
          <a:bodyPr/>
          <a:lstStyle/>
          <a:p>
            <a:r>
              <a:rPr lang="en-US" dirty="0"/>
              <a:t>FSA Training Center Virtual Demonstration</a:t>
            </a: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1423967" y="4046188"/>
            <a:ext cx="10249606" cy="1252092"/>
          </a:xfrm>
        </p:spPr>
        <p:txBody>
          <a:bodyPr/>
          <a:lstStyle/>
          <a:p>
            <a:r>
              <a:rPr lang="en-US" i="0" dirty="0">
                <a:latin typeface="+mn-lt"/>
              </a:rPr>
              <a:t>	Trey Harrison</a:t>
            </a:r>
          </a:p>
          <a:p>
            <a:r>
              <a:rPr lang="en-US" altLang="en-US" sz="1600" i="0" dirty="0">
                <a:latin typeface="+mn-lt"/>
              </a:rPr>
              <a:t>U.S. Department of Education</a:t>
            </a:r>
          </a:p>
          <a:p>
            <a:r>
              <a:rPr lang="en-US" altLang="en-US" sz="1600" i="0" dirty="0">
                <a:latin typeface="+mn-lt"/>
              </a:rPr>
              <a:t>2021 Virtual FSA Training Conference for Financial Aid Professionals</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p:txBody>
          <a:bodyPr/>
          <a:lstStyle/>
          <a:p>
            <a:r>
              <a:rPr lang="en-US"/>
              <a:t>Breakout Session </a:t>
            </a:r>
            <a:r>
              <a:rPr lang="en-US" dirty="0"/>
              <a:t>#11</a:t>
            </a:r>
          </a:p>
        </p:txBody>
      </p:sp>
    </p:spTree>
    <p:extLst>
      <p:ext uri="{BB962C8B-B14F-4D97-AF65-F5344CB8AC3E}">
        <p14:creationId xmlns:p14="http://schemas.microsoft.com/office/powerpoint/2010/main" val="3685791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57840" y="2608841"/>
            <a:ext cx="3172542" cy="1879269"/>
          </a:xfrm>
        </p:spPr>
        <p:txBody>
          <a:bodyPr/>
          <a:lstStyle/>
          <a:p>
            <a:pPr marL="0" marR="0">
              <a:lnSpc>
                <a:spcPct val="100000"/>
              </a:lnSpc>
              <a:spcBef>
                <a:spcPts val="0"/>
              </a:spcBef>
              <a:spcAft>
                <a:spcPts val="1000"/>
              </a:spcAft>
            </a:pPr>
            <a:r>
              <a:rPr lang="en-US" sz="1800" dirty="0">
                <a:effectLst/>
                <a:latin typeface="+mn-lt"/>
                <a:ea typeface="Cambria" panose="02040503050406030204" pitchFamily="18" charset="0"/>
                <a:cs typeface="Times New Roman" panose="02020603050405020304" pitchFamily="18" charset="0"/>
              </a:rPr>
              <a:t>The</a:t>
            </a:r>
            <a:r>
              <a:rPr lang="en-US" sz="1800" b="1" dirty="0">
                <a:effectLst/>
                <a:latin typeface="+mn-lt"/>
                <a:ea typeface="Cambria" panose="02040503050406030204" pitchFamily="18" charset="0"/>
                <a:cs typeface="Times New Roman" panose="02020603050405020304" pitchFamily="18" charset="0"/>
              </a:rPr>
              <a:t> Start Your Training Here</a:t>
            </a:r>
            <a:r>
              <a:rPr lang="en-US" sz="1800" dirty="0">
                <a:effectLst/>
                <a:latin typeface="+mn-lt"/>
                <a:ea typeface="Cambria" panose="02040503050406030204" pitchFamily="18" charset="0"/>
                <a:cs typeface="Times New Roman" panose="02020603050405020304" pitchFamily="18" charset="0"/>
              </a:rPr>
              <a:t> link provides</a:t>
            </a:r>
            <a:r>
              <a:rPr lang="en-US" sz="1800" spc="10" dirty="0">
                <a:solidFill>
                  <a:srgbClr val="333333"/>
                </a:solidFill>
                <a:effectLst/>
                <a:latin typeface="+mn-lt"/>
                <a:ea typeface="Cambria" panose="02040503050406030204" pitchFamily="18" charset="0"/>
                <a:cs typeface="Times New Roman" panose="02020603050405020304" pitchFamily="18" charset="0"/>
              </a:rPr>
              <a:t> users with a brief video tutorial of the training categories and courses available in the FSA Training Center. </a:t>
            </a:r>
          </a:p>
          <a:p>
            <a:pPr marL="0" marR="0">
              <a:lnSpc>
                <a:spcPct val="100000"/>
              </a:lnSpc>
              <a:spcBef>
                <a:spcPts val="0"/>
              </a:spcBef>
              <a:spcAft>
                <a:spcPts val="1000"/>
              </a:spcAft>
            </a:pPr>
            <a:r>
              <a:rPr lang="en-US" sz="1800" spc="10" dirty="0">
                <a:solidFill>
                  <a:srgbClr val="333333"/>
                </a:solidFill>
                <a:effectLst/>
                <a:latin typeface="+mn-lt"/>
                <a:ea typeface="Cambria" panose="02040503050406030204" pitchFamily="18" charset="0"/>
                <a:cs typeface="Times New Roman" panose="02020603050405020304" pitchFamily="18" charset="0"/>
              </a:rPr>
              <a:t>There is also a video outlining both the FSA Coach Fundamentals course and the FSA Basic Training for New Staff course. </a:t>
            </a:r>
            <a:endParaRPr lang="en-US" sz="1800" dirty="0">
              <a:effectLst/>
              <a:latin typeface="+mn-lt"/>
              <a:ea typeface="Cambria" panose="02040503050406030204" pitchFamily="18" charset="0"/>
              <a:cs typeface="Times New Roman" panose="02020603050405020304" pitchFamily="18" charset="0"/>
            </a:endParaRPr>
          </a:p>
          <a:p>
            <a:pPr>
              <a:lnSpc>
                <a:spcPct val="100000"/>
              </a:lnSpc>
            </a:pP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Navigating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Start Your Training Here</a:t>
            </a:r>
          </a:p>
        </p:txBody>
      </p:sp>
      <p:pic>
        <p:nvPicPr>
          <p:cNvPr id="4" name="Content Placeholder 3">
            <a:extLst>
              <a:ext uri="{FF2B5EF4-FFF2-40B4-BE49-F238E27FC236}">
                <a16:creationId xmlns:a16="http://schemas.microsoft.com/office/drawing/2014/main" id="{40B89538-F271-4C87-AAA7-9BD36D469636}"/>
              </a:ext>
            </a:extLst>
          </p:cNvPr>
          <p:cNvPicPr>
            <a:picLocks noGrp="1" noChangeAspect="1"/>
          </p:cNvPicPr>
          <p:nvPr>
            <p:ph sz="quarter" idx="21"/>
          </p:nvPr>
        </p:nvPicPr>
        <p:blipFill>
          <a:blip r:embed="rId2"/>
          <a:stretch>
            <a:fillRect/>
          </a:stretch>
        </p:blipFill>
        <p:spPr>
          <a:xfrm>
            <a:off x="4422086" y="2594206"/>
            <a:ext cx="7684716" cy="2947870"/>
          </a:xfrm>
          <a:prstGeom prst="rect">
            <a:avLst/>
          </a:prstGeom>
        </p:spPr>
      </p:pic>
    </p:spTree>
    <p:extLst>
      <p:ext uri="{BB962C8B-B14F-4D97-AF65-F5344CB8AC3E}">
        <p14:creationId xmlns:p14="http://schemas.microsoft.com/office/powerpoint/2010/main" val="1624189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7118" y="1780870"/>
            <a:ext cx="3753985" cy="1235035"/>
          </a:xfrm>
        </p:spPr>
        <p:txBody>
          <a:bodyPr/>
          <a:lstStyle/>
          <a:p>
            <a:pPr>
              <a:lnSpc>
                <a:spcPct val="100000"/>
              </a:lnSpc>
              <a:spcBef>
                <a:spcPts val="0"/>
              </a:spcBef>
              <a:spcAft>
                <a:spcPts val="1000"/>
              </a:spcAft>
            </a:pPr>
            <a:endParaRPr lang="en-US" sz="1800" spc="10" dirty="0">
              <a:solidFill>
                <a:srgbClr val="333333"/>
              </a:solidFill>
              <a:effectLst/>
              <a:latin typeface="+mn-lt"/>
              <a:ea typeface="Cambria" panose="02040503050406030204" pitchFamily="18" charset="0"/>
              <a:cs typeface="Times New Roman" panose="02020603050405020304" pitchFamily="18" charset="0"/>
            </a:endParaRPr>
          </a:p>
          <a:p>
            <a:pPr marL="0" marR="0">
              <a:lnSpc>
                <a:spcPct val="100000"/>
              </a:lnSpc>
              <a:spcBef>
                <a:spcPts val="0"/>
              </a:spcBef>
              <a:spcAft>
                <a:spcPts val="0"/>
              </a:spcAft>
            </a:pPr>
            <a:r>
              <a:rPr lang="en-US" sz="1800" b="1" dirty="0">
                <a:effectLst/>
                <a:latin typeface="+mn-lt"/>
                <a:ea typeface="Cambria" panose="02040503050406030204" pitchFamily="18" charset="0"/>
              </a:rPr>
              <a:t>Learning Plans </a:t>
            </a:r>
            <a:r>
              <a:rPr lang="en-US" sz="1800" dirty="0">
                <a:effectLst/>
                <a:latin typeface="+mn-lt"/>
                <a:ea typeface="Cambria" panose="02040503050406030204" pitchFamily="18" charset="0"/>
              </a:rPr>
              <a:t>offer a wide range of implementation and configuration options to support FSA Training Center users. </a:t>
            </a:r>
          </a:p>
          <a:p>
            <a:pPr marL="0" marR="0">
              <a:lnSpc>
                <a:spcPct val="100000"/>
              </a:lnSpc>
              <a:spcBef>
                <a:spcPts val="0"/>
              </a:spcBef>
              <a:spcAft>
                <a:spcPts val="0"/>
              </a:spcAft>
            </a:pPr>
            <a:endParaRPr lang="en-US" dirty="0">
              <a:latin typeface="+mn-lt"/>
              <a:ea typeface="Cambria" panose="02040503050406030204" pitchFamily="18" charset="0"/>
            </a:endParaRPr>
          </a:p>
          <a:p>
            <a:pPr marL="0" marR="0">
              <a:lnSpc>
                <a:spcPct val="100000"/>
              </a:lnSpc>
              <a:spcBef>
                <a:spcPts val="0"/>
              </a:spcBef>
              <a:spcAft>
                <a:spcPts val="0"/>
              </a:spcAft>
            </a:pPr>
            <a:r>
              <a:rPr lang="en-US" sz="1800" spc="10" dirty="0">
                <a:effectLst/>
                <a:latin typeface="+mn-lt"/>
                <a:ea typeface="Cambria" panose="02040503050406030204" pitchFamily="18" charset="0"/>
              </a:rPr>
              <a:t>A Learning Plan allows users to group a set of learning tracks, courses, or recordings into a single plan with a due date.  </a:t>
            </a:r>
          </a:p>
          <a:p>
            <a:pPr marL="0" marR="0">
              <a:lnSpc>
                <a:spcPct val="100000"/>
              </a:lnSpc>
              <a:spcBef>
                <a:spcPts val="0"/>
              </a:spcBef>
              <a:spcAft>
                <a:spcPts val="0"/>
              </a:spcAft>
            </a:pPr>
            <a:endParaRPr lang="en-US" spc="10" dirty="0">
              <a:latin typeface="+mn-lt"/>
              <a:ea typeface="Cambria" panose="02040503050406030204" pitchFamily="18" charset="0"/>
            </a:endParaRPr>
          </a:p>
          <a:p>
            <a:pPr marL="0" marR="0">
              <a:lnSpc>
                <a:spcPct val="100000"/>
              </a:lnSpc>
              <a:spcBef>
                <a:spcPts val="0"/>
              </a:spcBef>
              <a:spcAft>
                <a:spcPts val="0"/>
              </a:spcAft>
            </a:pPr>
            <a:r>
              <a:rPr lang="en-US" sz="1800" spc="10" dirty="0">
                <a:effectLst/>
                <a:latin typeface="+mn-lt"/>
                <a:ea typeface="Cambria" panose="02040503050406030204" pitchFamily="18" charset="0"/>
              </a:rPr>
              <a:t>Supervisors and managers can also work with their staff to link accounts and assign specific courses.  </a:t>
            </a:r>
            <a:endParaRPr lang="en-US" sz="1800" dirty="0">
              <a:effectLst/>
              <a:latin typeface="+mn-lt"/>
              <a:ea typeface="Cambria" panose="02040503050406030204" pitchFamily="18" charset="0"/>
            </a:endParaRPr>
          </a:p>
          <a:p>
            <a:pPr marL="0" marR="0">
              <a:lnSpc>
                <a:spcPct val="115000"/>
              </a:lnSpc>
              <a:spcBef>
                <a:spcPts val="0"/>
              </a:spcBef>
              <a:spcAft>
                <a:spcPts val="10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Navigating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Learning Plans</a:t>
            </a:r>
          </a:p>
        </p:txBody>
      </p:sp>
      <p:pic>
        <p:nvPicPr>
          <p:cNvPr id="12" name="Content Placeholder 11">
            <a:extLst>
              <a:ext uri="{FF2B5EF4-FFF2-40B4-BE49-F238E27FC236}">
                <a16:creationId xmlns:a16="http://schemas.microsoft.com/office/drawing/2014/main" id="{6C593164-22D1-4C80-A4D5-E7E18556047E}"/>
              </a:ext>
            </a:extLst>
          </p:cNvPr>
          <p:cNvPicPr>
            <a:picLocks noGrp="1" noChangeAspect="1"/>
          </p:cNvPicPr>
          <p:nvPr>
            <p:ph sz="quarter" idx="21"/>
          </p:nvPr>
        </p:nvPicPr>
        <p:blipFill>
          <a:blip r:embed="rId2"/>
          <a:stretch>
            <a:fillRect/>
          </a:stretch>
        </p:blipFill>
        <p:spPr>
          <a:xfrm>
            <a:off x="4666555" y="2257999"/>
            <a:ext cx="7084166" cy="3139712"/>
          </a:xfrm>
          <a:prstGeom prst="rect">
            <a:avLst/>
          </a:prstGeom>
        </p:spPr>
      </p:pic>
    </p:spTree>
    <p:extLst>
      <p:ext uri="{BB962C8B-B14F-4D97-AF65-F5344CB8AC3E}">
        <p14:creationId xmlns:p14="http://schemas.microsoft.com/office/powerpoint/2010/main" val="2201651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7118" y="1780870"/>
            <a:ext cx="3753985" cy="1045457"/>
          </a:xfrm>
        </p:spPr>
        <p:txBody>
          <a:bodyPr/>
          <a:lstStyle/>
          <a:p>
            <a:pPr>
              <a:lnSpc>
                <a:spcPct val="100000"/>
              </a:lnSpc>
              <a:spcBef>
                <a:spcPts val="0"/>
              </a:spcBef>
              <a:spcAft>
                <a:spcPts val="1000"/>
              </a:spcAft>
            </a:pPr>
            <a:endParaRPr lang="en-US" sz="1800" spc="10" dirty="0">
              <a:solidFill>
                <a:srgbClr val="333333"/>
              </a:solidFill>
              <a:effectLst/>
              <a:latin typeface="+mn-lt"/>
              <a:ea typeface="Cambria" panose="02040503050406030204" pitchFamily="18" charset="0"/>
              <a:cs typeface="Times New Roman" panose="02020603050405020304" pitchFamily="18" charset="0"/>
            </a:endParaRPr>
          </a:p>
          <a:p>
            <a:pPr marL="0" marR="0">
              <a:lnSpc>
                <a:spcPct val="100000"/>
              </a:lnSpc>
              <a:spcBef>
                <a:spcPts val="0"/>
              </a:spcBef>
              <a:spcAft>
                <a:spcPts val="0"/>
              </a:spcAft>
            </a:pPr>
            <a:r>
              <a:rPr lang="en-US" sz="1800" dirty="0">
                <a:effectLst/>
                <a:latin typeface="+mn-lt"/>
                <a:ea typeface="Cambria" panose="02040503050406030204" pitchFamily="18" charset="0"/>
              </a:rPr>
              <a:t>The </a:t>
            </a:r>
            <a:r>
              <a:rPr lang="en-US" sz="1800" b="1" dirty="0">
                <a:effectLst/>
                <a:latin typeface="+mn-lt"/>
                <a:ea typeface="Cambria" panose="02040503050406030204" pitchFamily="18" charset="0"/>
              </a:rPr>
              <a:t>Record of Learning </a:t>
            </a:r>
            <a:r>
              <a:rPr lang="en-US" sz="1800" dirty="0">
                <a:effectLst/>
                <a:latin typeface="+mn-lt"/>
                <a:ea typeface="Cambria" panose="02040503050406030204" pitchFamily="18" charset="0"/>
              </a:rPr>
              <a:t>will display all courses and programs a user has accessed and whether they are in progress or completed. </a:t>
            </a:r>
          </a:p>
          <a:p>
            <a:pPr marL="0" marR="0">
              <a:lnSpc>
                <a:spcPct val="100000"/>
              </a:lnSpc>
              <a:spcBef>
                <a:spcPts val="0"/>
              </a:spcBef>
              <a:spcAft>
                <a:spcPts val="0"/>
              </a:spcAft>
            </a:pPr>
            <a:endParaRPr lang="en-US" sz="1800" dirty="0">
              <a:effectLst/>
              <a:latin typeface="+mn-lt"/>
              <a:ea typeface="Cambria" panose="02040503050406030204" pitchFamily="18" charset="0"/>
            </a:endParaRPr>
          </a:p>
          <a:p>
            <a:pPr marL="0" marR="0">
              <a:lnSpc>
                <a:spcPct val="100000"/>
              </a:lnSpc>
              <a:spcBef>
                <a:spcPts val="0"/>
              </a:spcBef>
              <a:spcAft>
                <a:spcPts val="0"/>
              </a:spcAft>
            </a:pPr>
            <a:r>
              <a:rPr lang="en-US" sz="1800" dirty="0">
                <a:effectLst/>
                <a:latin typeface="+mn-lt"/>
                <a:ea typeface="Cambria" panose="02040503050406030204" pitchFamily="18" charset="0"/>
              </a:rPr>
              <a:t>Users may further refine the search with the active or completed filter in the learning block on the left. </a:t>
            </a:r>
          </a:p>
          <a:p>
            <a:pPr marL="0" marR="0">
              <a:lnSpc>
                <a:spcPct val="100000"/>
              </a:lnSpc>
              <a:spcBef>
                <a:spcPts val="0"/>
              </a:spcBef>
              <a:spcAft>
                <a:spcPts val="0"/>
              </a:spcAft>
            </a:pPr>
            <a:endParaRPr lang="en-US" sz="1800" dirty="0">
              <a:effectLst/>
              <a:latin typeface="+mn-lt"/>
              <a:ea typeface="Cambria" panose="02040503050406030204" pitchFamily="18" charset="0"/>
            </a:endParaRPr>
          </a:p>
          <a:p>
            <a:pPr marL="0" marR="0">
              <a:spcBef>
                <a:spcPts val="0"/>
              </a:spcBef>
              <a:spcAft>
                <a:spcPts val="1000"/>
              </a:spcAft>
            </a:pPr>
            <a:r>
              <a:rPr lang="en-US" sz="1800" dirty="0">
                <a:effectLst/>
                <a:latin typeface="+mn-lt"/>
                <a:ea typeface="Cambria" panose="02040503050406030204" pitchFamily="18" charset="0"/>
              </a:rPr>
              <a:t>If an account user needs to show proof of completion, e</a:t>
            </a:r>
            <a:r>
              <a:rPr lang="en-US" dirty="0">
                <a:latin typeface="+mn-lt"/>
                <a:ea typeface="Cambria" panose="02040503050406030204" pitchFamily="18" charset="0"/>
              </a:rPr>
              <a:t>xport options are available at </a:t>
            </a:r>
            <a:r>
              <a:rPr lang="en-US" sz="1800" dirty="0">
                <a:effectLst/>
                <a:latin typeface="+mn-lt"/>
                <a:ea typeface="Cambria" panose="02040503050406030204" pitchFamily="18" charset="0"/>
              </a:rPr>
              <a:t>the bottom of the completed courses page</a:t>
            </a:r>
            <a:r>
              <a:rPr lang="en-US" sz="1800" dirty="0">
                <a:latin typeface="+mn-lt"/>
                <a:ea typeface="Cambria" panose="02040503050406030204" pitchFamily="18" charset="0"/>
              </a:rPr>
              <a:t>.</a:t>
            </a:r>
            <a:endParaRPr lang="en-US" sz="1800" dirty="0">
              <a:effectLst/>
              <a:latin typeface="+mn-l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Navigating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Record of Learning </a:t>
            </a:r>
          </a:p>
        </p:txBody>
      </p:sp>
      <p:pic>
        <p:nvPicPr>
          <p:cNvPr id="10" name="Content Placeholder 9" descr="Graphical user interface, text, application&#10;&#10;Description automatically generated">
            <a:extLst>
              <a:ext uri="{FF2B5EF4-FFF2-40B4-BE49-F238E27FC236}">
                <a16:creationId xmlns:a16="http://schemas.microsoft.com/office/drawing/2014/main" id="{C59F59A6-F14A-4590-A8DC-C74DD18CFE28}"/>
              </a:ext>
            </a:extLst>
          </p:cNvPr>
          <p:cNvPicPr>
            <a:picLocks noGrp="1" noChangeAspect="1"/>
          </p:cNvPicPr>
          <p:nvPr>
            <p:ph sz="quarter" idx="21"/>
          </p:nvPr>
        </p:nvPicPr>
        <p:blipFill rotWithShape="1">
          <a:blip r:embed="rId2">
            <a:extLst>
              <a:ext uri="{28A0092B-C50C-407E-A947-70E740481C1C}">
                <a14:useLocalDpi xmlns:a14="http://schemas.microsoft.com/office/drawing/2010/main" val="0"/>
              </a:ext>
            </a:extLst>
          </a:blip>
          <a:srcRect t="8219"/>
          <a:stretch/>
        </p:blipFill>
        <p:spPr>
          <a:xfrm>
            <a:off x="4666555" y="2384526"/>
            <a:ext cx="6721239" cy="3236686"/>
          </a:xfrm>
        </p:spPr>
      </p:pic>
    </p:spTree>
    <p:extLst>
      <p:ext uri="{BB962C8B-B14F-4D97-AF65-F5344CB8AC3E}">
        <p14:creationId xmlns:p14="http://schemas.microsoft.com/office/powerpoint/2010/main" val="3178190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F15F6-E1C8-406B-B9C8-B2737E6770EE}"/>
              </a:ext>
            </a:extLst>
          </p:cNvPr>
          <p:cNvSpPr>
            <a:spLocks noGrp="1"/>
          </p:cNvSpPr>
          <p:nvPr>
            <p:ph type="title"/>
          </p:nvPr>
        </p:nvSpPr>
        <p:spPr/>
        <p:txBody>
          <a:bodyPr/>
          <a:lstStyle/>
          <a:p>
            <a:r>
              <a:rPr lang="en-US" dirty="0"/>
              <a:t>Available Training Products</a:t>
            </a:r>
          </a:p>
        </p:txBody>
      </p:sp>
      <p:sp>
        <p:nvSpPr>
          <p:cNvPr id="3" name="Slide Number Placeholder 2">
            <a:extLst>
              <a:ext uri="{FF2B5EF4-FFF2-40B4-BE49-F238E27FC236}">
                <a16:creationId xmlns:a16="http://schemas.microsoft.com/office/drawing/2014/main" id="{CB4F96D6-E40C-445F-9975-6BB5FCB9C1A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66387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7118" y="2280062"/>
            <a:ext cx="3753985" cy="1045457"/>
          </a:xfrm>
        </p:spPr>
        <p:txBody>
          <a:bodyPr/>
          <a:lstStyle/>
          <a:p>
            <a:pPr>
              <a:lnSpc>
                <a:spcPct val="100000"/>
              </a:lnSpc>
              <a:spcBef>
                <a:spcPts val="0"/>
              </a:spcBef>
              <a:spcAft>
                <a:spcPts val="1000"/>
              </a:spcAft>
            </a:pPr>
            <a:endParaRPr lang="en-US" sz="1800" spc="10" dirty="0">
              <a:solidFill>
                <a:srgbClr val="333333"/>
              </a:solidFill>
              <a:effectLst/>
              <a:latin typeface="+mn-lt"/>
              <a:ea typeface="Cambria" panose="02040503050406030204" pitchFamily="18" charset="0"/>
              <a:cs typeface="Times New Roman" panose="02020603050405020304" pitchFamily="18" charset="0"/>
            </a:endParaRPr>
          </a:p>
          <a:p>
            <a:pPr marR="0" lvl="0">
              <a:lnSpc>
                <a:spcPct val="115000"/>
              </a:lnSpc>
              <a:spcBef>
                <a:spcPts val="0"/>
              </a:spcBef>
              <a:spcAft>
                <a:spcPts val="0"/>
              </a:spcAft>
            </a:pPr>
            <a:r>
              <a:rPr lang="en-US" sz="1800" b="1" dirty="0">
                <a:effectLst/>
                <a:latin typeface="+mn-lt"/>
                <a:ea typeface="Cambria" panose="02040503050406030204" pitchFamily="18" charset="0"/>
                <a:cs typeface="Times New Roman" panose="02020603050405020304" pitchFamily="18" charset="0"/>
              </a:rPr>
              <a:t>Learning Tracks </a:t>
            </a:r>
            <a:r>
              <a:rPr lang="en-US" sz="1800" dirty="0">
                <a:effectLst/>
                <a:latin typeface="+mn-lt"/>
                <a:ea typeface="Cambria" panose="02040503050406030204" pitchFamily="18" charset="0"/>
                <a:cs typeface="Times New Roman" panose="02020603050405020304" pitchFamily="18" charset="0"/>
              </a:rPr>
              <a:t>are self-paced learning modules that consist of lessons and an assessment on a specific topic. </a:t>
            </a:r>
          </a:p>
          <a:p>
            <a:pPr marR="0" lvl="0">
              <a:lnSpc>
                <a:spcPct val="115000"/>
              </a:lnSpc>
              <a:spcBef>
                <a:spcPts val="0"/>
              </a:spcBef>
              <a:spcAft>
                <a:spcPts val="0"/>
              </a:spcAft>
            </a:pPr>
            <a:endParaRPr lang="en-US" dirty="0">
              <a:latin typeface="+mn-lt"/>
              <a:ea typeface="Cambria" panose="02040503050406030204" pitchFamily="18" charset="0"/>
              <a:cs typeface="Times New Roman" panose="02020603050405020304" pitchFamily="18" charset="0"/>
            </a:endParaRPr>
          </a:p>
          <a:p>
            <a:pPr>
              <a:lnSpc>
                <a:spcPct val="115000"/>
              </a:lnSpc>
              <a:spcBef>
                <a:spcPts val="0"/>
              </a:spcBef>
            </a:pPr>
            <a:r>
              <a:rPr lang="en-US" sz="1800" dirty="0">
                <a:effectLst/>
                <a:latin typeface="+mn-lt"/>
                <a:ea typeface="Cambria" panose="02040503050406030204" pitchFamily="18" charset="0"/>
                <a:cs typeface="Times New Roman" panose="02020603050405020304" pitchFamily="18" charset="0"/>
              </a:rPr>
              <a:t>Learning Tracks are accessed from the black main menu bar near the top of the screen.</a:t>
            </a:r>
          </a:p>
          <a:p>
            <a:pPr marR="0" lvl="0">
              <a:lnSpc>
                <a:spcPct val="115000"/>
              </a:lnSpc>
              <a:spcBef>
                <a:spcPts val="0"/>
              </a:spcBef>
              <a:spcAft>
                <a:spcPts val="0"/>
              </a:spcAft>
            </a:pPr>
            <a:endParaRPr lang="en-US" sz="1800" dirty="0">
              <a:effectLst/>
              <a:ea typeface="Cambria" panose="02040503050406030204" pitchFamily="18"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801574" y="1977329"/>
            <a:ext cx="3063082" cy="605466"/>
          </a:xfrm>
        </p:spPr>
        <p:txBody>
          <a:bodyPr/>
          <a:lstStyle/>
          <a:p>
            <a:pPr algn="ctr"/>
            <a:r>
              <a:rPr lang="en-US" dirty="0"/>
              <a:t>Learning Tracks</a:t>
            </a:r>
          </a:p>
        </p:txBody>
      </p:sp>
      <p:pic>
        <p:nvPicPr>
          <p:cNvPr id="14" name="Content Placeholder 13" descr="Graphical user interface, website&#10;&#10;Description automatically generated">
            <a:extLst>
              <a:ext uri="{FF2B5EF4-FFF2-40B4-BE49-F238E27FC236}">
                <a16:creationId xmlns:a16="http://schemas.microsoft.com/office/drawing/2014/main" id="{A2AACFA3-8DB7-4ECC-A59D-6B29639DDA7C}"/>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4192588" y="2587117"/>
            <a:ext cx="7626848" cy="2754139"/>
          </a:xfrm>
        </p:spPr>
      </p:pic>
    </p:spTree>
    <p:extLst>
      <p:ext uri="{BB962C8B-B14F-4D97-AF65-F5344CB8AC3E}">
        <p14:creationId xmlns:p14="http://schemas.microsoft.com/office/powerpoint/2010/main" val="2129552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783770" y="2686154"/>
            <a:ext cx="3191881" cy="463566"/>
          </a:xfrm>
        </p:spPr>
        <p:txBody>
          <a:bodyPr/>
          <a:lstStyle/>
          <a:p>
            <a:pPr marR="0" lvl="0">
              <a:lnSpc>
                <a:spcPct val="115000"/>
              </a:lnSpc>
              <a:spcBef>
                <a:spcPts val="0"/>
              </a:spcBef>
              <a:spcAft>
                <a:spcPts val="0"/>
              </a:spcAft>
            </a:pPr>
            <a:r>
              <a:rPr lang="en-US" sz="1800" dirty="0">
                <a:latin typeface="+mn-lt"/>
                <a:ea typeface="Calibri" panose="020F0502020204030204" pitchFamily="34" charset="0"/>
                <a:cs typeface="Times New Roman" panose="02020603050405020304" pitchFamily="18" charset="0"/>
              </a:rPr>
              <a:t>The </a:t>
            </a:r>
            <a:r>
              <a:rPr lang="en-US" sz="1800" dirty="0">
                <a:effectLst/>
                <a:latin typeface="+mn-lt"/>
                <a:ea typeface="Calibri" panose="020F0502020204030204" pitchFamily="34" charset="0"/>
                <a:cs typeface="Times New Roman" panose="02020603050405020304" pitchFamily="18" charset="0"/>
              </a:rPr>
              <a:t>Packaging Aid </a:t>
            </a:r>
            <a:r>
              <a:rPr lang="en-US" sz="1800" dirty="0">
                <a:latin typeface="+mn-lt"/>
                <a:ea typeface="Calibri" panose="020F0502020204030204" pitchFamily="34" charset="0"/>
                <a:cs typeface="Times New Roman" panose="02020603050405020304" pitchFamily="18" charset="0"/>
              </a:rPr>
              <a:t>Learning Track</a:t>
            </a:r>
            <a:r>
              <a:rPr lang="en-US" sz="1800" dirty="0">
                <a:effectLst/>
                <a:latin typeface="+mn-lt"/>
                <a:ea typeface="Calibri" panose="020F0502020204030204" pitchFamily="34" charset="0"/>
                <a:cs typeface="Times New Roman" panose="02020603050405020304" pitchFamily="18" charset="0"/>
              </a:rPr>
              <a:t> contains the following courses</a:t>
            </a:r>
            <a:r>
              <a:rPr lang="en-US" dirty="0">
                <a:latin typeface="+mn-lt"/>
                <a:ea typeface="Calibri" panose="020F0502020204030204" pitchFamily="34" charset="0"/>
                <a:cs typeface="Times New Roman" panose="02020603050405020304" pitchFamily="18" charset="0"/>
              </a:rPr>
              <a:t>:</a:t>
            </a:r>
          </a:p>
          <a:p>
            <a:pPr marR="0" lvl="0">
              <a:lnSpc>
                <a:spcPct val="115000"/>
              </a:lnSpc>
              <a:spcBef>
                <a:spcPts val="0"/>
              </a:spcBef>
              <a:spcAft>
                <a:spcPts val="0"/>
              </a:spcAft>
            </a:pPr>
            <a:endParaRPr lang="en-US" dirty="0">
              <a:latin typeface="+mn-lt"/>
              <a:ea typeface="Calibri" panose="020F0502020204030204" pitchFamily="34" charset="0"/>
              <a:cs typeface="Times New Roman" panose="02020603050405020304" pitchFamily="18" charset="0"/>
            </a:endParaRPr>
          </a:p>
          <a:p>
            <a:pPr marL="285750" marR="0" lvl="0" indent="-285750">
              <a:lnSpc>
                <a:spcPct val="115000"/>
              </a:lnSpc>
              <a:spcBef>
                <a:spcPts val="0"/>
              </a:spcBef>
              <a:spcAft>
                <a:spcPts val="0"/>
              </a:spcAft>
              <a:buFont typeface="Arial" panose="020B0604020202020204" pitchFamily="34" charset="0"/>
              <a:buChar char="•"/>
            </a:pPr>
            <a:r>
              <a:rPr lang="en-US" b="1" dirty="0">
                <a:latin typeface="+mn-lt"/>
                <a:ea typeface="Cambria" panose="02040503050406030204" pitchFamily="18" charset="0"/>
                <a:cs typeface="Times New Roman" panose="02020603050405020304" pitchFamily="18" charset="0"/>
              </a:rPr>
              <a:t>Packaging Concepts</a:t>
            </a:r>
          </a:p>
          <a:p>
            <a:pPr marL="285750" marR="0" lvl="0" indent="-285750">
              <a:lnSpc>
                <a:spcPct val="115000"/>
              </a:lnSpc>
              <a:spcBef>
                <a:spcPts val="0"/>
              </a:spcBef>
              <a:spcAft>
                <a:spcPts val="0"/>
              </a:spcAft>
              <a:buFont typeface="Arial" panose="020B0604020202020204" pitchFamily="34" charset="0"/>
              <a:buChar char="•"/>
            </a:pPr>
            <a:r>
              <a:rPr lang="en-US" b="1" dirty="0">
                <a:latin typeface="+mn-lt"/>
                <a:ea typeface="Cambria" panose="02040503050406030204" pitchFamily="18" charset="0"/>
                <a:cs typeface="Times New Roman" panose="02020603050405020304" pitchFamily="18" charset="0"/>
              </a:rPr>
              <a:t>Administering Aid In Non-Standard Terms</a:t>
            </a:r>
          </a:p>
          <a:p>
            <a:pPr marL="285750" marR="0" lvl="0" indent="-285750">
              <a:lnSpc>
                <a:spcPct val="115000"/>
              </a:lnSpc>
              <a:spcBef>
                <a:spcPts val="0"/>
              </a:spcBef>
              <a:spcAft>
                <a:spcPts val="0"/>
              </a:spcAft>
              <a:buFont typeface="Arial" panose="020B0604020202020204" pitchFamily="34" charset="0"/>
              <a:buChar char="•"/>
            </a:pPr>
            <a:r>
              <a:rPr lang="en-US" b="1" dirty="0">
                <a:latin typeface="+mn-lt"/>
                <a:ea typeface="Cambria" panose="02040503050406030204" pitchFamily="18" charset="0"/>
                <a:cs typeface="Times New Roman" panose="02020603050405020304" pitchFamily="18" charset="0"/>
              </a:rPr>
              <a:t>Understanding Needs Analysis</a:t>
            </a:r>
          </a:p>
          <a:p>
            <a:pPr marR="0" lvl="0">
              <a:lnSpc>
                <a:spcPct val="115000"/>
              </a:lnSpc>
              <a:spcBef>
                <a:spcPts val="0"/>
              </a:spcBef>
              <a:spcAft>
                <a:spcPts val="0"/>
              </a:spcAft>
            </a:pPr>
            <a:endParaRPr lang="en-US" sz="1800" b="1" dirty="0">
              <a:effectLst/>
              <a:latin typeface="Arial" panose="020B0604020202020204" pitchFamily="34" charset="0"/>
              <a:ea typeface="Calibri" panose="020F0502020204030204" pitchFamily="34" charset="0"/>
              <a:cs typeface="Times New Roman" panose="02020603050405020304" pitchFamily="18" charset="0"/>
            </a:endParaRPr>
          </a:p>
          <a:p>
            <a:pPr marR="0" lvl="0">
              <a:lnSpc>
                <a:spcPct val="115000"/>
              </a:lnSpc>
              <a:spcBef>
                <a:spcPts val="0"/>
              </a:spcBef>
              <a:spcAft>
                <a:spcPts val="0"/>
              </a:spcAft>
            </a:pPr>
            <a:endParaRPr lang="en-US" sz="1800" dirty="0">
              <a:effectLst/>
              <a:ea typeface="Cambria" panose="02040503050406030204" pitchFamily="18"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848170" y="1946873"/>
            <a:ext cx="3063082" cy="605466"/>
          </a:xfrm>
        </p:spPr>
        <p:txBody>
          <a:bodyPr/>
          <a:lstStyle/>
          <a:p>
            <a:pPr algn="ctr"/>
            <a:r>
              <a:rPr lang="en-US" dirty="0"/>
              <a:t>Learning Tracks: Packaging Aid</a:t>
            </a:r>
          </a:p>
        </p:txBody>
      </p:sp>
      <p:pic>
        <p:nvPicPr>
          <p:cNvPr id="20" name="Picture 19">
            <a:extLst>
              <a:ext uri="{FF2B5EF4-FFF2-40B4-BE49-F238E27FC236}">
                <a16:creationId xmlns:a16="http://schemas.microsoft.com/office/drawing/2014/main" id="{A7C96419-E7B6-4A03-A0E3-8170597E9BE5}"/>
              </a:ext>
            </a:extLst>
          </p:cNvPr>
          <p:cNvPicPr>
            <a:picLocks noChangeAspect="1"/>
          </p:cNvPicPr>
          <p:nvPr/>
        </p:nvPicPr>
        <p:blipFill>
          <a:blip r:embed="rId2"/>
          <a:stretch>
            <a:fillRect/>
          </a:stretch>
        </p:blipFill>
        <p:spPr>
          <a:xfrm>
            <a:off x="4179946" y="2686154"/>
            <a:ext cx="7807615" cy="2856002"/>
          </a:xfrm>
          <a:prstGeom prst="rect">
            <a:avLst/>
          </a:prstGeom>
        </p:spPr>
      </p:pic>
    </p:spTree>
    <p:extLst>
      <p:ext uri="{BB962C8B-B14F-4D97-AF65-F5344CB8AC3E}">
        <p14:creationId xmlns:p14="http://schemas.microsoft.com/office/powerpoint/2010/main" val="2619883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2E66E7D-4A0A-4A17-9F83-E2603EAE2FD2}"/>
              </a:ext>
            </a:extLst>
          </p:cNvPr>
          <p:cNvSpPr>
            <a:spLocks noGrp="1"/>
          </p:cNvSpPr>
          <p:nvPr>
            <p:ph type="sldNum" sz="quarter" idx="10"/>
          </p:nvPr>
        </p:nvSpPr>
        <p:spPr/>
        <p:txBody>
          <a:bodyPr/>
          <a:lstStyle/>
          <a:p>
            <a:fld id="{234755BD-B4AC-9044-BCE4-27904766F8BB}" type="slidenum">
              <a:rPr lang="en-US" smtClean="0"/>
              <a:pPr/>
              <a:t>16</a:t>
            </a:fld>
            <a:endParaRPr lang="en-US"/>
          </a:p>
        </p:txBody>
      </p:sp>
      <p:sp>
        <p:nvSpPr>
          <p:cNvPr id="3" name="Text Placeholder 2">
            <a:extLst>
              <a:ext uri="{FF2B5EF4-FFF2-40B4-BE49-F238E27FC236}">
                <a16:creationId xmlns:a16="http://schemas.microsoft.com/office/drawing/2014/main" id="{5BF515C2-AEA5-46F0-9931-816837CB99C7}"/>
              </a:ext>
            </a:extLst>
          </p:cNvPr>
          <p:cNvSpPr>
            <a:spLocks noGrp="1"/>
          </p:cNvSpPr>
          <p:nvPr>
            <p:ph type="body" sz="quarter" idx="20"/>
          </p:nvPr>
        </p:nvSpPr>
        <p:spPr>
          <a:xfrm>
            <a:off x="912570" y="2564099"/>
            <a:ext cx="3279950" cy="2457259"/>
          </a:xfrm>
        </p:spPr>
        <p:txBody>
          <a:bodyPr/>
          <a:lstStyle/>
          <a:p>
            <a:r>
              <a:rPr lang="en-US" dirty="0">
                <a:latin typeface="+mn-lt"/>
                <a:ea typeface="Cambria" panose="02040503050406030204" pitchFamily="18" charset="0"/>
                <a:cs typeface="Times New Roman" panose="02020603050405020304" pitchFamily="18" charset="0"/>
              </a:rPr>
              <a:t>Financial Aid administrators </a:t>
            </a:r>
            <a:r>
              <a:rPr lang="en-US" sz="1800" dirty="0">
                <a:effectLst/>
                <a:latin typeface="+mn-lt"/>
                <a:ea typeface="Cambria" panose="02040503050406030204" pitchFamily="18" charset="0"/>
                <a:cs typeface="Times New Roman" panose="02020603050405020304" pitchFamily="18" charset="0"/>
              </a:rPr>
              <a:t> have access to an anonymous course evaluation located in the “Course Evaluation” block. </a:t>
            </a:r>
          </a:p>
          <a:p>
            <a:r>
              <a:rPr lang="en-US" sz="1800" dirty="0">
                <a:effectLst/>
                <a:latin typeface="+mn-lt"/>
                <a:ea typeface="Cambria" panose="02040503050406030204" pitchFamily="18" charset="0"/>
                <a:cs typeface="Times New Roman" panose="02020603050405020304" pitchFamily="18" charset="0"/>
              </a:rPr>
              <a:t>Your feedback is important. </a:t>
            </a:r>
          </a:p>
          <a:p>
            <a:r>
              <a:rPr lang="en-US" sz="1800" dirty="0">
                <a:effectLst/>
                <a:latin typeface="+mn-lt"/>
                <a:ea typeface="Cambria" panose="02040503050406030204" pitchFamily="18" charset="0"/>
                <a:cs typeface="Times New Roman" panose="02020603050405020304" pitchFamily="18" charset="0"/>
              </a:rPr>
              <a:t>It helps us target, identify, and develop opportunities for new and improved training. </a:t>
            </a:r>
          </a:p>
          <a:p>
            <a:r>
              <a:rPr lang="en-US" sz="1800" dirty="0">
                <a:effectLst/>
                <a:latin typeface="+mn-lt"/>
                <a:ea typeface="Cambria" panose="02040503050406030204" pitchFamily="18" charset="0"/>
                <a:cs typeface="Times New Roman" panose="02020603050405020304" pitchFamily="18" charset="0"/>
              </a:rPr>
              <a:t>We want to hear from you. </a:t>
            </a:r>
          </a:p>
          <a:p>
            <a:endParaRPr lang="en-US" dirty="0"/>
          </a:p>
        </p:txBody>
      </p:sp>
      <p:sp>
        <p:nvSpPr>
          <p:cNvPr id="5" name="Title 4">
            <a:extLst>
              <a:ext uri="{FF2B5EF4-FFF2-40B4-BE49-F238E27FC236}">
                <a16:creationId xmlns:a16="http://schemas.microsoft.com/office/drawing/2014/main" id="{78C7E0E0-6F0A-49E7-B389-A129807C31D7}"/>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D96CA8F0-1658-41FA-9E70-FB3220FB695D}"/>
              </a:ext>
            </a:extLst>
          </p:cNvPr>
          <p:cNvSpPr>
            <a:spLocks noGrp="1"/>
          </p:cNvSpPr>
          <p:nvPr>
            <p:ph type="body" sz="quarter" idx="25"/>
          </p:nvPr>
        </p:nvSpPr>
        <p:spPr>
          <a:xfrm>
            <a:off x="912570" y="2144651"/>
            <a:ext cx="3063082" cy="605466"/>
          </a:xfrm>
        </p:spPr>
        <p:txBody>
          <a:bodyPr/>
          <a:lstStyle/>
          <a:p>
            <a:pPr algn="ctr"/>
            <a:r>
              <a:rPr lang="en-US" dirty="0"/>
              <a:t>Course Feedback</a:t>
            </a:r>
          </a:p>
        </p:txBody>
      </p:sp>
      <p:pic>
        <p:nvPicPr>
          <p:cNvPr id="7" name="Picture 6">
            <a:extLst>
              <a:ext uri="{FF2B5EF4-FFF2-40B4-BE49-F238E27FC236}">
                <a16:creationId xmlns:a16="http://schemas.microsoft.com/office/drawing/2014/main" id="{98EBFCD5-5F71-456C-8106-5742594C2A7E}"/>
              </a:ext>
            </a:extLst>
          </p:cNvPr>
          <p:cNvPicPr/>
          <p:nvPr/>
        </p:nvPicPr>
        <p:blipFill>
          <a:blip r:embed="rId2"/>
          <a:stretch>
            <a:fillRect/>
          </a:stretch>
        </p:blipFill>
        <p:spPr>
          <a:xfrm>
            <a:off x="4457269" y="2144651"/>
            <a:ext cx="7084425" cy="1664849"/>
          </a:xfrm>
          <a:prstGeom prst="rect">
            <a:avLst/>
          </a:prstGeom>
        </p:spPr>
      </p:pic>
      <p:pic>
        <p:nvPicPr>
          <p:cNvPr id="8" name="Picture 7">
            <a:extLst>
              <a:ext uri="{FF2B5EF4-FFF2-40B4-BE49-F238E27FC236}">
                <a16:creationId xmlns:a16="http://schemas.microsoft.com/office/drawing/2014/main" id="{985B6929-715B-4CF7-ACC7-5C4DF6048883}"/>
              </a:ext>
            </a:extLst>
          </p:cNvPr>
          <p:cNvPicPr/>
          <p:nvPr/>
        </p:nvPicPr>
        <p:blipFill>
          <a:blip r:embed="rId3"/>
          <a:stretch>
            <a:fillRect/>
          </a:stretch>
        </p:blipFill>
        <p:spPr>
          <a:xfrm>
            <a:off x="4457269" y="3747087"/>
            <a:ext cx="7084426" cy="2306116"/>
          </a:xfrm>
          <a:prstGeom prst="rect">
            <a:avLst/>
          </a:prstGeom>
        </p:spPr>
      </p:pic>
    </p:spTree>
    <p:extLst>
      <p:ext uri="{BB962C8B-B14F-4D97-AF65-F5344CB8AC3E}">
        <p14:creationId xmlns:p14="http://schemas.microsoft.com/office/powerpoint/2010/main" val="2777360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729690" y="2498705"/>
            <a:ext cx="3255801" cy="3663908"/>
          </a:xfrm>
        </p:spPr>
        <p:txBody>
          <a:bodyPr/>
          <a:lstStyle/>
          <a:p>
            <a:pPr marL="0" marR="0">
              <a:lnSpc>
                <a:spcPct val="115000"/>
              </a:lnSpc>
              <a:spcBef>
                <a:spcPts val="0"/>
              </a:spcBef>
              <a:spcAft>
                <a:spcPts val="1000"/>
              </a:spcAft>
            </a:pPr>
            <a:r>
              <a:rPr lang="en-US" sz="1800" b="1" dirty="0">
                <a:effectLst/>
                <a:latin typeface="+mn-lt"/>
                <a:ea typeface="Cambria" panose="02040503050406030204" pitchFamily="18" charset="0"/>
                <a:cs typeface="Times New Roman" panose="02020603050405020304" pitchFamily="18" charset="0"/>
              </a:rPr>
              <a:t>Training Courses </a:t>
            </a:r>
            <a:r>
              <a:rPr lang="en-US" sz="1800" dirty="0">
                <a:effectLst/>
                <a:latin typeface="+mn-lt"/>
                <a:ea typeface="Cambria" panose="02040503050406030204" pitchFamily="18" charset="0"/>
                <a:cs typeface="Times New Roman" panose="02020603050405020304" pitchFamily="18" charset="0"/>
              </a:rPr>
              <a:t>are  </a:t>
            </a:r>
            <a:r>
              <a:rPr lang="en-US" sz="1800" dirty="0">
                <a:effectLst/>
                <a:latin typeface="Arial" panose="020B0604020202020204" pitchFamily="34" charset="0"/>
                <a:ea typeface="Calibri" panose="020F0502020204030204" pitchFamily="34" charset="0"/>
              </a:rPr>
              <a:t>designed to provide more in-depth training in how to administer all aspects of the Federal Student Aid programs at your school. </a:t>
            </a:r>
          </a:p>
          <a:p>
            <a:pPr marL="0" marR="0">
              <a:lnSpc>
                <a:spcPct val="115000"/>
              </a:lnSpc>
              <a:spcBef>
                <a:spcPts val="0"/>
              </a:spcBef>
              <a:spcAft>
                <a:spcPts val="1000"/>
              </a:spcAft>
            </a:pPr>
            <a:r>
              <a:rPr lang="en-US" dirty="0">
                <a:latin typeface="Arial" panose="020B0604020202020204" pitchFamily="34" charset="0"/>
                <a:ea typeface="Cambria" panose="02040503050406030204" pitchFamily="18" charset="0"/>
                <a:cs typeface="Times New Roman" panose="02020603050405020304" pitchFamily="18" charset="0"/>
              </a:rPr>
              <a:t>Training </a:t>
            </a:r>
            <a:r>
              <a:rPr lang="en-US" sz="1800" dirty="0">
                <a:effectLst/>
                <a:latin typeface="+mn-lt"/>
                <a:ea typeface="Cambria" panose="02040503050406030204" pitchFamily="18" charset="0"/>
                <a:cs typeface="Times New Roman" panose="02020603050405020304" pitchFamily="18" charset="0"/>
              </a:rPr>
              <a:t>Courses are accessed from the black main menu bar.</a:t>
            </a:r>
          </a:p>
          <a:p>
            <a:pPr marR="0" lvl="0">
              <a:lnSpc>
                <a:spcPct val="115000"/>
              </a:lnSpc>
              <a:spcBef>
                <a:spcPts val="0"/>
              </a:spcBef>
              <a:spcAft>
                <a:spcPts val="0"/>
              </a:spcAft>
            </a:pPr>
            <a:endParaRPr lang="en-US" sz="1800" b="1" dirty="0">
              <a:effectLst/>
              <a:latin typeface="Arial" panose="020B0604020202020204" pitchFamily="34" charset="0"/>
              <a:ea typeface="Calibri" panose="020F0502020204030204" pitchFamily="34" charset="0"/>
              <a:cs typeface="Times New Roman" panose="02020603050405020304" pitchFamily="18" charset="0"/>
            </a:endParaRPr>
          </a:p>
          <a:p>
            <a:pPr marR="0" lvl="0">
              <a:lnSpc>
                <a:spcPct val="115000"/>
              </a:lnSpc>
              <a:spcBef>
                <a:spcPts val="0"/>
              </a:spcBef>
              <a:spcAft>
                <a:spcPts val="0"/>
              </a:spcAft>
            </a:pPr>
            <a:endParaRPr lang="en-US" sz="1800" dirty="0">
              <a:effectLst/>
              <a:ea typeface="Cambria" panose="02040503050406030204" pitchFamily="18"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729690" y="1921876"/>
            <a:ext cx="3063082" cy="605466"/>
          </a:xfrm>
        </p:spPr>
        <p:txBody>
          <a:bodyPr/>
          <a:lstStyle/>
          <a:p>
            <a:pPr algn="ctr"/>
            <a:r>
              <a:rPr lang="en-US" dirty="0"/>
              <a:t>Training Courses</a:t>
            </a:r>
          </a:p>
        </p:txBody>
      </p:sp>
      <p:pic>
        <p:nvPicPr>
          <p:cNvPr id="9" name="Content Placeholder 8">
            <a:extLst>
              <a:ext uri="{FF2B5EF4-FFF2-40B4-BE49-F238E27FC236}">
                <a16:creationId xmlns:a16="http://schemas.microsoft.com/office/drawing/2014/main" id="{48344295-9837-44CF-A417-F52DA955F00D}"/>
              </a:ext>
            </a:extLst>
          </p:cNvPr>
          <p:cNvPicPr>
            <a:picLocks noGrp="1"/>
          </p:cNvPicPr>
          <p:nvPr>
            <p:ph sz="quarter" idx="21"/>
          </p:nvPr>
        </p:nvPicPr>
        <p:blipFill rotWithShape="1">
          <a:blip r:embed="rId2"/>
          <a:srcRect t="10843"/>
          <a:stretch/>
        </p:blipFill>
        <p:spPr bwMode="auto">
          <a:xfrm>
            <a:off x="4192587" y="2706672"/>
            <a:ext cx="7514563" cy="27035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31391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12357" y="2527342"/>
            <a:ext cx="3863508" cy="2436544"/>
          </a:xfrm>
        </p:spPr>
        <p:txBody>
          <a:bodyPr/>
          <a:lstStyle/>
          <a:p>
            <a:pPr marL="0" marR="0">
              <a:lnSpc>
                <a:spcPct val="115000"/>
              </a:lnSpc>
              <a:spcBef>
                <a:spcPts val="0"/>
              </a:spcBef>
              <a:spcAft>
                <a:spcPts val="10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Schools that are new to participation in Federal Student Aid programs are required to have Financial Aid Administrators successfully complete the </a:t>
            </a:r>
            <a:r>
              <a:rPr lang="en-US" sz="1800" b="1" dirty="0">
                <a:effectLst/>
                <a:latin typeface="Arial" panose="020B0604020202020204" pitchFamily="34" charset="0"/>
                <a:ea typeface="Calibri" panose="020F0502020204030204" pitchFamily="34" charset="0"/>
                <a:cs typeface="Times New Roman" panose="02020603050405020304" pitchFamily="18" charset="0"/>
              </a:rPr>
              <a:t>FSA Fundamentals Training Series</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1000"/>
              </a:spcAft>
            </a:pPr>
            <a:r>
              <a:rPr lang="en-US" dirty="0">
                <a:latin typeface="Arial" panose="020B0604020202020204" pitchFamily="34" charset="0"/>
                <a:ea typeface="Calibri" panose="020F0502020204030204" pitchFamily="34" charset="0"/>
                <a:cs typeface="Times New Roman" panose="02020603050405020304" pitchFamily="18" charset="0"/>
              </a:rPr>
              <a:t>This </a:t>
            </a:r>
            <a:r>
              <a:rPr lang="en-US" sz="1800" dirty="0">
                <a:effectLst/>
                <a:latin typeface="Arial" panose="020B0604020202020204" pitchFamily="34" charset="0"/>
                <a:ea typeface="Calibri" panose="020F0502020204030204" pitchFamily="34" charset="0"/>
                <a:cs typeface="Times New Roman" panose="02020603050405020304" pitchFamily="18" charset="0"/>
              </a:rPr>
              <a:t>includes an online portion and an instructor-led workshop.</a:t>
            </a:r>
          </a:p>
          <a:p>
            <a:pPr>
              <a:lnSpc>
                <a:spcPct val="115000"/>
              </a:lnSpc>
              <a:spcBef>
                <a:spcPts val="0"/>
              </a:spcBef>
              <a:spcAft>
                <a:spcPts val="10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In order to register for the instructor-</a:t>
            </a:r>
            <a:r>
              <a:rPr lang="en-US" dirty="0">
                <a:latin typeface="Arial" panose="020B0604020202020204" pitchFamily="34" charset="0"/>
                <a:ea typeface="Calibri" panose="020F0502020204030204" pitchFamily="34" charset="0"/>
                <a:cs typeface="Times New Roman" panose="02020603050405020304" pitchFamily="18" charset="0"/>
              </a:rPr>
              <a:t>l</a:t>
            </a:r>
            <a:r>
              <a:rPr lang="en-US" sz="1800" dirty="0">
                <a:effectLst/>
                <a:latin typeface="Arial" panose="020B0604020202020204" pitchFamily="34" charset="0"/>
                <a:ea typeface="Calibri" panose="020F0502020204030204" pitchFamily="34" charset="0"/>
                <a:cs typeface="Times New Roman" panose="02020603050405020304" pitchFamily="18" charset="0"/>
              </a:rPr>
              <a:t>ed Fundamentals workshop, users must first complete the online FSA Coach Fundamentals Course.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748282"/>
          </a:xfrm>
        </p:spPr>
        <p:txBody>
          <a:bodyPr/>
          <a:lstStyle/>
          <a:p>
            <a:pPr algn="ctr"/>
            <a:r>
              <a:rPr lang="en-US" dirty="0"/>
              <a:t>FSA Fundamentals Training Series</a:t>
            </a:r>
          </a:p>
        </p:txBody>
      </p:sp>
      <p:pic>
        <p:nvPicPr>
          <p:cNvPr id="10" name="Content Placeholder 9">
            <a:extLst>
              <a:ext uri="{FF2B5EF4-FFF2-40B4-BE49-F238E27FC236}">
                <a16:creationId xmlns:a16="http://schemas.microsoft.com/office/drawing/2014/main" id="{3C1B82B0-E7F3-4D4E-89E3-649808FBF4F9}"/>
              </a:ext>
            </a:extLst>
          </p:cNvPr>
          <p:cNvPicPr>
            <a:picLocks noGrp="1"/>
          </p:cNvPicPr>
          <p:nvPr>
            <p:ph sz="quarter" idx="21"/>
          </p:nvPr>
        </p:nvPicPr>
        <p:blipFill rotWithShape="1">
          <a:blip r:embed="rId2"/>
          <a:srcRect t="14042"/>
          <a:stretch/>
        </p:blipFill>
        <p:spPr>
          <a:xfrm>
            <a:off x="4321103" y="2527342"/>
            <a:ext cx="7895105" cy="3372944"/>
          </a:xfrm>
          <a:prstGeom prst="rect">
            <a:avLst/>
          </a:prstGeom>
        </p:spPr>
      </p:pic>
    </p:spTree>
    <p:extLst>
      <p:ext uri="{BB962C8B-B14F-4D97-AF65-F5344CB8AC3E}">
        <p14:creationId xmlns:p14="http://schemas.microsoft.com/office/powerpoint/2010/main" val="2446880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682172" y="2344462"/>
            <a:ext cx="3638930" cy="1937252"/>
          </a:xfrm>
        </p:spPr>
        <p:txBody>
          <a:bodyPr/>
          <a:lstStyle/>
          <a:p>
            <a:pPr marL="0" marR="0">
              <a:spcBef>
                <a:spcPts val="0"/>
              </a:spcBef>
              <a:spcAft>
                <a:spcPts val="600"/>
              </a:spcAft>
            </a:pPr>
            <a:r>
              <a:rPr lang="en-US" sz="1800" dirty="0">
                <a:effectLst/>
                <a:latin typeface="+mn-lt"/>
                <a:ea typeface="Calibri" panose="020F0502020204030204" pitchFamily="34" charset="0"/>
              </a:rPr>
              <a:t>The FSA Fundamentals Training Series is presented in seven modules:</a:t>
            </a:r>
          </a:p>
          <a:p>
            <a:pPr marL="0" marR="0">
              <a:spcBef>
                <a:spcPts val="0"/>
              </a:spcBef>
              <a:spcAft>
                <a:spcPts val="600"/>
              </a:spcAft>
            </a:pPr>
            <a:r>
              <a:rPr lang="en-US" dirty="0">
                <a:latin typeface="+mn-lt"/>
              </a:rPr>
              <a:t>• </a:t>
            </a:r>
            <a:r>
              <a:rPr lang="en-US" b="1" dirty="0">
                <a:latin typeface="+mn-lt"/>
              </a:rPr>
              <a:t>Federal Student Aid Overview </a:t>
            </a:r>
          </a:p>
          <a:p>
            <a:pPr marL="0" marR="0">
              <a:lnSpc>
                <a:spcPct val="100000"/>
              </a:lnSpc>
              <a:spcBef>
                <a:spcPts val="0"/>
              </a:spcBef>
              <a:spcAft>
                <a:spcPts val="600"/>
              </a:spcAft>
            </a:pPr>
            <a:r>
              <a:rPr lang="en-US" b="1" dirty="0">
                <a:latin typeface="+mn-lt"/>
              </a:rPr>
              <a:t>• Application </a:t>
            </a:r>
          </a:p>
          <a:p>
            <a:pPr marL="0" marR="0">
              <a:lnSpc>
                <a:spcPct val="100000"/>
              </a:lnSpc>
              <a:spcBef>
                <a:spcPts val="0"/>
              </a:spcBef>
              <a:spcAft>
                <a:spcPts val="600"/>
              </a:spcAft>
            </a:pPr>
            <a:r>
              <a:rPr lang="en-US" b="1" dirty="0">
                <a:latin typeface="+mn-lt"/>
              </a:rPr>
              <a:t>• Review </a:t>
            </a:r>
          </a:p>
          <a:p>
            <a:pPr marL="0" marR="0">
              <a:lnSpc>
                <a:spcPct val="100000"/>
              </a:lnSpc>
              <a:spcBef>
                <a:spcPts val="0"/>
              </a:spcBef>
              <a:spcAft>
                <a:spcPts val="600"/>
              </a:spcAft>
            </a:pPr>
            <a:r>
              <a:rPr lang="en-US" b="1" dirty="0">
                <a:latin typeface="+mn-lt"/>
              </a:rPr>
              <a:t>• Packaging </a:t>
            </a:r>
          </a:p>
          <a:p>
            <a:pPr marL="0" marR="0">
              <a:lnSpc>
                <a:spcPct val="100000"/>
              </a:lnSpc>
              <a:spcBef>
                <a:spcPts val="0"/>
              </a:spcBef>
              <a:spcAft>
                <a:spcPts val="600"/>
              </a:spcAft>
            </a:pPr>
            <a:r>
              <a:rPr lang="en-US" b="1" dirty="0">
                <a:latin typeface="+mn-lt"/>
              </a:rPr>
              <a:t>• Disbursement </a:t>
            </a:r>
          </a:p>
          <a:p>
            <a:pPr marL="0" marR="0">
              <a:lnSpc>
                <a:spcPct val="100000"/>
              </a:lnSpc>
              <a:spcBef>
                <a:spcPts val="0"/>
              </a:spcBef>
              <a:spcAft>
                <a:spcPts val="600"/>
              </a:spcAft>
            </a:pPr>
            <a:r>
              <a:rPr lang="en-US" b="1" dirty="0">
                <a:latin typeface="+mn-lt"/>
              </a:rPr>
              <a:t>• Departure </a:t>
            </a:r>
          </a:p>
          <a:p>
            <a:pPr marL="0" marR="0">
              <a:lnSpc>
                <a:spcPct val="100000"/>
              </a:lnSpc>
              <a:spcBef>
                <a:spcPts val="0"/>
              </a:spcBef>
              <a:spcAft>
                <a:spcPts val="600"/>
              </a:spcAft>
            </a:pPr>
            <a:r>
              <a:rPr lang="en-US" b="1" dirty="0">
                <a:latin typeface="+mn-lt"/>
              </a:rPr>
              <a:t>• Institutional Eligibility</a:t>
            </a: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796455" y="1719956"/>
            <a:ext cx="3063082" cy="624506"/>
          </a:xfrm>
        </p:spPr>
        <p:txBody>
          <a:bodyPr/>
          <a:lstStyle/>
          <a:p>
            <a:pPr algn="ctr"/>
            <a:r>
              <a:rPr lang="en-US" dirty="0"/>
              <a:t>FSA Fundamentals Training Series</a:t>
            </a:r>
          </a:p>
        </p:txBody>
      </p:sp>
      <p:pic>
        <p:nvPicPr>
          <p:cNvPr id="9" name="Content Placeholder 8" descr="Graphical user interface, website&#10;&#10;Description automatically generated">
            <a:extLst>
              <a:ext uri="{FF2B5EF4-FFF2-40B4-BE49-F238E27FC236}">
                <a16:creationId xmlns:a16="http://schemas.microsoft.com/office/drawing/2014/main" id="{88552595-87A1-4E43-8D81-C1F1A9056358}"/>
              </a:ext>
            </a:extLst>
          </p:cNvPr>
          <p:cNvPicPr>
            <a:picLocks noGrp="1" noChangeAspect="1"/>
          </p:cNvPicPr>
          <p:nvPr>
            <p:ph sz="quarter" idx="21"/>
          </p:nvPr>
        </p:nvPicPr>
        <p:blipFill>
          <a:blip r:embed="rId2"/>
          <a:stretch>
            <a:fillRect/>
          </a:stretch>
        </p:blipFill>
        <p:spPr>
          <a:xfrm>
            <a:off x="4321102" y="2542883"/>
            <a:ext cx="7691812" cy="3064936"/>
          </a:xfrm>
        </p:spPr>
      </p:pic>
    </p:spTree>
    <p:extLst>
      <p:ext uri="{BB962C8B-B14F-4D97-AF65-F5344CB8AC3E}">
        <p14:creationId xmlns:p14="http://schemas.microsoft.com/office/powerpoint/2010/main" val="1171133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Agenda</a:t>
            </a:r>
          </a:p>
        </p:txBody>
      </p:sp>
      <p:sp>
        <p:nvSpPr>
          <p:cNvPr id="5" name="Text Placeholder 3">
            <a:extLst>
              <a:ext uri="{FF2B5EF4-FFF2-40B4-BE49-F238E27FC236}">
                <a16:creationId xmlns:a16="http://schemas.microsoft.com/office/drawing/2014/main" id="{3C763BB8-F9DD-C947-A897-27FFA14BC632}"/>
              </a:ext>
            </a:extLst>
          </p:cNvPr>
          <p:cNvSpPr txBox="1">
            <a:spLocks/>
          </p:cNvSpPr>
          <p:nvPr/>
        </p:nvSpPr>
        <p:spPr>
          <a:xfrm>
            <a:off x="896938" y="1550988"/>
            <a:ext cx="10234612" cy="4803248"/>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Aft>
                <a:spcPts val="1000"/>
              </a:spcAft>
              <a:buSzPct val="100000"/>
              <a:buFont typeface="+mj-lt"/>
              <a:buAutoNum type="arabicPeriod"/>
            </a:pPr>
            <a:r>
              <a:rPr lang="en-US" dirty="0">
                <a:latin typeface="Arial Narrow" panose="020B0606020202030204" pitchFamily="34" charset="0"/>
              </a:rPr>
              <a:t>Access to the FSA Training Center</a:t>
            </a:r>
          </a:p>
          <a:p>
            <a:pPr marL="514350" indent="-514350">
              <a:lnSpc>
                <a:spcPct val="100000"/>
              </a:lnSpc>
              <a:spcAft>
                <a:spcPts val="1000"/>
              </a:spcAft>
              <a:buSzPct val="100000"/>
              <a:buFont typeface="+mj-lt"/>
              <a:buAutoNum type="arabicPeriod"/>
            </a:pPr>
            <a:r>
              <a:rPr lang="en-US" dirty="0">
                <a:latin typeface="Arial Narrow" panose="020B0606020202030204" pitchFamily="34" charset="0"/>
              </a:rPr>
              <a:t>Navigating the FSA Training Center</a:t>
            </a:r>
          </a:p>
          <a:p>
            <a:pPr marL="514350" indent="-514350">
              <a:lnSpc>
                <a:spcPct val="100000"/>
              </a:lnSpc>
              <a:spcAft>
                <a:spcPts val="1000"/>
              </a:spcAft>
              <a:buSzPct val="100000"/>
              <a:buFont typeface="+mj-lt"/>
              <a:buAutoNum type="arabicPeriod"/>
            </a:pPr>
            <a:r>
              <a:rPr lang="en-US" dirty="0">
                <a:latin typeface="Arial Narrow" panose="020B0606020202030204" pitchFamily="34" charset="0"/>
              </a:rPr>
              <a:t>Available Training Products</a:t>
            </a:r>
          </a:p>
          <a:p>
            <a:pPr marL="514350" indent="-514350">
              <a:lnSpc>
                <a:spcPct val="100000"/>
              </a:lnSpc>
              <a:spcAft>
                <a:spcPts val="1000"/>
              </a:spcAft>
              <a:buSzPct val="100000"/>
              <a:buFont typeface="+mj-lt"/>
              <a:buAutoNum type="arabicPeriod"/>
            </a:pPr>
            <a:r>
              <a:rPr lang="en-US" dirty="0">
                <a:latin typeface="Arial Narrow" panose="020B0606020202030204" pitchFamily="34" charset="0"/>
              </a:rPr>
              <a:t>Resources</a:t>
            </a:r>
          </a:p>
        </p:txBody>
      </p:sp>
    </p:spTree>
    <p:extLst>
      <p:ext uri="{BB962C8B-B14F-4D97-AF65-F5344CB8AC3E}">
        <p14:creationId xmlns:p14="http://schemas.microsoft.com/office/powerpoint/2010/main" val="498275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7118" y="2527342"/>
            <a:ext cx="3644579" cy="3663908"/>
          </a:xfrm>
        </p:spPr>
        <p:txBody>
          <a:bodyPr/>
          <a:lstStyle/>
          <a:p>
            <a:pPr marL="0" marR="0">
              <a:lnSpc>
                <a:spcPct val="115000"/>
              </a:lnSpc>
              <a:spcBef>
                <a:spcPts val="0"/>
              </a:spcBef>
              <a:spcAft>
                <a:spcPts val="1000"/>
              </a:spcAft>
            </a:pPr>
            <a:r>
              <a:rPr lang="en-US" sz="1800" dirty="0">
                <a:effectLst/>
                <a:latin typeface="+mn-lt"/>
                <a:ea typeface="Cambria" panose="02040503050406030204" pitchFamily="18" charset="0"/>
                <a:cs typeface="Times New Roman" panose="02020603050405020304" pitchFamily="18" charset="0"/>
              </a:rPr>
              <a:t>The FSA Fundamentals Training Series course is self-paced and primarily video-based.</a:t>
            </a:r>
          </a:p>
          <a:p>
            <a:pPr>
              <a:lnSpc>
                <a:spcPct val="115000"/>
              </a:lnSpc>
              <a:spcBef>
                <a:spcPts val="0"/>
              </a:spcBef>
              <a:spcAft>
                <a:spcPts val="1000"/>
              </a:spcAft>
            </a:pPr>
            <a:r>
              <a:rPr lang="en-US" sz="1800" dirty="0">
                <a:effectLst/>
                <a:latin typeface="+mn-lt"/>
                <a:ea typeface="Cambria" panose="02040503050406030204" pitchFamily="18" charset="0"/>
                <a:cs typeface="Times New Roman" panose="02020603050405020304" pitchFamily="18" charset="0"/>
              </a:rPr>
              <a:t>The Fundamentals online course and workshop also cover important information about institutional eligibility requirements. </a:t>
            </a: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748282"/>
          </a:xfrm>
        </p:spPr>
        <p:txBody>
          <a:bodyPr/>
          <a:lstStyle/>
          <a:p>
            <a:pPr algn="ctr"/>
            <a:r>
              <a:rPr lang="en-US" dirty="0"/>
              <a:t>FSA Fundamentals Training Series</a:t>
            </a:r>
          </a:p>
        </p:txBody>
      </p:sp>
      <p:pic>
        <p:nvPicPr>
          <p:cNvPr id="10" name="Content Placeholder 9">
            <a:extLst>
              <a:ext uri="{FF2B5EF4-FFF2-40B4-BE49-F238E27FC236}">
                <a16:creationId xmlns:a16="http://schemas.microsoft.com/office/drawing/2014/main" id="{3C1B82B0-E7F3-4D4E-89E3-649808FBF4F9}"/>
              </a:ext>
            </a:extLst>
          </p:cNvPr>
          <p:cNvPicPr>
            <a:picLocks noGrp="1"/>
          </p:cNvPicPr>
          <p:nvPr>
            <p:ph sz="quarter" idx="21"/>
          </p:nvPr>
        </p:nvPicPr>
        <p:blipFill rotWithShape="1">
          <a:blip r:embed="rId2"/>
          <a:srcRect t="14042"/>
          <a:stretch/>
        </p:blipFill>
        <p:spPr>
          <a:xfrm>
            <a:off x="4211697" y="2153201"/>
            <a:ext cx="7895105" cy="3372944"/>
          </a:xfrm>
          <a:prstGeom prst="rect">
            <a:avLst/>
          </a:prstGeom>
        </p:spPr>
      </p:pic>
    </p:spTree>
    <p:extLst>
      <p:ext uri="{BB962C8B-B14F-4D97-AF65-F5344CB8AC3E}">
        <p14:creationId xmlns:p14="http://schemas.microsoft.com/office/powerpoint/2010/main" val="1258129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7117" y="2344462"/>
            <a:ext cx="3753985" cy="3461778"/>
          </a:xfrm>
        </p:spPr>
        <p:txBody>
          <a:bodyPr/>
          <a:lstStyle/>
          <a:p>
            <a:pPr marL="0" marR="0">
              <a:lnSpc>
                <a:spcPct val="115000"/>
              </a:lnSpc>
              <a:spcBef>
                <a:spcPts val="0"/>
              </a:spcBef>
              <a:spcAft>
                <a:spcPts val="1000"/>
              </a:spcAft>
            </a:pPr>
            <a:r>
              <a:rPr lang="en-US" sz="1800" b="1" dirty="0">
                <a:effectLst/>
                <a:latin typeface="+mn-lt"/>
                <a:ea typeface="Cambria" panose="02040503050406030204" pitchFamily="18" charset="0"/>
                <a:cs typeface="Times New Roman" panose="02020603050405020304" pitchFamily="18" charset="0"/>
              </a:rPr>
              <a:t>FSA Basic Training for New Staff </a:t>
            </a:r>
            <a:r>
              <a:rPr lang="en-US" b="0" i="0" dirty="0">
                <a:solidFill>
                  <a:srgbClr val="000000"/>
                </a:solidFill>
                <a:effectLst/>
                <a:latin typeface="+mn-lt"/>
                <a:ea typeface="Cambria" panose="02040503050406030204" pitchFamily="18" charset="0"/>
              </a:rPr>
              <a:t>is designed for newly hired, entry-level financial aid administrators as well as school officials from outside the financial aid office who want to learn how to administer FSA programs. </a:t>
            </a:r>
          </a:p>
          <a:p>
            <a:pPr marL="0" marR="0">
              <a:lnSpc>
                <a:spcPct val="115000"/>
              </a:lnSpc>
              <a:spcBef>
                <a:spcPts val="0"/>
              </a:spcBef>
              <a:spcAft>
                <a:spcPts val="1000"/>
              </a:spcAft>
            </a:pPr>
            <a:r>
              <a:rPr lang="en-US" sz="1800" dirty="0">
                <a:effectLst/>
                <a:latin typeface="+mn-lt"/>
                <a:ea typeface="Cambria" panose="02040503050406030204" pitchFamily="18" charset="0"/>
                <a:cs typeface="Times New Roman" panose="02020603050405020304" pitchFamily="18" charset="0"/>
              </a:rPr>
              <a:t>FSA Basic Training for New Staff is a self-paced online course only. </a:t>
            </a:r>
          </a:p>
          <a:p>
            <a:pPr marL="0" marR="0">
              <a:lnSpc>
                <a:spcPct val="115000"/>
              </a:lnSpc>
              <a:spcBef>
                <a:spcPts val="0"/>
              </a:spcBef>
              <a:spcAft>
                <a:spcPts val="1000"/>
              </a:spcAft>
            </a:pPr>
            <a:r>
              <a:rPr lang="en-US" sz="1800" dirty="0">
                <a:effectLst/>
                <a:latin typeface="+mn-lt"/>
                <a:ea typeface="Cambria" panose="02040503050406030204" pitchFamily="18" charset="0"/>
                <a:cs typeface="Times New Roman" panose="02020603050405020304" pitchFamily="18" charset="0"/>
              </a:rPr>
              <a:t>There is no instructor-led workshop associated with this course</a:t>
            </a:r>
            <a:r>
              <a:rPr lang="en-US" sz="1800" dirty="0">
                <a:effectLst/>
                <a:latin typeface="+mn-lt"/>
                <a:ea typeface="Calibri" panose="020F0502020204030204" pitchFamily="34" charset="0"/>
                <a:cs typeface="Times New Roman" panose="02020603050405020304" pitchFamily="18" charset="0"/>
              </a:rPr>
              <a:t>.</a:t>
            </a:r>
          </a:p>
          <a:p>
            <a:pPr marL="0" marR="0">
              <a:lnSpc>
                <a:spcPct val="115000"/>
              </a:lnSpc>
              <a:spcBef>
                <a:spcPts val="0"/>
              </a:spcBef>
              <a:spcAft>
                <a:spcPts val="10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69" y="1596180"/>
            <a:ext cx="3063082" cy="748282"/>
          </a:xfrm>
        </p:spPr>
        <p:txBody>
          <a:bodyPr/>
          <a:lstStyle/>
          <a:p>
            <a:pPr algn="ctr"/>
            <a:r>
              <a:rPr lang="en-US" dirty="0"/>
              <a:t>FSA Basic Training for New Staff</a:t>
            </a:r>
          </a:p>
        </p:txBody>
      </p:sp>
      <p:pic>
        <p:nvPicPr>
          <p:cNvPr id="11" name="Content Placeholder 10">
            <a:extLst>
              <a:ext uri="{FF2B5EF4-FFF2-40B4-BE49-F238E27FC236}">
                <a16:creationId xmlns:a16="http://schemas.microsoft.com/office/drawing/2014/main" id="{0F53115A-B6A3-42AF-AC91-1EEF2ED99FD4}"/>
              </a:ext>
            </a:extLst>
          </p:cNvPr>
          <p:cNvPicPr>
            <a:picLocks noGrp="1"/>
          </p:cNvPicPr>
          <p:nvPr>
            <p:ph sz="quarter" idx="21"/>
          </p:nvPr>
        </p:nvPicPr>
        <p:blipFill rotWithShape="1">
          <a:blip r:embed="rId2"/>
          <a:srcRect t="17748"/>
          <a:stretch/>
        </p:blipFill>
        <p:spPr bwMode="auto">
          <a:xfrm>
            <a:off x="4673844" y="1970321"/>
            <a:ext cx="7432957" cy="346177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058993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40900" y="2344462"/>
            <a:ext cx="3806420" cy="2901306"/>
          </a:xfrm>
        </p:spPr>
        <p:txBody>
          <a:bodyPr/>
          <a:lstStyle/>
          <a:p>
            <a:pPr marL="0" marR="0">
              <a:lnSpc>
                <a:spcPct val="115000"/>
              </a:lnSpc>
              <a:spcBef>
                <a:spcPts val="0"/>
              </a:spcBef>
              <a:spcAft>
                <a:spcPts val="1000"/>
              </a:spcAft>
            </a:pPr>
            <a:r>
              <a:rPr lang="en-US" dirty="0">
                <a:latin typeface="+mn-lt"/>
              </a:rPr>
              <a:t>The FSA Basic Training for New Staff is presented in seven modules</a:t>
            </a:r>
          </a:p>
          <a:p>
            <a:pPr marL="0" marR="0">
              <a:lnSpc>
                <a:spcPct val="100000"/>
              </a:lnSpc>
              <a:spcBef>
                <a:spcPts val="0"/>
              </a:spcBef>
              <a:spcAft>
                <a:spcPts val="600"/>
              </a:spcAft>
            </a:pPr>
            <a:r>
              <a:rPr lang="en-US" b="1" dirty="0">
                <a:latin typeface="+mn-lt"/>
              </a:rPr>
              <a:t>• Federal Student Aid Overview </a:t>
            </a:r>
          </a:p>
          <a:p>
            <a:pPr marL="0" marR="0">
              <a:lnSpc>
                <a:spcPct val="100000"/>
              </a:lnSpc>
              <a:spcBef>
                <a:spcPts val="0"/>
              </a:spcBef>
              <a:spcAft>
                <a:spcPts val="600"/>
              </a:spcAft>
            </a:pPr>
            <a:r>
              <a:rPr lang="en-US" b="1" dirty="0">
                <a:latin typeface="+mn-lt"/>
              </a:rPr>
              <a:t>• Student Aid Application Process</a:t>
            </a:r>
          </a:p>
          <a:p>
            <a:pPr marL="0" marR="0">
              <a:lnSpc>
                <a:spcPct val="100000"/>
              </a:lnSpc>
              <a:spcBef>
                <a:spcPts val="0"/>
              </a:spcBef>
              <a:spcAft>
                <a:spcPts val="600"/>
              </a:spcAft>
            </a:pPr>
            <a:r>
              <a:rPr lang="en-US" b="1" dirty="0">
                <a:latin typeface="+mn-lt"/>
              </a:rPr>
              <a:t>• Packaging Aid - Pell &amp; Loan   Concepts</a:t>
            </a:r>
          </a:p>
          <a:p>
            <a:pPr marL="0" marR="0">
              <a:lnSpc>
                <a:spcPct val="100000"/>
              </a:lnSpc>
              <a:spcBef>
                <a:spcPts val="0"/>
              </a:spcBef>
              <a:spcAft>
                <a:spcPts val="600"/>
              </a:spcAft>
            </a:pPr>
            <a:r>
              <a:rPr lang="en-US" b="1" dirty="0">
                <a:latin typeface="+mn-lt"/>
              </a:rPr>
              <a:t>• Managing Campus-Based Aid</a:t>
            </a:r>
          </a:p>
          <a:p>
            <a:pPr marL="0" marR="0">
              <a:lnSpc>
                <a:spcPct val="100000"/>
              </a:lnSpc>
              <a:spcBef>
                <a:spcPts val="0"/>
              </a:spcBef>
              <a:spcAft>
                <a:spcPts val="600"/>
              </a:spcAft>
            </a:pPr>
            <a:r>
              <a:rPr lang="en-US" b="1" dirty="0">
                <a:latin typeface="+mn-lt"/>
              </a:rPr>
              <a:t>• Cash Management</a:t>
            </a:r>
          </a:p>
          <a:p>
            <a:pPr marL="0" marR="0">
              <a:lnSpc>
                <a:spcPct val="100000"/>
              </a:lnSpc>
              <a:spcBef>
                <a:spcPts val="0"/>
              </a:spcBef>
              <a:spcAft>
                <a:spcPts val="600"/>
              </a:spcAft>
            </a:pPr>
            <a:r>
              <a:rPr lang="en-US" b="1" dirty="0">
                <a:latin typeface="+mn-lt"/>
              </a:rPr>
              <a:t>• Student Departures</a:t>
            </a:r>
          </a:p>
          <a:p>
            <a:pPr marL="0" marR="0">
              <a:lnSpc>
                <a:spcPct val="100000"/>
              </a:lnSpc>
              <a:spcBef>
                <a:spcPts val="0"/>
              </a:spcBef>
              <a:spcAft>
                <a:spcPts val="600"/>
              </a:spcAft>
            </a:pPr>
            <a:r>
              <a:rPr lang="en-US" b="1" dirty="0">
                <a:latin typeface="+mn-lt"/>
              </a:rPr>
              <a:t>• FAA Resources</a:t>
            </a:r>
            <a:endParaRPr lang="en-US" sz="1800" b="1" dirty="0">
              <a:effectLst/>
              <a:latin typeface="+mn-lt"/>
              <a:ea typeface="Calibri" panose="020F0502020204030204" pitchFamily="34"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69" y="1596180"/>
            <a:ext cx="3063082" cy="748282"/>
          </a:xfrm>
        </p:spPr>
        <p:txBody>
          <a:bodyPr/>
          <a:lstStyle/>
          <a:p>
            <a:pPr algn="ctr"/>
            <a:r>
              <a:rPr lang="en-US" dirty="0"/>
              <a:t>FSA Basic Training for New Staff</a:t>
            </a:r>
          </a:p>
        </p:txBody>
      </p:sp>
      <p:pic>
        <p:nvPicPr>
          <p:cNvPr id="11" name="Content Placeholder 10">
            <a:extLst>
              <a:ext uri="{FF2B5EF4-FFF2-40B4-BE49-F238E27FC236}">
                <a16:creationId xmlns:a16="http://schemas.microsoft.com/office/drawing/2014/main" id="{0F53115A-B6A3-42AF-AC91-1EEF2ED99FD4}"/>
              </a:ext>
            </a:extLst>
          </p:cNvPr>
          <p:cNvPicPr>
            <a:picLocks noGrp="1"/>
          </p:cNvPicPr>
          <p:nvPr>
            <p:ph sz="quarter" idx="21"/>
          </p:nvPr>
        </p:nvPicPr>
        <p:blipFill rotWithShape="1">
          <a:blip r:embed="rId2"/>
          <a:srcRect t="17748"/>
          <a:stretch/>
        </p:blipFill>
        <p:spPr bwMode="auto">
          <a:xfrm>
            <a:off x="4745254" y="1970321"/>
            <a:ext cx="7361547" cy="346177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9065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458153" y="2257835"/>
            <a:ext cx="3644655" cy="2901306"/>
          </a:xfrm>
        </p:spPr>
        <p:txBody>
          <a:bodyPr/>
          <a:lstStyle/>
          <a:p>
            <a:pPr marL="0" marR="0">
              <a:lnSpc>
                <a:spcPct val="115000"/>
              </a:lnSpc>
              <a:spcBef>
                <a:spcPts val="0"/>
              </a:spcBef>
              <a:spcAft>
                <a:spcPts val="1000"/>
              </a:spcAft>
            </a:pPr>
            <a:r>
              <a:rPr lang="en-US" sz="1800" b="1" spc="10" dirty="0">
                <a:solidFill>
                  <a:srgbClr val="000000"/>
                </a:solidFill>
                <a:effectLst/>
                <a:latin typeface="Arial" panose="020B0604020202020204" pitchFamily="34" charset="0"/>
                <a:ea typeface="Calibri" panose="020F0502020204030204" pitchFamily="34" charset="0"/>
              </a:rPr>
              <a:t>FSA Partner Connect </a:t>
            </a:r>
            <a:r>
              <a:rPr lang="en-US" sz="1800" spc="10" dirty="0">
                <a:solidFill>
                  <a:srgbClr val="000000"/>
                </a:solidFill>
                <a:effectLst/>
                <a:latin typeface="Arial" panose="020B0604020202020204" pitchFamily="34" charset="0"/>
                <a:ea typeface="Calibri" panose="020F0502020204030204" pitchFamily="34" charset="0"/>
              </a:rPr>
              <a:t>is the new digital front door for school partners, financial partners, and the general public. </a:t>
            </a:r>
          </a:p>
          <a:p>
            <a:pPr marL="0" marR="0">
              <a:lnSpc>
                <a:spcPct val="115000"/>
              </a:lnSpc>
              <a:spcBef>
                <a:spcPts val="0"/>
              </a:spcBef>
              <a:spcAft>
                <a:spcPts val="1000"/>
              </a:spcAft>
            </a:pPr>
            <a:r>
              <a:rPr lang="en-US" sz="1800" spc="10" dirty="0">
                <a:solidFill>
                  <a:srgbClr val="000000"/>
                </a:solidFill>
                <a:effectLst/>
                <a:latin typeface="Arial" panose="020B0604020202020204" pitchFamily="34" charset="0"/>
                <a:ea typeface="Calibri" panose="020F0502020204030204" pitchFamily="34" charset="0"/>
              </a:rPr>
              <a:t>The Partner Connect Training course provides access to quick-reference documents, recorded videos, and live training sessions when available.</a:t>
            </a:r>
            <a:endParaRPr lang="en-US" sz="1800" b="1" dirty="0">
              <a:effectLst/>
              <a:latin typeface="+mn-lt"/>
              <a:ea typeface="Calibri" panose="020F0502020204030204" pitchFamily="34"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748940" y="1698859"/>
            <a:ext cx="3063082" cy="748282"/>
          </a:xfrm>
        </p:spPr>
        <p:txBody>
          <a:bodyPr/>
          <a:lstStyle/>
          <a:p>
            <a:pPr algn="ctr"/>
            <a:r>
              <a:rPr lang="en-US" dirty="0"/>
              <a:t>FSA Partner Connect</a:t>
            </a:r>
          </a:p>
        </p:txBody>
      </p:sp>
      <p:pic>
        <p:nvPicPr>
          <p:cNvPr id="13" name="Content Placeholder 12" descr="Graphical user interface, application, website&#10;&#10;Description automatically generated">
            <a:extLst>
              <a:ext uri="{FF2B5EF4-FFF2-40B4-BE49-F238E27FC236}">
                <a16:creationId xmlns:a16="http://schemas.microsoft.com/office/drawing/2014/main" id="{31BBC36C-86A0-44E9-8FAC-B873F3C4AE71}"/>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4489036" y="2257835"/>
            <a:ext cx="6848954" cy="3319463"/>
          </a:xfrm>
        </p:spPr>
      </p:pic>
    </p:spTree>
    <p:extLst>
      <p:ext uri="{BB962C8B-B14F-4D97-AF65-F5344CB8AC3E}">
        <p14:creationId xmlns:p14="http://schemas.microsoft.com/office/powerpoint/2010/main" val="3457499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562381" y="2415703"/>
            <a:ext cx="3644655" cy="2901306"/>
          </a:xfrm>
        </p:spPr>
        <p:txBody>
          <a:bodyPr/>
          <a:lstStyle/>
          <a:p>
            <a:pPr marL="0" marR="0">
              <a:lnSpc>
                <a:spcPct val="115000"/>
              </a:lnSpc>
              <a:spcBef>
                <a:spcPts val="0"/>
              </a:spcBef>
              <a:spcAft>
                <a:spcPts val="1000"/>
              </a:spcAft>
            </a:pPr>
            <a:r>
              <a:rPr lang="en-US" spc="10" dirty="0">
                <a:solidFill>
                  <a:srgbClr val="000000"/>
                </a:solidFill>
                <a:latin typeface="Arial" panose="020B0604020202020204" pitchFamily="34" charset="0"/>
                <a:ea typeface="Calibri" panose="020F0502020204030204" pitchFamily="34" charset="0"/>
                <a:cs typeface="Times New Roman" panose="02020603050405020304" pitchFamily="18" charset="0"/>
              </a:rPr>
              <a:t>The</a:t>
            </a:r>
            <a:r>
              <a:rPr lang="en-US" b="1" spc="10" dirty="0">
                <a:solidFill>
                  <a:srgbClr val="000000"/>
                </a:solidFill>
                <a:latin typeface="Arial" panose="020B0604020202020204" pitchFamily="34" charset="0"/>
                <a:ea typeface="Calibri" panose="020F0502020204030204" pitchFamily="34" charset="0"/>
                <a:cs typeface="Times New Roman" panose="02020603050405020304" pitchFamily="18" charset="0"/>
              </a:rPr>
              <a:t> 2022</a:t>
            </a:r>
            <a:r>
              <a:rPr lang="en-US" sz="1800" b="1" spc="1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US" b="1" spc="10" dirty="0">
                <a:solidFill>
                  <a:srgbClr val="000000"/>
                </a:solidFill>
                <a:latin typeface="Arial" panose="020B0604020202020204" pitchFamily="34" charset="0"/>
                <a:ea typeface="Calibri" panose="020F0502020204030204" pitchFamily="34" charset="0"/>
                <a:cs typeface="Times New Roman" panose="02020603050405020304" pitchFamily="18" charset="0"/>
              </a:rPr>
              <a:t>23 FISAP Training </a:t>
            </a:r>
            <a:r>
              <a:rPr lang="en-US" spc="10" dirty="0">
                <a:solidFill>
                  <a:srgbClr val="000000"/>
                </a:solidFill>
                <a:latin typeface="Arial" panose="020B0604020202020204" pitchFamily="34" charset="0"/>
                <a:ea typeface="Calibri" panose="020F0502020204030204" pitchFamily="34" charset="0"/>
                <a:cs typeface="Times New Roman" panose="02020603050405020304" pitchFamily="18" charset="0"/>
              </a:rPr>
              <a:t>is  </a:t>
            </a:r>
            <a:r>
              <a:rPr lang="en-US" sz="1800" spc="1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designed to assist in completing the Fiscal Operations Report for 2020–21 and Application to Participate for 2022–23 (FISAP).</a:t>
            </a:r>
          </a:p>
          <a:p>
            <a:pPr marL="0" marR="0">
              <a:lnSpc>
                <a:spcPct val="115000"/>
              </a:lnSpc>
              <a:spcBef>
                <a:spcPts val="0"/>
              </a:spcBef>
              <a:spcAft>
                <a:spcPts val="1000"/>
              </a:spcAft>
            </a:pPr>
            <a:r>
              <a:rPr lang="en-US" spc="10" dirty="0">
                <a:solidFill>
                  <a:srgbClr val="000000"/>
                </a:solidFill>
                <a:latin typeface="Arial" panose="020B0604020202020204" pitchFamily="34" charset="0"/>
                <a:ea typeface="Calibri" panose="020F0502020204030204" pitchFamily="34" charset="0"/>
                <a:cs typeface="Times New Roman" panose="02020603050405020304" pitchFamily="18" charset="0"/>
              </a:rPr>
              <a:t>T</a:t>
            </a:r>
            <a:r>
              <a:rPr lang="en-US" sz="1800" spc="1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he training provides a compilation of the FISAP instructions, form, and a guided video tour through the Common Origination and Disbursement (COD) system's FISAP screens.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666590" y="1698859"/>
            <a:ext cx="3063082" cy="425351"/>
          </a:xfrm>
        </p:spPr>
        <p:txBody>
          <a:bodyPr/>
          <a:lstStyle/>
          <a:p>
            <a:pPr algn="ctr"/>
            <a:r>
              <a:rPr lang="en-US" dirty="0"/>
              <a:t>2022</a:t>
            </a:r>
            <a:r>
              <a:rPr lang="en-US" sz="2400" spc="10" dirty="0">
                <a:effectLst/>
                <a:latin typeface="Arial" panose="020B0604020202020204" pitchFamily="34" charset="0"/>
                <a:ea typeface="Calibri" panose="020F0502020204030204" pitchFamily="34" charset="0"/>
                <a:cs typeface="Times New Roman" panose="02020603050405020304" pitchFamily="18" charset="0"/>
              </a:rPr>
              <a:t>–</a:t>
            </a:r>
            <a:r>
              <a:rPr lang="en-US" dirty="0"/>
              <a:t>23 FISAP Training</a:t>
            </a:r>
          </a:p>
        </p:txBody>
      </p:sp>
      <p:pic>
        <p:nvPicPr>
          <p:cNvPr id="9" name="Content Placeholder 8" descr="Graphical user interface, website&#10;&#10;Description automatically generated">
            <a:extLst>
              <a:ext uri="{FF2B5EF4-FFF2-40B4-BE49-F238E27FC236}">
                <a16:creationId xmlns:a16="http://schemas.microsoft.com/office/drawing/2014/main" id="{27BBBFE5-69DA-4C35-BA13-0A370DBD23AB}"/>
              </a:ext>
            </a:extLst>
          </p:cNvPr>
          <p:cNvPicPr>
            <a:picLocks noGrp="1" noChangeAspect="1"/>
          </p:cNvPicPr>
          <p:nvPr>
            <p:ph sz="quarter" idx="21"/>
          </p:nvPr>
        </p:nvPicPr>
        <p:blipFill>
          <a:blip r:embed="rId2"/>
          <a:stretch>
            <a:fillRect/>
          </a:stretch>
        </p:blipFill>
        <p:spPr>
          <a:xfrm>
            <a:off x="4243715" y="2206625"/>
            <a:ext cx="6982757" cy="3319463"/>
          </a:xfrm>
        </p:spPr>
      </p:pic>
    </p:spTree>
    <p:extLst>
      <p:ext uri="{BB962C8B-B14F-4D97-AF65-F5344CB8AC3E}">
        <p14:creationId xmlns:p14="http://schemas.microsoft.com/office/powerpoint/2010/main" val="41841272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03110" y="2222758"/>
            <a:ext cx="3172542" cy="1879269"/>
          </a:xfrm>
        </p:spPr>
        <p:txBody>
          <a:bodyPr/>
          <a:lstStyle/>
          <a:p>
            <a:pPr marL="0" marR="0">
              <a:spcBef>
                <a:spcPts val="0"/>
              </a:spcBef>
              <a:spcAft>
                <a:spcPts val="1000"/>
              </a:spcAft>
            </a:pPr>
            <a:r>
              <a:rPr lang="en-US" dirty="0">
                <a:latin typeface="Arial" panose="020B0604020202020204" pitchFamily="34" charset="0"/>
                <a:ea typeface="Calibri" panose="020F0502020204030204" pitchFamily="34" charset="0"/>
              </a:rPr>
              <a:t>The </a:t>
            </a:r>
            <a:r>
              <a:rPr lang="en-US" b="1" dirty="0">
                <a:latin typeface="Arial" panose="020B0604020202020204" pitchFamily="34" charset="0"/>
                <a:ea typeface="Calibri" panose="020F0502020204030204" pitchFamily="34" charset="0"/>
              </a:rPr>
              <a:t>Recorded Training </a:t>
            </a:r>
            <a:r>
              <a:rPr lang="en-US" dirty="0">
                <a:latin typeface="Arial" panose="020B0604020202020204" pitchFamily="34" charset="0"/>
                <a:ea typeface="Calibri" panose="020F0502020204030204" pitchFamily="34" charset="0"/>
              </a:rPr>
              <a:t>link provides </a:t>
            </a:r>
            <a:r>
              <a:rPr lang="en-US" sz="1800" dirty="0">
                <a:effectLst/>
                <a:latin typeface="Arial" panose="020B0604020202020204" pitchFamily="34" charset="0"/>
                <a:ea typeface="Calibri" panose="020F0502020204030204" pitchFamily="34" charset="0"/>
              </a:rPr>
              <a:t>videos to assist schools in navigating </a:t>
            </a:r>
            <a:r>
              <a:rPr lang="en-US" sz="1800" b="1" dirty="0">
                <a:effectLst/>
                <a:latin typeface="Arial" panose="020B0604020202020204" pitchFamily="34" charset="0"/>
                <a:ea typeface="Calibri" panose="020F0502020204030204" pitchFamily="34" charset="0"/>
              </a:rPr>
              <a:t>COD</a:t>
            </a:r>
            <a:r>
              <a:rPr lang="en-US" sz="1800" dirty="0">
                <a:effectLst/>
                <a:latin typeface="Arial" panose="020B0604020202020204" pitchFamily="34" charset="0"/>
                <a:ea typeface="Calibri" panose="020F0502020204030204" pitchFamily="34" charset="0"/>
              </a:rPr>
              <a:t> and learning more about the </a:t>
            </a:r>
            <a:r>
              <a:rPr lang="en-US" sz="1800" b="1" dirty="0" err="1">
                <a:effectLst/>
                <a:latin typeface="Arial" panose="020B0604020202020204" pitchFamily="34" charset="0"/>
                <a:ea typeface="Calibri" panose="020F0502020204030204" pitchFamily="34" charset="0"/>
              </a:rPr>
              <a:t>EDExpress</a:t>
            </a:r>
            <a:r>
              <a:rPr lang="en-US" sz="1800" b="1" dirty="0">
                <a:effectLst/>
                <a:latin typeface="Arial" panose="020B0604020202020204" pitchFamily="34" charset="0"/>
                <a:ea typeface="Calibri" panose="020F0502020204030204" pitchFamily="34" charset="0"/>
              </a:rPr>
              <a:t> </a:t>
            </a:r>
            <a:r>
              <a:rPr lang="en-US" sz="1800" dirty="0">
                <a:effectLst/>
                <a:latin typeface="Arial" panose="020B0604020202020204" pitchFamily="34" charset="0"/>
                <a:ea typeface="Calibri" panose="020F0502020204030204" pitchFamily="34" charset="0"/>
              </a:rPr>
              <a:t>software. </a:t>
            </a:r>
          </a:p>
          <a:p>
            <a:pPr marL="0" marR="0">
              <a:spcBef>
                <a:spcPts val="0"/>
              </a:spcBef>
              <a:spcAft>
                <a:spcPts val="1000"/>
              </a:spcAft>
            </a:pPr>
            <a:r>
              <a:rPr lang="en-US" sz="1800" dirty="0">
                <a:effectLst/>
                <a:latin typeface="Arial" panose="020B0604020202020204" pitchFamily="34" charset="0"/>
                <a:ea typeface="Calibri" panose="020F0502020204030204" pitchFamily="34" charset="0"/>
              </a:rPr>
              <a:t>The Recorded Training link also provides previous training offerings from the  2020 Student Financial Empowerment Summit and videos from the 2020 Federal Student Aid Training Conference. </a:t>
            </a: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Recorded Training </a:t>
            </a:r>
          </a:p>
        </p:txBody>
      </p:sp>
      <p:pic>
        <p:nvPicPr>
          <p:cNvPr id="10" name="Content Placeholder 9">
            <a:extLst>
              <a:ext uri="{FF2B5EF4-FFF2-40B4-BE49-F238E27FC236}">
                <a16:creationId xmlns:a16="http://schemas.microsoft.com/office/drawing/2014/main" id="{11C01112-AC54-45FC-B38B-9684BCE4CE43}"/>
              </a:ext>
            </a:extLst>
          </p:cNvPr>
          <p:cNvPicPr>
            <a:picLocks noGrp="1" noChangeAspect="1"/>
          </p:cNvPicPr>
          <p:nvPr>
            <p:ph sz="quarter" idx="21"/>
          </p:nvPr>
        </p:nvPicPr>
        <p:blipFill rotWithShape="1">
          <a:blip r:embed="rId2">
            <a:extLst>
              <a:ext uri="{28A0092B-C50C-407E-A947-70E740481C1C}">
                <a14:useLocalDpi xmlns:a14="http://schemas.microsoft.com/office/drawing/2010/main" val="0"/>
              </a:ext>
            </a:extLst>
          </a:blip>
          <a:srcRect r="3673"/>
          <a:stretch/>
        </p:blipFill>
        <p:spPr>
          <a:xfrm>
            <a:off x="4685018" y="2081793"/>
            <a:ext cx="7022133" cy="3494648"/>
          </a:xfrm>
        </p:spPr>
      </p:pic>
    </p:spTree>
    <p:extLst>
      <p:ext uri="{BB962C8B-B14F-4D97-AF65-F5344CB8AC3E}">
        <p14:creationId xmlns:p14="http://schemas.microsoft.com/office/powerpoint/2010/main" val="2535321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03110" y="2222758"/>
            <a:ext cx="3172542" cy="1879269"/>
          </a:xfrm>
        </p:spPr>
        <p:txBody>
          <a:bodyPr/>
          <a:lstStyle/>
          <a:p>
            <a:pPr marL="0" marR="0">
              <a:spcBef>
                <a:spcPts val="0"/>
              </a:spcBef>
              <a:spcAft>
                <a:spcPts val="1000"/>
              </a:spcAft>
            </a:pPr>
            <a:r>
              <a:rPr lang="en-US" sz="1800" b="1" spc="10" dirty="0">
                <a:solidFill>
                  <a:srgbClr val="333333"/>
                </a:solidFill>
                <a:effectLst/>
                <a:latin typeface="Arial" panose="020B0604020202020204" pitchFamily="34" charset="0"/>
                <a:ea typeface="Calibri" panose="020F0502020204030204" pitchFamily="34" charset="0"/>
              </a:rPr>
              <a:t>Training Videos </a:t>
            </a:r>
            <a:r>
              <a:rPr lang="en-US" sz="1800" spc="10" dirty="0">
                <a:solidFill>
                  <a:srgbClr val="333333"/>
                </a:solidFill>
                <a:effectLst/>
                <a:latin typeface="Arial" panose="020B0604020202020204" pitchFamily="34" charset="0"/>
                <a:ea typeface="Calibri" panose="020F0502020204030204" pitchFamily="34" charset="0"/>
              </a:rPr>
              <a:t>are divided into two groups</a:t>
            </a:r>
            <a:r>
              <a:rPr lang="en-US" sz="1800" spc="1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US" sz="1800" spc="10" dirty="0">
                <a:solidFill>
                  <a:srgbClr val="333333"/>
                </a:solidFill>
                <a:effectLst/>
                <a:latin typeface="Arial" panose="020B0604020202020204" pitchFamily="34" charset="0"/>
                <a:ea typeface="Calibri" panose="020F0502020204030204" pitchFamily="34" charset="0"/>
              </a:rPr>
              <a:t>policy guidance videos and operational how-to videos. </a:t>
            </a: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Training Videos</a:t>
            </a:r>
          </a:p>
        </p:txBody>
      </p:sp>
      <p:pic>
        <p:nvPicPr>
          <p:cNvPr id="9" name="Content Placeholder 8" descr="Graphical user interface, application&#10;&#10;Description automatically generated">
            <a:extLst>
              <a:ext uri="{FF2B5EF4-FFF2-40B4-BE49-F238E27FC236}">
                <a16:creationId xmlns:a16="http://schemas.microsoft.com/office/drawing/2014/main" id="{3B41D246-E277-4C20-835A-73813E4E45F6}"/>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4085111" y="2222758"/>
            <a:ext cx="7622039" cy="3329232"/>
          </a:xfrm>
        </p:spPr>
      </p:pic>
    </p:spTree>
    <p:extLst>
      <p:ext uri="{BB962C8B-B14F-4D97-AF65-F5344CB8AC3E}">
        <p14:creationId xmlns:p14="http://schemas.microsoft.com/office/powerpoint/2010/main" val="41438519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03110" y="2222758"/>
            <a:ext cx="3172542" cy="1879269"/>
          </a:xfrm>
        </p:spPr>
        <p:txBody>
          <a:bodyPr/>
          <a:lstStyle/>
          <a:p>
            <a:pPr marL="0" marR="0">
              <a:spcBef>
                <a:spcPts val="0"/>
              </a:spcBef>
              <a:spcAft>
                <a:spcPts val="1000"/>
              </a:spcAft>
            </a:pPr>
            <a:endParaRPr lang="en-US" spc="10" dirty="0">
              <a:solidFill>
                <a:srgbClr val="333333"/>
              </a:solidFill>
              <a:latin typeface="Arial" panose="020B0604020202020204" pitchFamily="34" charset="0"/>
              <a:ea typeface="Calibri" panose="020F0502020204030204" pitchFamily="34" charset="0"/>
            </a:endParaRPr>
          </a:p>
          <a:p>
            <a:pPr marL="0" marR="0">
              <a:spcBef>
                <a:spcPts val="0"/>
              </a:spcBef>
              <a:spcAft>
                <a:spcPts val="1000"/>
              </a:spcAft>
            </a:pPr>
            <a:r>
              <a:rPr lang="en-US" sz="1800" dirty="0">
                <a:solidFill>
                  <a:srgbClr val="000000"/>
                </a:solidFill>
                <a:effectLst/>
                <a:latin typeface="Arial" panose="020B0604020202020204" pitchFamily="34" charset="0"/>
                <a:ea typeface="Calibri" panose="020F0502020204030204" pitchFamily="34" charset="0"/>
              </a:rPr>
              <a:t>There are video courses </a:t>
            </a:r>
            <a:r>
              <a:rPr lang="en-US" dirty="0">
                <a:solidFill>
                  <a:srgbClr val="000000"/>
                </a:solidFill>
                <a:latin typeface="Arial" panose="020B0604020202020204" pitchFamily="34" charset="0"/>
                <a:ea typeface="Calibri" panose="020F0502020204030204" pitchFamily="34" charset="0"/>
              </a:rPr>
              <a:t>which include </a:t>
            </a:r>
            <a:r>
              <a:rPr lang="en-US" sz="1800" dirty="0">
                <a:solidFill>
                  <a:srgbClr val="000000"/>
                </a:solidFill>
                <a:effectLst/>
                <a:latin typeface="Arial" panose="020B0604020202020204" pitchFamily="34" charset="0"/>
                <a:ea typeface="Calibri" panose="020F0502020204030204" pitchFamily="34" charset="0"/>
              </a:rPr>
              <a:t>Title IV Credit Balances, </a:t>
            </a:r>
            <a:r>
              <a:rPr lang="en-US" sz="1800" dirty="0" err="1">
                <a:solidFill>
                  <a:srgbClr val="000000"/>
                </a:solidFill>
                <a:effectLst/>
                <a:latin typeface="Arial" panose="020B0604020202020204" pitchFamily="34" charset="0"/>
                <a:ea typeface="Calibri" panose="020F0502020204030204" pitchFamily="34" charset="0"/>
              </a:rPr>
              <a:t>Overawards</a:t>
            </a:r>
            <a:r>
              <a:rPr lang="en-US" sz="1800" dirty="0">
                <a:solidFill>
                  <a:srgbClr val="000000"/>
                </a:solidFill>
                <a:effectLst/>
                <a:latin typeface="Arial" panose="020B0604020202020204" pitchFamily="34" charset="0"/>
                <a:ea typeface="Calibri" panose="020F0502020204030204" pitchFamily="34" charset="0"/>
              </a:rPr>
              <a:t> &amp;  Overpayments, and Conflicting Information. </a:t>
            </a: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Title IV Policy Guidance Videos</a:t>
            </a:r>
          </a:p>
        </p:txBody>
      </p:sp>
      <p:pic>
        <p:nvPicPr>
          <p:cNvPr id="10" name="Content Placeholder 9" descr="Graphical user interface, text, application, email&#10;&#10;Description automatically generated">
            <a:extLst>
              <a:ext uri="{FF2B5EF4-FFF2-40B4-BE49-F238E27FC236}">
                <a16:creationId xmlns:a16="http://schemas.microsoft.com/office/drawing/2014/main" id="{EC257F04-553D-40DD-B4C6-55224CDD3D6C}"/>
              </a:ext>
            </a:extLst>
          </p:cNvPr>
          <p:cNvPicPr>
            <a:picLocks noGrp="1" noChangeAspect="1"/>
          </p:cNvPicPr>
          <p:nvPr>
            <p:ph sz="quarter" idx="21"/>
          </p:nvPr>
        </p:nvPicPr>
        <p:blipFill>
          <a:blip r:embed="rId2"/>
          <a:stretch>
            <a:fillRect/>
          </a:stretch>
        </p:blipFill>
        <p:spPr>
          <a:xfrm>
            <a:off x="4085112" y="2384526"/>
            <a:ext cx="7715833" cy="3075713"/>
          </a:xfrm>
        </p:spPr>
      </p:pic>
    </p:spTree>
    <p:extLst>
      <p:ext uri="{BB962C8B-B14F-4D97-AF65-F5344CB8AC3E}">
        <p14:creationId xmlns:p14="http://schemas.microsoft.com/office/powerpoint/2010/main" val="3035164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03110" y="2384526"/>
            <a:ext cx="3172542" cy="1717501"/>
          </a:xfrm>
        </p:spPr>
        <p:txBody>
          <a:bodyPr/>
          <a:lstStyle/>
          <a:p>
            <a:pPr marL="0" marR="0">
              <a:spcBef>
                <a:spcPts val="0"/>
              </a:spcBef>
              <a:spcAft>
                <a:spcPts val="1000"/>
              </a:spcAft>
            </a:pPr>
            <a:endParaRPr lang="en-US" spc="10" dirty="0">
              <a:solidFill>
                <a:srgbClr val="333333"/>
              </a:solidFill>
              <a:latin typeface="Arial" panose="020B0604020202020204" pitchFamily="34" charset="0"/>
              <a:ea typeface="Calibri" panose="020F0502020204030204" pitchFamily="34" charset="0"/>
            </a:endParaRPr>
          </a:p>
          <a:p>
            <a:pPr marL="0" marR="0">
              <a:spcBef>
                <a:spcPts val="0"/>
              </a:spcBef>
              <a:spcAft>
                <a:spcPts val="1000"/>
              </a:spcAft>
            </a:pPr>
            <a:r>
              <a:rPr lang="en-US" sz="1800" dirty="0">
                <a:solidFill>
                  <a:srgbClr val="000000"/>
                </a:solidFill>
                <a:effectLst/>
                <a:latin typeface="Arial" panose="020B0604020202020204" pitchFamily="34" charset="0"/>
                <a:ea typeface="Calibri" panose="020F0502020204030204" pitchFamily="34" charset="0"/>
              </a:rPr>
              <a:t>The </a:t>
            </a:r>
            <a:r>
              <a:rPr lang="en-US" sz="1800" b="1" dirty="0">
                <a:solidFill>
                  <a:srgbClr val="000000"/>
                </a:solidFill>
                <a:effectLst/>
                <a:latin typeface="Arial" panose="020B0604020202020204" pitchFamily="34" charset="0"/>
                <a:ea typeface="Calibri" panose="020F0502020204030204" pitchFamily="34" charset="0"/>
              </a:rPr>
              <a:t>Title IV Operational How-To </a:t>
            </a:r>
            <a:r>
              <a:rPr lang="en-US" dirty="0">
                <a:solidFill>
                  <a:srgbClr val="000000"/>
                </a:solidFill>
                <a:latin typeface="Arial" panose="020B0604020202020204" pitchFamily="34" charset="0"/>
                <a:ea typeface="Calibri" panose="020F0502020204030204" pitchFamily="34" charset="0"/>
              </a:rPr>
              <a:t>videos provide insight into a variety of topics and how to apply them to students at your institution. </a:t>
            </a:r>
          </a:p>
          <a:p>
            <a:pPr marL="0" marR="0">
              <a:spcBef>
                <a:spcPts val="0"/>
              </a:spcBef>
              <a:spcAft>
                <a:spcPts val="1000"/>
              </a:spcAft>
            </a:pPr>
            <a:r>
              <a:rPr lang="en-US" sz="1800" dirty="0">
                <a:solidFill>
                  <a:srgbClr val="000000"/>
                </a:solidFill>
                <a:effectLst/>
                <a:latin typeface="Arial" panose="020B0604020202020204" pitchFamily="34" charset="0"/>
                <a:ea typeface="Calibri" panose="020F0502020204030204" pitchFamily="34" charset="0"/>
              </a:rPr>
              <a:t>Some topics include Applying for Approval to Participate in the Title IV programs and Protecting Student PII.</a:t>
            </a: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Available Training Products</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979782"/>
            <a:ext cx="3063082" cy="605466"/>
          </a:xfrm>
        </p:spPr>
        <p:txBody>
          <a:bodyPr/>
          <a:lstStyle/>
          <a:p>
            <a:pPr algn="ctr"/>
            <a:r>
              <a:rPr lang="en-US" dirty="0"/>
              <a:t>Title IV Operational How-To Videos</a:t>
            </a:r>
          </a:p>
        </p:txBody>
      </p:sp>
      <p:pic>
        <p:nvPicPr>
          <p:cNvPr id="9" name="Content Placeholder 8" descr="Text, letter&#10;&#10;Description automatically generated">
            <a:extLst>
              <a:ext uri="{FF2B5EF4-FFF2-40B4-BE49-F238E27FC236}">
                <a16:creationId xmlns:a16="http://schemas.microsoft.com/office/drawing/2014/main" id="{30493D9B-FBC3-4BE2-94B6-F27088BD517D}"/>
              </a:ext>
            </a:extLst>
          </p:cNvPr>
          <p:cNvPicPr>
            <a:picLocks noGrp="1" noChangeAspect="1"/>
          </p:cNvPicPr>
          <p:nvPr>
            <p:ph sz="quarter" idx="21"/>
          </p:nvPr>
        </p:nvPicPr>
        <p:blipFill>
          <a:blip r:embed="rId2"/>
          <a:stretch>
            <a:fillRect/>
          </a:stretch>
        </p:blipFill>
        <p:spPr>
          <a:xfrm>
            <a:off x="4392413" y="2384526"/>
            <a:ext cx="7514563" cy="3125130"/>
          </a:xfrm>
        </p:spPr>
      </p:pic>
    </p:spTree>
    <p:extLst>
      <p:ext uri="{BB962C8B-B14F-4D97-AF65-F5344CB8AC3E}">
        <p14:creationId xmlns:p14="http://schemas.microsoft.com/office/powerpoint/2010/main" val="28280084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F15F6-E1C8-406B-B9C8-B2737E6770EE}"/>
              </a:ext>
            </a:extLst>
          </p:cNvPr>
          <p:cNvSpPr>
            <a:spLocks noGrp="1"/>
          </p:cNvSpPr>
          <p:nvPr>
            <p:ph type="title"/>
          </p:nvPr>
        </p:nvSpPr>
        <p:spPr/>
        <p:txBody>
          <a:bodyPr/>
          <a:lstStyle/>
          <a:p>
            <a:r>
              <a:rPr lang="en-US" dirty="0"/>
              <a:t>Resources</a:t>
            </a:r>
          </a:p>
        </p:txBody>
      </p:sp>
      <p:sp>
        <p:nvSpPr>
          <p:cNvPr id="3" name="Slide Number Placeholder 2">
            <a:extLst>
              <a:ext uri="{FF2B5EF4-FFF2-40B4-BE49-F238E27FC236}">
                <a16:creationId xmlns:a16="http://schemas.microsoft.com/office/drawing/2014/main" id="{CB4F96D6-E40C-445F-9975-6BB5FCB9C1A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54791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p:txBody>
          <a:bodyPr/>
          <a:lstStyle/>
          <a:p>
            <a:r>
              <a:rPr lang="en-US" dirty="0">
                <a:latin typeface="Arial Narrow" panose="020B0606020202030204" pitchFamily="34" charset="0"/>
              </a:rPr>
              <a:t>Access to the FSA Training Center</a:t>
            </a:r>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814296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20FE4CF-6F2B-3245-96E1-529F6A3B05CD}"/>
              </a:ext>
            </a:extLst>
          </p:cNvPr>
          <p:cNvSpPr>
            <a:spLocks noGrp="1"/>
          </p:cNvSpPr>
          <p:nvPr>
            <p:ph type="pic" sz="quarter" idx="23"/>
          </p:nvPr>
        </p:nvSpPr>
        <p:spPr>
          <a:xfrm>
            <a:off x="9142941" y="0"/>
            <a:ext cx="3049060" cy="3429000"/>
          </a:xfrm>
        </p:spPr>
      </p:sp>
      <p:pic>
        <p:nvPicPr>
          <p:cNvPr id="14" name="Picture Placeholder 13" descr="A person working on a computer&#10;&#10;Description automatically generated with low confidence">
            <a:extLst>
              <a:ext uri="{FF2B5EF4-FFF2-40B4-BE49-F238E27FC236}">
                <a16:creationId xmlns:a16="http://schemas.microsoft.com/office/drawing/2014/main" id="{16B42953-0C58-4FEF-9E50-9B6D742D8FD0}"/>
              </a:ext>
            </a:extLst>
          </p:cNvPr>
          <p:cNvPicPr>
            <a:picLocks noGrp="1" noChangeAspect="1"/>
          </p:cNvPicPr>
          <p:nvPr>
            <p:ph type="pic" sz="quarter" idx="12"/>
          </p:nvPr>
        </p:nvPicPr>
        <p:blipFill rotWithShape="1">
          <a:blip r:embed="rId2"/>
          <a:srcRect l="13384" r="13384"/>
          <a:stretch/>
        </p:blipFill>
        <p:spPr>
          <a:xfrm>
            <a:off x="6104655" y="3429000"/>
            <a:ext cx="3046941" cy="3429000"/>
          </a:xfrm>
        </p:spPr>
      </p:pic>
      <p:pic>
        <p:nvPicPr>
          <p:cNvPr id="12" name="Picture Placeholder 11" descr="Two people looking at a computer&#10;&#10;Description automatically generated with medium confidence">
            <a:extLst>
              <a:ext uri="{FF2B5EF4-FFF2-40B4-BE49-F238E27FC236}">
                <a16:creationId xmlns:a16="http://schemas.microsoft.com/office/drawing/2014/main" id="{6E2937A6-5B07-48D2-B312-B2FF2F8789BC}"/>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22369" r="22369"/>
          <a:stretch>
            <a:fillRect/>
          </a:stretch>
        </p:blipFill>
        <p:spPr>
          <a:xfrm>
            <a:off x="0" y="3429000"/>
            <a:ext cx="3064250" cy="3429000"/>
          </a:xfrm>
        </p:spPr>
      </p:pic>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a:xfrm>
            <a:off x="6391386" y="652465"/>
            <a:ext cx="2473481" cy="1984057"/>
          </a:xfrm>
        </p:spPr>
        <p:txBody>
          <a:bodyPr/>
          <a:lstStyle/>
          <a:p>
            <a:pPr algn="ctr"/>
            <a:r>
              <a:rPr lang="en-US" dirty="0">
                <a:solidFill>
                  <a:srgbClr val="E7EFF5"/>
                </a:solidFill>
              </a:rPr>
              <a:t>Comprehensive On-Demand Title IV Training Content </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a:xfrm>
            <a:off x="614697" y="423573"/>
            <a:ext cx="4864495" cy="1036356"/>
          </a:xfrm>
        </p:spPr>
        <p:txBody>
          <a:bodyPr/>
          <a:lstStyle/>
          <a:p>
            <a:r>
              <a:rPr lang="en-US" dirty="0"/>
              <a:t>FSA Training Center Resources</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p:txBody>
          <a:bodyPr/>
          <a:lstStyle/>
          <a:p>
            <a:pPr algn="ctr"/>
            <a:r>
              <a:rPr lang="en-US" dirty="0">
                <a:hlinkClick r:id="rId4"/>
              </a:rPr>
              <a:t>https://fsatraining.ed.gov/</a:t>
            </a:r>
            <a:endParaRPr lang="en-US" dirty="0"/>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p:txBody>
          <a:bodyPr/>
          <a:lstStyle/>
          <a:p>
            <a:pPr algn="ctr"/>
            <a:r>
              <a:rPr lang="en-US" dirty="0">
                <a:solidFill>
                  <a:srgbClr val="E7EFF5"/>
                </a:solidFill>
              </a:rPr>
              <a:t>Create A Customizable Learning Plan </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p:txBody>
          <a:bodyPr/>
          <a:lstStyle/>
          <a:p>
            <a:pPr algn="ctr"/>
            <a:r>
              <a:rPr lang="en-US" dirty="0">
                <a:solidFill>
                  <a:srgbClr val="E7EFF5"/>
                </a:solidFill>
              </a:rPr>
              <a:t>Customized Training Created for  Our Student Aid Partners  </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30</a:t>
            </a:fld>
            <a:endParaRPr lang="en-US"/>
          </a:p>
        </p:txBody>
      </p:sp>
      <p:pic>
        <p:nvPicPr>
          <p:cNvPr id="16" name="Picture 15" descr="A person with curly hair&#10;&#10;Description automatically generated with low confidence">
            <a:extLst>
              <a:ext uri="{FF2B5EF4-FFF2-40B4-BE49-F238E27FC236}">
                <a16:creationId xmlns:a16="http://schemas.microsoft.com/office/drawing/2014/main" id="{1C3BA76C-A34D-483F-B50A-59B35FF8465D}"/>
              </a:ext>
            </a:extLst>
          </p:cNvPr>
          <p:cNvPicPr>
            <a:picLocks noChangeAspect="1"/>
          </p:cNvPicPr>
          <p:nvPr/>
        </p:nvPicPr>
        <p:blipFill rotWithShape="1">
          <a:blip r:embed="rId5"/>
          <a:srcRect b="3689"/>
          <a:stretch/>
        </p:blipFill>
        <p:spPr>
          <a:xfrm>
            <a:off x="9142941" y="-1"/>
            <a:ext cx="2956327" cy="3428999"/>
          </a:xfrm>
          <a:prstGeom prst="rect">
            <a:avLst/>
          </a:prstGeom>
        </p:spPr>
      </p:pic>
    </p:spTree>
    <p:extLst>
      <p:ext uri="{BB962C8B-B14F-4D97-AF65-F5344CB8AC3E}">
        <p14:creationId xmlns:p14="http://schemas.microsoft.com/office/powerpoint/2010/main" val="10319531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7C79B1-B66E-F54C-9547-41926CFB32E9}"/>
              </a:ext>
            </a:extLst>
          </p:cNvPr>
          <p:cNvSpPr>
            <a:spLocks noGrp="1"/>
          </p:cNvSpPr>
          <p:nvPr>
            <p:ph type="sldNum" sz="quarter" idx="11"/>
          </p:nvPr>
        </p:nvSpPr>
        <p:spPr/>
        <p:txBody>
          <a:bodyPr/>
          <a:lstStyle/>
          <a:p>
            <a:fld id="{234755BD-B4AC-9044-BCE4-27904766F8BB}" type="slidenum">
              <a:rPr lang="en-US" smtClean="0"/>
              <a:pPr/>
              <a:t>31</a:t>
            </a:fld>
            <a:endParaRPr lang="en-US"/>
          </a:p>
        </p:txBody>
      </p:sp>
      <p:sp>
        <p:nvSpPr>
          <p:cNvPr id="4" name="Text Placeholder 4">
            <a:extLst>
              <a:ext uri="{FF2B5EF4-FFF2-40B4-BE49-F238E27FC236}">
                <a16:creationId xmlns:a16="http://schemas.microsoft.com/office/drawing/2014/main" id="{8C2EDCD5-5D28-844F-8A69-4FC8554F125A}"/>
              </a:ext>
            </a:extLst>
          </p:cNvPr>
          <p:cNvSpPr txBox="1">
            <a:spLocks/>
          </p:cNvSpPr>
          <p:nvPr/>
        </p:nvSpPr>
        <p:spPr>
          <a:xfrm>
            <a:off x="1992438" y="1802292"/>
            <a:ext cx="8207124" cy="1762542"/>
          </a:xfrm>
          <a:prstGeom prst="rect">
            <a:avLst/>
          </a:prstGeom>
          <a:noFill/>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dirty="0">
                <a:solidFill>
                  <a:schemeClr val="accent1"/>
                </a:solidFill>
                <a:latin typeface="Arial" panose="020B0604020202020204" pitchFamily="34" charset="0"/>
              </a:rPr>
              <a:t>QUESTIONS?</a:t>
            </a:r>
          </a:p>
        </p:txBody>
      </p:sp>
      <p:sp>
        <p:nvSpPr>
          <p:cNvPr id="5" name="Text Placeholder 3">
            <a:extLst>
              <a:ext uri="{FF2B5EF4-FFF2-40B4-BE49-F238E27FC236}">
                <a16:creationId xmlns:a16="http://schemas.microsoft.com/office/drawing/2014/main" id="{266E3C58-B4EF-B84D-A530-F02A1F1DB0E3}"/>
              </a:ext>
            </a:extLst>
          </p:cNvPr>
          <p:cNvSpPr txBox="1">
            <a:spLocks/>
          </p:cNvSpPr>
          <p:nvPr/>
        </p:nvSpPr>
        <p:spPr>
          <a:xfrm>
            <a:off x="1650894" y="3899275"/>
            <a:ext cx="8890211" cy="1534563"/>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u="sng" dirty="0">
                <a:solidFill>
                  <a:srgbClr val="0000FF"/>
                </a:solidFill>
                <a:effectLst/>
                <a:latin typeface="Arial" panose="020B0604020202020204" pitchFamily="34" charset="0"/>
                <a:ea typeface="Calibri" panose="020F0502020204030204" pitchFamily="34" charset="0"/>
                <a:cs typeface="Times New Roman" panose="02020603050405020304" pitchFamily="18" charset="0"/>
                <a:hlinkClick r:id="rId2"/>
              </a:rPr>
              <a:t>helpdesk.fsatraining@ed.gov</a:t>
            </a:r>
            <a:endParaRPr lang="en-US" sz="1200" dirty="0"/>
          </a:p>
        </p:txBody>
      </p:sp>
    </p:spTree>
    <p:extLst>
      <p:ext uri="{BB962C8B-B14F-4D97-AF65-F5344CB8AC3E}">
        <p14:creationId xmlns:p14="http://schemas.microsoft.com/office/powerpoint/2010/main" val="3166980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fld id="{234755BD-B4AC-9044-BCE4-27904766F8BB}" type="slidenum">
              <a:rPr lang="en-US" smtClean="0"/>
              <a:pPr/>
              <a:t>4</a:t>
            </a:fld>
            <a:endParaRPr lang="en-US"/>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915053" y="2992581"/>
            <a:ext cx="2932552" cy="3265715"/>
          </a:xfrm>
        </p:spPr>
        <p:txBody>
          <a:bodyPr/>
          <a:lstStyle/>
          <a:p>
            <a:r>
              <a:rPr lang="en-US" dirty="0">
                <a:latin typeface="+mn-lt"/>
                <a:ea typeface="Cambria" panose="02040503050406030204" pitchFamily="18" charset="0"/>
              </a:rPr>
              <a:t>To log into the FSA Training Center, users  enter an established username and password. If you are a new user, scroll to the bottom of the page and click the </a:t>
            </a:r>
            <a:r>
              <a:rPr lang="en-US" b="1" dirty="0">
                <a:latin typeface="+mn-lt"/>
                <a:ea typeface="Cambria" panose="02040503050406030204" pitchFamily="18" charset="0"/>
              </a:rPr>
              <a:t>Create New Account </a:t>
            </a:r>
            <a:r>
              <a:rPr lang="en-US" dirty="0">
                <a:latin typeface="+mn-lt"/>
                <a:ea typeface="Cambria" panose="02040503050406030204" pitchFamily="18" charset="0"/>
              </a:rPr>
              <a:t>button. </a:t>
            </a:r>
          </a:p>
        </p:txBody>
      </p:sp>
      <p:pic>
        <p:nvPicPr>
          <p:cNvPr id="8" name="Content Placeholder 7" descr="Graphical user interface, application, Word&#10;&#10;Description automatically generated">
            <a:extLst>
              <a:ext uri="{FF2B5EF4-FFF2-40B4-BE49-F238E27FC236}">
                <a16:creationId xmlns:a16="http://schemas.microsoft.com/office/drawing/2014/main" id="{356E5612-22E0-415C-863C-AAA60FB70044}"/>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4204463" y="2096911"/>
            <a:ext cx="7730549" cy="3428780"/>
          </a:xfrm>
        </p:spPr>
      </p:pic>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Access to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p:txBody>
          <a:bodyPr/>
          <a:lstStyle/>
          <a:p>
            <a:pPr algn="ctr"/>
            <a:r>
              <a:rPr lang="en-US" dirty="0"/>
              <a:t>Login or Create New Account</a:t>
            </a:r>
          </a:p>
        </p:txBody>
      </p:sp>
    </p:spTree>
    <p:extLst>
      <p:ext uri="{BB962C8B-B14F-4D97-AF65-F5344CB8AC3E}">
        <p14:creationId xmlns:p14="http://schemas.microsoft.com/office/powerpoint/2010/main" val="1266222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fld id="{234755BD-B4AC-9044-BCE4-27904766F8BB}" type="slidenum">
              <a:rPr lang="en-US" smtClean="0"/>
              <a:pPr/>
              <a:t>5</a:t>
            </a:fld>
            <a:endParaRPr lang="en-US"/>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912570" y="2534808"/>
            <a:ext cx="3443191" cy="1483482"/>
          </a:xfrm>
        </p:spPr>
        <p:txBody>
          <a:bodyPr/>
          <a:lstStyle/>
          <a:p>
            <a:r>
              <a:rPr lang="en-US" dirty="0">
                <a:latin typeface="+mn-lt"/>
                <a:ea typeface="Cambria" panose="02040503050406030204" pitchFamily="18" charset="0"/>
              </a:rPr>
              <a:t>New users may create a new account by completing  all required fields.</a:t>
            </a:r>
          </a:p>
          <a:p>
            <a:r>
              <a:rPr lang="en-US" sz="1800" dirty="0">
                <a:effectLst/>
                <a:latin typeface="+mn-lt"/>
                <a:ea typeface="Cambria" panose="02040503050406030204" pitchFamily="18" charset="0"/>
              </a:rPr>
              <a:t>All required fields will </a:t>
            </a:r>
            <a:r>
              <a:rPr lang="en-US" sz="1800" dirty="0">
                <a:latin typeface="+mn-lt"/>
                <a:ea typeface="Cambria" panose="02040503050406030204" pitchFamily="18" charset="0"/>
              </a:rPr>
              <a:t>be indicated by a red asterisk</a:t>
            </a:r>
            <a:r>
              <a:rPr lang="en-US" sz="1800" dirty="0">
                <a:effectLst/>
                <a:latin typeface="+mn-lt"/>
                <a:ea typeface="Cambria" panose="02040503050406030204" pitchFamily="18" charset="0"/>
              </a:rPr>
              <a:t>.</a:t>
            </a:r>
          </a:p>
          <a:p>
            <a:r>
              <a:rPr lang="en-US" dirty="0">
                <a:latin typeface="+mn-lt"/>
                <a:ea typeface="Cambria" panose="02040503050406030204" pitchFamily="18" charset="0"/>
              </a:rPr>
              <a:t>If you do not have an OPE ID, you may choose </a:t>
            </a:r>
            <a:r>
              <a:rPr lang="en-US" b="1" dirty="0">
                <a:latin typeface="+mn-lt"/>
                <a:ea typeface="Cambria" panose="02040503050406030204" pitchFamily="18" charset="0"/>
              </a:rPr>
              <a:t>No OPEID at This Time or N/A.</a:t>
            </a:r>
            <a:r>
              <a:rPr lang="en-US" dirty="0">
                <a:latin typeface="+mn-lt"/>
                <a:ea typeface="Cambria" panose="02040503050406030204" pitchFamily="18" charset="0"/>
              </a:rPr>
              <a:t>  You may use the reset password button or email us at: </a:t>
            </a:r>
            <a:r>
              <a:rPr lang="en-US" dirty="0">
                <a:latin typeface="+mn-lt"/>
                <a:ea typeface="Cambria" panose="02040503050406030204" pitchFamily="18" charset="0"/>
                <a:hlinkClick r:id="rId2"/>
              </a:rPr>
              <a:t>helpdesk.fsatraining@ed.gov</a:t>
            </a:r>
            <a:endParaRPr lang="en-US" dirty="0">
              <a:latin typeface="+mn-l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Access to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2081793"/>
            <a:ext cx="3063082" cy="605466"/>
          </a:xfrm>
        </p:spPr>
        <p:txBody>
          <a:bodyPr/>
          <a:lstStyle/>
          <a:p>
            <a:pPr algn="ctr"/>
            <a:r>
              <a:rPr lang="en-US" dirty="0"/>
              <a:t>Create New Account</a:t>
            </a:r>
          </a:p>
        </p:txBody>
      </p:sp>
      <p:pic>
        <p:nvPicPr>
          <p:cNvPr id="12" name="Content Placeholder 11" descr="Text&#10;&#10;Description automatically generated with medium confidence">
            <a:extLst>
              <a:ext uri="{FF2B5EF4-FFF2-40B4-BE49-F238E27FC236}">
                <a16:creationId xmlns:a16="http://schemas.microsoft.com/office/drawing/2014/main" id="{7BA12621-C074-44E4-B5BA-AED7850BD7F7}"/>
              </a:ext>
            </a:extLst>
          </p:cNvPr>
          <p:cNvPicPr>
            <a:picLocks noGrp="1" noChangeAspect="1"/>
          </p:cNvPicPr>
          <p:nvPr>
            <p:ph sz="quarter" idx="21"/>
          </p:nvPr>
        </p:nvPicPr>
        <p:blipFill rotWithShape="1">
          <a:blip r:embed="rId3">
            <a:extLst>
              <a:ext uri="{28A0092B-C50C-407E-A947-70E740481C1C}">
                <a14:useLocalDpi xmlns:a14="http://schemas.microsoft.com/office/drawing/2010/main" val="0"/>
              </a:ext>
            </a:extLst>
          </a:blip>
          <a:srcRect l="1065"/>
          <a:stretch/>
        </p:blipFill>
        <p:spPr>
          <a:xfrm>
            <a:off x="4500748" y="2251707"/>
            <a:ext cx="7440045" cy="3531575"/>
          </a:xfrm>
        </p:spPr>
      </p:pic>
    </p:spTree>
    <p:extLst>
      <p:ext uri="{BB962C8B-B14F-4D97-AF65-F5344CB8AC3E}">
        <p14:creationId xmlns:p14="http://schemas.microsoft.com/office/powerpoint/2010/main" val="4184538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fld id="{234755BD-B4AC-9044-BCE4-27904766F8BB}" type="slidenum">
              <a:rPr lang="en-US" smtClean="0"/>
              <a:pPr/>
              <a:t>6</a:t>
            </a:fld>
            <a:endParaRPr lang="en-US"/>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912570" y="2549323"/>
            <a:ext cx="3443191" cy="1483482"/>
          </a:xfrm>
        </p:spPr>
        <p:txBody>
          <a:bodyPr/>
          <a:lstStyle/>
          <a:p>
            <a:pPr marL="0" marR="0">
              <a:lnSpc>
                <a:spcPct val="115000"/>
              </a:lnSpc>
              <a:spcBef>
                <a:spcPts val="0"/>
              </a:spcBef>
              <a:spcAft>
                <a:spcPts val="1000"/>
              </a:spcAft>
            </a:pPr>
            <a:r>
              <a:rPr lang="en-US" dirty="0">
                <a:latin typeface="+mn-lt"/>
                <a:ea typeface="Cambria" panose="02040503050406030204" pitchFamily="18" charset="0"/>
                <a:cs typeface="Times New Roman" panose="02020603050405020304" pitchFamily="18" charset="0"/>
              </a:rPr>
              <a:t>The</a:t>
            </a:r>
            <a:r>
              <a:rPr lang="en-US" b="1" dirty="0">
                <a:latin typeface="+mn-lt"/>
                <a:ea typeface="Cambria" panose="02040503050406030204" pitchFamily="18" charset="0"/>
                <a:cs typeface="Times New Roman" panose="02020603050405020304" pitchFamily="18" charset="0"/>
              </a:rPr>
              <a:t> </a:t>
            </a:r>
            <a:r>
              <a:rPr lang="en-US" sz="1800" b="1" dirty="0">
                <a:effectLst/>
                <a:latin typeface="+mn-lt"/>
                <a:ea typeface="Cambria" panose="02040503050406030204" pitchFamily="18" charset="0"/>
                <a:cs typeface="Times New Roman" panose="02020603050405020304" pitchFamily="18" charset="0"/>
              </a:rPr>
              <a:t>Preferences</a:t>
            </a:r>
            <a:r>
              <a:rPr lang="en-US" sz="1800" dirty="0">
                <a:effectLst/>
                <a:latin typeface="+mn-lt"/>
                <a:ea typeface="Cambria" panose="02040503050406030204" pitchFamily="18" charset="0"/>
                <a:cs typeface="Times New Roman" panose="02020603050405020304" pitchFamily="18" charset="0"/>
              </a:rPr>
              <a:t> button allows users the option to edit personal information, </a:t>
            </a:r>
            <a:r>
              <a:rPr lang="en-US" sz="1800" dirty="0">
                <a:solidFill>
                  <a:srgbClr val="000000"/>
                </a:solidFill>
                <a:effectLst/>
                <a:latin typeface="+mn-lt"/>
                <a:ea typeface="Cambria" panose="02040503050406030204" pitchFamily="18" charset="0"/>
                <a:cs typeface="Times New Roman" panose="02020603050405020304" pitchFamily="18" charset="0"/>
              </a:rPr>
              <a:t>including their name, email address, and password. </a:t>
            </a:r>
            <a:endParaRPr lang="en-US" sz="1800" dirty="0">
              <a:effectLst/>
              <a:latin typeface="+mn-lt"/>
              <a:ea typeface="Cambria" panose="02040503050406030204" pitchFamily="18" charset="0"/>
              <a:cs typeface="Times New Roman" panose="02020603050405020304" pitchFamily="18" charset="0"/>
            </a:endParaRPr>
          </a:p>
          <a:p>
            <a:pPr marL="0" marR="0">
              <a:lnSpc>
                <a:spcPct val="115000"/>
              </a:lnSpc>
              <a:spcBef>
                <a:spcPts val="0"/>
              </a:spcBef>
              <a:spcAft>
                <a:spcPts val="1000"/>
              </a:spcAft>
            </a:pPr>
            <a:r>
              <a:rPr lang="en-US" dirty="0">
                <a:solidFill>
                  <a:srgbClr val="000000"/>
                </a:solidFill>
                <a:latin typeface="+mn-lt"/>
                <a:ea typeface="Cambria" panose="02040503050406030204" pitchFamily="18" charset="0"/>
                <a:cs typeface="Times New Roman" panose="02020603050405020304" pitchFamily="18" charset="0"/>
              </a:rPr>
              <a:t>Your FSA Training Center Account can be updated as needed. </a:t>
            </a:r>
            <a:r>
              <a:rPr lang="en-US" sz="1800" dirty="0">
                <a:solidFill>
                  <a:srgbClr val="000000"/>
                </a:solidFill>
                <a:effectLst/>
                <a:latin typeface="+mn-lt"/>
                <a:ea typeface="Cambria" panose="02040503050406030204" pitchFamily="18" charset="0"/>
              </a:rPr>
              <a:t>An existing user should update the email address and OPE ID on the account if there is  a job change.</a:t>
            </a:r>
            <a:endParaRPr lang="en-US" dirty="0">
              <a:latin typeface="+mn-l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Access to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2081793"/>
            <a:ext cx="3063082" cy="605466"/>
          </a:xfrm>
        </p:spPr>
        <p:txBody>
          <a:bodyPr/>
          <a:lstStyle/>
          <a:p>
            <a:pPr algn="ctr"/>
            <a:r>
              <a:rPr lang="en-US" dirty="0"/>
              <a:t>Preferences</a:t>
            </a:r>
          </a:p>
        </p:txBody>
      </p:sp>
      <p:pic>
        <p:nvPicPr>
          <p:cNvPr id="9" name="Content Placeholder 8" descr="Text, letter&#10;&#10;Description automatically generated">
            <a:extLst>
              <a:ext uri="{FF2B5EF4-FFF2-40B4-BE49-F238E27FC236}">
                <a16:creationId xmlns:a16="http://schemas.microsoft.com/office/drawing/2014/main" id="{E0F40ED7-AA92-47AA-A12E-EAC4FE1DB73E}"/>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4552926" y="2549323"/>
            <a:ext cx="7348038" cy="2484357"/>
          </a:xfrm>
        </p:spPr>
      </p:pic>
    </p:spTree>
    <p:extLst>
      <p:ext uri="{BB962C8B-B14F-4D97-AF65-F5344CB8AC3E}">
        <p14:creationId xmlns:p14="http://schemas.microsoft.com/office/powerpoint/2010/main" val="1520439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F15F6-E1C8-406B-B9C8-B2737E6770EE}"/>
              </a:ext>
            </a:extLst>
          </p:cNvPr>
          <p:cNvSpPr>
            <a:spLocks noGrp="1"/>
          </p:cNvSpPr>
          <p:nvPr>
            <p:ph type="title"/>
          </p:nvPr>
        </p:nvSpPr>
        <p:spPr/>
        <p:txBody>
          <a:bodyPr/>
          <a:lstStyle/>
          <a:p>
            <a:r>
              <a:rPr lang="en-US" dirty="0"/>
              <a:t>Navigating the FSA Training Center</a:t>
            </a:r>
          </a:p>
        </p:txBody>
      </p:sp>
      <p:sp>
        <p:nvSpPr>
          <p:cNvPr id="3" name="Slide Number Placeholder 2">
            <a:extLst>
              <a:ext uri="{FF2B5EF4-FFF2-40B4-BE49-F238E27FC236}">
                <a16:creationId xmlns:a16="http://schemas.microsoft.com/office/drawing/2014/main" id="{CB4F96D6-E40C-445F-9975-6BB5FCB9C1A2}"/>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89280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912571" y="2549322"/>
            <a:ext cx="3172542" cy="2758947"/>
          </a:xfrm>
        </p:spPr>
        <p:txBody>
          <a:bodyPr/>
          <a:lstStyle/>
          <a:p>
            <a:pPr>
              <a:lnSpc>
                <a:spcPct val="100000"/>
              </a:lnSpc>
            </a:pPr>
            <a:r>
              <a:rPr lang="en-US" sz="1800" dirty="0">
                <a:latin typeface="+mn-lt"/>
                <a:ea typeface="Cambria" panose="02040503050406030204" pitchFamily="18" charset="0"/>
              </a:rPr>
              <a:t>To access the Dashboard, users may </a:t>
            </a:r>
            <a:r>
              <a:rPr lang="en-US" dirty="0">
                <a:latin typeface="+mn-lt"/>
                <a:ea typeface="Cambria" panose="02040503050406030204" pitchFamily="18" charset="0"/>
              </a:rPr>
              <a:t>click </a:t>
            </a:r>
            <a:r>
              <a:rPr lang="en-US" sz="1800" dirty="0">
                <a:latin typeface="+mn-lt"/>
                <a:ea typeface="Cambria" panose="02040503050406030204" pitchFamily="18" charset="0"/>
              </a:rPr>
              <a:t>Dashboard </a:t>
            </a:r>
            <a:r>
              <a:rPr lang="en-US" sz="1800" dirty="0">
                <a:effectLst/>
                <a:latin typeface="+mn-lt"/>
                <a:ea typeface="Cambria" panose="02040503050406030204" pitchFamily="18" charset="0"/>
              </a:rPr>
              <a:t>and then select </a:t>
            </a:r>
            <a:r>
              <a:rPr lang="en-US" sz="1800" b="1" dirty="0">
                <a:effectLst/>
                <a:latin typeface="+mn-lt"/>
                <a:ea typeface="Cambria" panose="02040503050406030204" pitchFamily="18" charset="0"/>
              </a:rPr>
              <a:t>My Dashboard. </a:t>
            </a:r>
          </a:p>
          <a:p>
            <a:pPr>
              <a:lnSpc>
                <a:spcPct val="100000"/>
              </a:lnSpc>
            </a:pPr>
            <a:r>
              <a:rPr lang="en-US" dirty="0">
                <a:latin typeface="+mn-lt"/>
                <a:ea typeface="Cambria" panose="02040503050406030204" pitchFamily="18" charset="0"/>
              </a:rPr>
              <a:t>The </a:t>
            </a:r>
            <a:r>
              <a:rPr lang="en-US" sz="1800" dirty="0">
                <a:latin typeface="+mn-lt"/>
                <a:ea typeface="Cambria" panose="02040503050406030204" pitchFamily="18" charset="0"/>
              </a:rPr>
              <a:t>Dashboard contains an overview of Current Learning and provides links to personalized Learning Plans and a user’s Record of Learning.</a:t>
            </a:r>
            <a:endParaRPr lang="en-US" sz="1800" dirty="0">
              <a:effectLst/>
              <a:latin typeface="+mn-l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Navigating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2081793"/>
            <a:ext cx="3063082" cy="605466"/>
          </a:xfrm>
        </p:spPr>
        <p:txBody>
          <a:bodyPr/>
          <a:lstStyle/>
          <a:p>
            <a:pPr algn="ctr"/>
            <a:r>
              <a:rPr lang="en-US" dirty="0"/>
              <a:t>Dashboard</a:t>
            </a:r>
          </a:p>
        </p:txBody>
      </p:sp>
      <p:pic>
        <p:nvPicPr>
          <p:cNvPr id="10" name="Content Placeholder 9" descr="Table&#10;&#10;Description automatically generated with low confidence">
            <a:extLst>
              <a:ext uri="{FF2B5EF4-FFF2-40B4-BE49-F238E27FC236}">
                <a16:creationId xmlns:a16="http://schemas.microsoft.com/office/drawing/2014/main" id="{0E59829A-8327-4C3E-B8E3-950D421FC6FD}"/>
              </a:ext>
            </a:extLst>
          </p:cNvPr>
          <p:cNvPicPr>
            <a:picLocks noGrp="1" noChangeAspect="1"/>
          </p:cNvPicPr>
          <p:nvPr>
            <p:ph sz="quarter" idx="21"/>
          </p:nvPr>
        </p:nvPicPr>
        <p:blipFill>
          <a:blip r:embed="rId2"/>
          <a:stretch>
            <a:fillRect/>
          </a:stretch>
        </p:blipFill>
        <p:spPr>
          <a:xfrm>
            <a:off x="4192588" y="2353016"/>
            <a:ext cx="7085012" cy="3026680"/>
          </a:xfrm>
        </p:spPr>
      </p:pic>
    </p:spTree>
    <p:extLst>
      <p:ext uri="{BB962C8B-B14F-4D97-AF65-F5344CB8AC3E}">
        <p14:creationId xmlns:p14="http://schemas.microsoft.com/office/powerpoint/2010/main" val="3736460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803110" y="2315073"/>
            <a:ext cx="3172542" cy="1879269"/>
          </a:xfrm>
        </p:spPr>
        <p:txBody>
          <a:bodyPr/>
          <a:lstStyle/>
          <a:p>
            <a:pPr marR="0" lvl="0">
              <a:lnSpc>
                <a:spcPct val="100000"/>
              </a:lnSpc>
              <a:spcBef>
                <a:spcPts val="0"/>
              </a:spcBef>
              <a:spcAft>
                <a:spcPts val="1000"/>
              </a:spcAft>
            </a:pPr>
            <a:r>
              <a:rPr lang="en-US" sz="1800" dirty="0">
                <a:effectLst/>
                <a:latin typeface="+mn-lt"/>
                <a:ea typeface="Cambria" panose="02040503050406030204" pitchFamily="18" charset="0"/>
              </a:rPr>
              <a:t>The </a:t>
            </a:r>
            <a:r>
              <a:rPr lang="en-US" sz="1800" b="1" dirty="0">
                <a:effectLst/>
                <a:latin typeface="+mn-lt"/>
                <a:ea typeface="Cambria" panose="02040503050406030204" pitchFamily="18" charset="0"/>
              </a:rPr>
              <a:t>Help Center</a:t>
            </a:r>
            <a:r>
              <a:rPr lang="en-US" sz="1800" dirty="0">
                <a:effectLst/>
                <a:latin typeface="+mn-lt"/>
                <a:ea typeface="Cambria" panose="02040503050406030204" pitchFamily="18" charset="0"/>
              </a:rPr>
              <a:t> and the </a:t>
            </a:r>
            <a:r>
              <a:rPr lang="en-US" sz="1800" b="1" dirty="0">
                <a:effectLst/>
                <a:latin typeface="+mn-lt"/>
                <a:ea typeface="Cambria" panose="02040503050406030204" pitchFamily="18" charset="0"/>
              </a:rPr>
              <a:t>Start Your Training Here </a:t>
            </a:r>
            <a:r>
              <a:rPr lang="en-US" sz="1800" dirty="0">
                <a:effectLst/>
                <a:latin typeface="+mn-lt"/>
                <a:ea typeface="Cambria" panose="02040503050406030204" pitchFamily="18" charset="0"/>
              </a:rPr>
              <a:t>icons in the middle of the homepage have helpful navigation tips and other information. </a:t>
            </a:r>
          </a:p>
          <a:p>
            <a:pPr marR="0" lvl="0">
              <a:lnSpc>
                <a:spcPct val="100000"/>
              </a:lnSpc>
              <a:spcBef>
                <a:spcPts val="0"/>
              </a:spcBef>
              <a:spcAft>
                <a:spcPts val="1000"/>
              </a:spcAft>
            </a:pPr>
            <a:r>
              <a:rPr lang="en-US" sz="1800" dirty="0">
                <a:effectLst/>
                <a:latin typeface="+mn-lt"/>
                <a:ea typeface="Cambria" panose="02040503050406030204" pitchFamily="18" charset="0"/>
              </a:rPr>
              <a:t>Please feel free to utilize the Help Center to find FAQs, site policies, and assistance contacts. </a:t>
            </a:r>
            <a:endParaRPr lang="en-US" sz="1800" dirty="0">
              <a:effectLst/>
              <a:latin typeface="+mn-lt"/>
              <a:ea typeface="Cambria" panose="02040503050406030204" pitchFamily="18" charset="0"/>
              <a:cs typeface="Times New Roman" panose="02020603050405020304" pitchFamily="18" charset="0"/>
            </a:endParaRPr>
          </a:p>
          <a:p>
            <a:pPr>
              <a:lnSpc>
                <a:spcPct val="100000"/>
              </a:lnSpc>
            </a:pPr>
            <a:endParaRPr lang="en-US" sz="1800" dirty="0">
              <a:effectLst/>
              <a:ea typeface="Cambria" panose="02040503050406030204" pitchFamily="18" charset="0"/>
            </a:endParaRPr>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Navigating The FSA Training Center</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a:xfrm>
            <a:off x="912570" y="1779060"/>
            <a:ext cx="3063082" cy="605466"/>
          </a:xfrm>
        </p:spPr>
        <p:txBody>
          <a:bodyPr/>
          <a:lstStyle/>
          <a:p>
            <a:pPr algn="ctr"/>
            <a:r>
              <a:rPr lang="en-US" dirty="0"/>
              <a:t>Help Center</a:t>
            </a:r>
          </a:p>
        </p:txBody>
      </p:sp>
      <p:pic>
        <p:nvPicPr>
          <p:cNvPr id="10" name="Content Placeholder 9" descr="Graphical user interface, website&#10;&#10;Description automatically generated">
            <a:extLst>
              <a:ext uri="{FF2B5EF4-FFF2-40B4-BE49-F238E27FC236}">
                <a16:creationId xmlns:a16="http://schemas.microsoft.com/office/drawing/2014/main" id="{75C715A0-7E1A-4DE0-B229-E0D68A9A07CA}"/>
              </a:ext>
            </a:extLst>
          </p:cNvPr>
          <p:cNvPicPr>
            <a:picLocks noGrp="1" noChangeAspect="1"/>
          </p:cNvPicPr>
          <p:nvPr>
            <p:ph sz="quarter" idx="21"/>
          </p:nvPr>
        </p:nvPicPr>
        <p:blipFill rotWithShape="1">
          <a:blip r:embed="rId2">
            <a:extLst>
              <a:ext uri="{28A0092B-C50C-407E-A947-70E740481C1C}">
                <a14:useLocalDpi xmlns:a14="http://schemas.microsoft.com/office/drawing/2010/main" val="0"/>
              </a:ext>
            </a:extLst>
          </a:blip>
          <a:srcRect l="1943" r="3659" b="3698"/>
          <a:stretch/>
        </p:blipFill>
        <p:spPr>
          <a:xfrm>
            <a:off x="4189822" y="2384526"/>
            <a:ext cx="7728734" cy="3053748"/>
          </a:xfrm>
        </p:spPr>
      </p:pic>
    </p:spTree>
    <p:extLst>
      <p:ext uri="{BB962C8B-B14F-4D97-AF65-F5344CB8AC3E}">
        <p14:creationId xmlns:p14="http://schemas.microsoft.com/office/powerpoint/2010/main" val="2018612943"/>
      </p:ext>
    </p:extLst>
  </p:cSld>
  <p:clrMapOvr>
    <a:masterClrMapping/>
  </p:clrMapOvr>
</p:sld>
</file>

<file path=ppt/theme/theme1.xml><?xml version="1.0" encoding="utf-8"?>
<a:theme xmlns:a="http://schemas.openxmlformats.org/drawingml/2006/main" name="Office Theme">
  <a:themeElements>
    <a:clrScheme name="">
      <a:dk1>
        <a:srgbClr val="191918"/>
      </a:dk1>
      <a:lt1>
        <a:srgbClr val="FFFFFF"/>
      </a:lt1>
      <a:dk2>
        <a:srgbClr val="2F3337"/>
      </a:dk2>
      <a:lt2>
        <a:srgbClr val="FFFFFE"/>
      </a:lt2>
      <a:accent1>
        <a:srgbClr val="2279A7"/>
      </a:accent1>
      <a:accent2>
        <a:srgbClr val="3EA11B"/>
      </a:accent2>
      <a:accent3>
        <a:srgbClr val="1C7959"/>
      </a:accent3>
      <a:accent4>
        <a:srgbClr val="195B7D"/>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1_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3556068-94b5-4e44-be2a-e8d7a096361c">
      <UserInfo>
        <DisplayName>Sipple-Asher, Bessie</DisplayName>
        <AccountId>460</AccountId>
        <AccountType/>
      </UserInfo>
      <UserInfo>
        <DisplayName>Richards, Allison</DisplayName>
        <AccountId>457</AccountId>
        <AccountType/>
      </UserInfo>
      <UserInfo>
        <DisplayName>Gerrans, Greg</DisplayName>
        <AccountId>606</AccountId>
        <AccountType/>
      </UserInfo>
      <UserInfo>
        <DisplayName>Nelson, Alanna</DisplayName>
        <AccountId>637</AccountId>
        <AccountType/>
      </UserInfo>
      <UserInfo>
        <DisplayName>Meyers, Rebecca</DisplayName>
        <AccountId>632</AccountId>
        <AccountType/>
      </UserInfo>
      <UserInfo>
        <DisplayName>Abramowitz, Tami</DisplayName>
        <AccountId>785</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A43C935C0354E4A8DE5A9845775116F" ma:contentTypeVersion="1" ma:contentTypeDescription="Create a new document." ma:contentTypeScope="" ma:versionID="e8ee6e98e65d61b7caf7b96d4d0382b1">
  <xsd:schema xmlns:xsd="http://www.w3.org/2001/XMLSchema" xmlns:xs="http://www.w3.org/2001/XMLSchema" xmlns:p="http://schemas.microsoft.com/office/2006/metadata/properties" xmlns:ns2="d3556068-94b5-4e44-be2a-e8d7a096361c" targetNamespace="http://schemas.microsoft.com/office/2006/metadata/properties" ma:root="true" ma:fieldsID="74de40115a85f3d07fd5aaf4c7d4273c" ns2:_="">
    <xsd:import namespace="d3556068-94b5-4e44-be2a-e8d7a096361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56068-94b5-4e44-be2a-e8d7a09636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2DCF16-C109-4A1A-8065-614F11557B4C}">
  <ds:schemaRefs>
    <ds:schemaRef ds:uri="http://schemas.microsoft.com/sharepoint/v3/contenttype/forms"/>
  </ds:schemaRefs>
</ds:datastoreItem>
</file>

<file path=customXml/itemProps2.xml><?xml version="1.0" encoding="utf-8"?>
<ds:datastoreItem xmlns:ds="http://schemas.openxmlformats.org/officeDocument/2006/customXml" ds:itemID="{AE376008-96D4-4ABA-979E-BB0A4B41A0EB}">
  <ds:schemaRefs>
    <ds:schemaRef ds:uri="http://purl.org/dc/dcmitype/"/>
    <ds:schemaRef ds:uri="http://purl.org/dc/terms/"/>
    <ds:schemaRef ds:uri="0bcebe4b-ae1a-4d01-838a-d9196a3a56d6"/>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a8746b52-6acc-4421-ba99-d6e2b1c5cea4"/>
    <ds:schemaRef ds:uri="http://schemas.microsoft.com/office/2006/metadata/properties"/>
    <ds:schemaRef ds:uri="http://purl.org/dc/elements/1.1/"/>
    <ds:schemaRef ds:uri="d3556068-94b5-4e44-be2a-e8d7a096361c"/>
  </ds:schemaRefs>
</ds:datastoreItem>
</file>

<file path=customXml/itemProps3.xml><?xml version="1.0" encoding="utf-8"?>
<ds:datastoreItem xmlns:ds="http://schemas.openxmlformats.org/officeDocument/2006/customXml" ds:itemID="{F7EB2ECF-FBBD-4E42-B4C9-D53CEBBA7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556068-94b5-4e44-be2a-e8d7a09636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7300</TotalTime>
  <Words>1284</Words>
  <Application>Microsoft Office PowerPoint</Application>
  <PresentationFormat>Widescreen</PresentationFormat>
  <Paragraphs>176</Paragraphs>
  <Slides>31</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Arial Narrow</vt:lpstr>
      <vt:lpstr>Calibri</vt:lpstr>
      <vt:lpstr>Cambria</vt:lpstr>
      <vt:lpstr>Oswald</vt:lpstr>
      <vt:lpstr>Office Theme</vt:lpstr>
      <vt:lpstr>1_Office Theme</vt:lpstr>
      <vt:lpstr>Breakout Session #11</vt:lpstr>
      <vt:lpstr>Agenda</vt:lpstr>
      <vt:lpstr>Access to the FSA Training Center</vt:lpstr>
      <vt:lpstr>Access to The FSA Training Center</vt:lpstr>
      <vt:lpstr>Access to The FSA Training Center</vt:lpstr>
      <vt:lpstr>Access to The FSA Training Center</vt:lpstr>
      <vt:lpstr>Navigating the FSA Training Center</vt:lpstr>
      <vt:lpstr>Navigating The FSA Training Center</vt:lpstr>
      <vt:lpstr>Navigating The FSA Training Center</vt:lpstr>
      <vt:lpstr>Navigating The FSA Training Center</vt:lpstr>
      <vt:lpstr>Navigating The FSA Training Center</vt:lpstr>
      <vt:lpstr>Navigating The FSA Training Center</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Available Training Products</vt:lpstr>
      <vt:lpstr>Resources</vt:lpstr>
      <vt:lpstr>FSA Training Center Resources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FSA PPT 16x9_Template 2020</dc:title>
  <dc:creator>Lloyd, Leslie</dc:creator>
  <cp:lastModifiedBy>Cottingham, Brittney</cp:lastModifiedBy>
  <cp:revision>569</cp:revision>
  <dcterms:created xsi:type="dcterms:W3CDTF">2020-06-18T13:31:15Z</dcterms:created>
  <dcterms:modified xsi:type="dcterms:W3CDTF">2021-09-27T20:12:31Z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0x0101004A43C935C0354E4A8DE5A9845775116F</vt:lpwstr>
  </property>
  <property fmtid="{D5CDD505-2E9C-101B-9397-08002B2CF9AE}" pid="3" name="AuthorIds_UIVersion_2560">
    <vt:lpwstr>79</vt:lpwstr>
  </property>
  <property fmtid="{D5CDD505-2E9C-101B-9397-08002B2CF9AE}" pid="4" name="_dlc_DocIdItemGuid">
    <vt:lpwstr>f3771e19-3d4d-4273-b8a0-0c915acd830e</vt:lpwstr>
  </property>
</Properties>
</file>