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73"/>
  </p:notesMasterIdLst>
  <p:sldIdLst>
    <p:sldId id="352" r:id="rId5"/>
    <p:sldId id="726" r:id="rId6"/>
    <p:sldId id="310" r:id="rId7"/>
    <p:sldId id="355" r:id="rId8"/>
    <p:sldId id="428" r:id="rId9"/>
    <p:sldId id="358" r:id="rId10"/>
    <p:sldId id="727" r:id="rId11"/>
    <p:sldId id="728" r:id="rId12"/>
    <p:sldId id="405" r:id="rId13"/>
    <p:sldId id="729" r:id="rId14"/>
    <p:sldId id="730" r:id="rId15"/>
    <p:sldId id="731" r:id="rId16"/>
    <p:sldId id="732" r:id="rId17"/>
    <p:sldId id="733" r:id="rId18"/>
    <p:sldId id="383" r:id="rId19"/>
    <p:sldId id="734" r:id="rId20"/>
    <p:sldId id="382" r:id="rId21"/>
    <p:sldId id="438" r:id="rId22"/>
    <p:sldId id="1725" r:id="rId23"/>
    <p:sldId id="384" r:id="rId24"/>
    <p:sldId id="435" r:id="rId25"/>
    <p:sldId id="437" r:id="rId26"/>
    <p:sldId id="388" r:id="rId27"/>
    <p:sldId id="390" r:id="rId28"/>
    <p:sldId id="386" r:id="rId29"/>
    <p:sldId id="387" r:id="rId30"/>
    <p:sldId id="389" r:id="rId31"/>
    <p:sldId id="412" r:id="rId32"/>
    <p:sldId id="1727" r:id="rId33"/>
    <p:sldId id="1728" r:id="rId34"/>
    <p:sldId id="1729" r:id="rId35"/>
    <p:sldId id="403" r:id="rId36"/>
    <p:sldId id="1734" r:id="rId37"/>
    <p:sldId id="396" r:id="rId38"/>
    <p:sldId id="395" r:id="rId39"/>
    <p:sldId id="1735" r:id="rId40"/>
    <p:sldId id="1736" r:id="rId41"/>
    <p:sldId id="1737" r:id="rId42"/>
    <p:sldId id="1738" r:id="rId43"/>
    <p:sldId id="1739" r:id="rId44"/>
    <p:sldId id="407" r:id="rId45"/>
    <p:sldId id="1750" r:id="rId46"/>
    <p:sldId id="1741" r:id="rId47"/>
    <p:sldId id="1742" r:id="rId48"/>
    <p:sldId id="411" r:id="rId49"/>
    <p:sldId id="1731" r:id="rId50"/>
    <p:sldId id="1743" r:id="rId51"/>
    <p:sldId id="420" r:id="rId52"/>
    <p:sldId id="1732" r:id="rId53"/>
    <p:sldId id="1744" r:id="rId54"/>
    <p:sldId id="423" r:id="rId55"/>
    <p:sldId id="424" r:id="rId56"/>
    <p:sldId id="425" r:id="rId57"/>
    <p:sldId id="426" r:id="rId58"/>
    <p:sldId id="427" r:id="rId59"/>
    <p:sldId id="1745" r:id="rId60"/>
    <p:sldId id="1733" r:id="rId61"/>
    <p:sldId id="1746" r:id="rId62"/>
    <p:sldId id="431" r:id="rId63"/>
    <p:sldId id="402" r:id="rId64"/>
    <p:sldId id="1751" r:id="rId65"/>
    <p:sldId id="368" r:id="rId66"/>
    <p:sldId id="315" r:id="rId67"/>
    <p:sldId id="317" r:id="rId68"/>
    <p:sldId id="1747" r:id="rId69"/>
    <p:sldId id="1748" r:id="rId70"/>
    <p:sldId id="1749" r:id="rId71"/>
    <p:sldId id="366"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C52"/>
    <a:srgbClr val="E7EFF5"/>
    <a:srgbClr val="DDDEDF"/>
    <a:srgbClr val="113C53"/>
    <a:srgbClr val="0E2C3B"/>
    <a:srgbClr val="38546D"/>
    <a:srgbClr val="344F67"/>
    <a:srgbClr val="385770"/>
    <a:srgbClr val="324962"/>
    <a:srgbClr val="F6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D9F64-C325-42B5-8B33-6B4899F050B7}" v="56" dt="2021-10-06T09:57:13.482"/>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489" autoAdjust="0"/>
    <p:restoredTop sz="75281" autoAdjust="0"/>
  </p:normalViewPr>
  <p:slideViewPr>
    <p:cSldViewPr snapToGrid="0">
      <p:cViewPr varScale="1">
        <p:scale>
          <a:sx n="54" d="100"/>
          <a:sy n="54" d="100"/>
        </p:scale>
        <p:origin x="756" y="7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10/6/2021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a:t>
            </a:fld>
            <a:endParaRPr lang="en-US"/>
          </a:p>
        </p:txBody>
      </p:sp>
    </p:spTree>
    <p:extLst>
      <p:ext uri="{BB962C8B-B14F-4D97-AF65-F5344CB8AC3E}">
        <p14:creationId xmlns:p14="http://schemas.microsoft.com/office/powerpoint/2010/main" val="2959170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12</a:t>
            </a:fld>
            <a:endParaRPr lang="en-US"/>
          </a:p>
        </p:txBody>
      </p:sp>
    </p:spTree>
    <p:extLst>
      <p:ext uri="{BB962C8B-B14F-4D97-AF65-F5344CB8AC3E}">
        <p14:creationId xmlns:p14="http://schemas.microsoft.com/office/powerpoint/2010/main" val="4274318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09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pitchFamily="34" charset="-128"/>
              </a:defRPr>
            </a:lvl1pPr>
            <a:lvl2pPr marL="757066" indent="-291179">
              <a:defRPr sz="2400">
                <a:solidFill>
                  <a:schemeClr val="tx1"/>
                </a:solidFill>
                <a:latin typeface="Arial" charset="0"/>
                <a:ea typeface="MS PGothic" pitchFamily="34" charset="-128"/>
              </a:defRPr>
            </a:lvl2pPr>
            <a:lvl3pPr marL="1164717" indent="-232943">
              <a:defRPr sz="2400">
                <a:solidFill>
                  <a:schemeClr val="tx1"/>
                </a:solidFill>
                <a:latin typeface="Arial" charset="0"/>
                <a:ea typeface="MS PGothic" pitchFamily="34" charset="-128"/>
              </a:defRPr>
            </a:lvl3pPr>
            <a:lvl4pPr marL="1630604" indent="-232943">
              <a:defRPr sz="2400">
                <a:solidFill>
                  <a:schemeClr val="tx1"/>
                </a:solidFill>
                <a:latin typeface="Arial" charset="0"/>
                <a:ea typeface="MS PGothic" pitchFamily="34" charset="-128"/>
              </a:defRPr>
            </a:lvl4pPr>
            <a:lvl5pPr marL="2096491" indent="-232943">
              <a:defRPr sz="2400">
                <a:solidFill>
                  <a:schemeClr val="tx1"/>
                </a:solidFill>
                <a:latin typeface="Arial" charset="0"/>
                <a:ea typeface="MS PGothic" pitchFamily="34" charset="-128"/>
              </a:defRPr>
            </a:lvl5pPr>
            <a:lvl6pPr marL="2562377" indent="-232943" eaLnBrk="0" fontAlgn="base" hangingPunct="0">
              <a:spcBef>
                <a:spcPct val="0"/>
              </a:spcBef>
              <a:spcAft>
                <a:spcPct val="0"/>
              </a:spcAft>
              <a:defRPr sz="2400">
                <a:solidFill>
                  <a:schemeClr val="tx1"/>
                </a:solidFill>
                <a:latin typeface="Arial" charset="0"/>
                <a:ea typeface="MS PGothic" pitchFamily="34" charset="-128"/>
              </a:defRPr>
            </a:lvl6pPr>
            <a:lvl7pPr marL="3028264" indent="-232943" eaLnBrk="0" fontAlgn="base" hangingPunct="0">
              <a:spcBef>
                <a:spcPct val="0"/>
              </a:spcBef>
              <a:spcAft>
                <a:spcPct val="0"/>
              </a:spcAft>
              <a:defRPr sz="2400">
                <a:solidFill>
                  <a:schemeClr val="tx1"/>
                </a:solidFill>
                <a:latin typeface="Arial" charset="0"/>
                <a:ea typeface="MS PGothic" pitchFamily="34" charset="-128"/>
              </a:defRPr>
            </a:lvl7pPr>
            <a:lvl8pPr marL="3494151" indent="-232943" eaLnBrk="0" fontAlgn="base" hangingPunct="0">
              <a:spcBef>
                <a:spcPct val="0"/>
              </a:spcBef>
              <a:spcAft>
                <a:spcPct val="0"/>
              </a:spcAft>
              <a:defRPr sz="2400">
                <a:solidFill>
                  <a:schemeClr val="tx1"/>
                </a:solidFill>
                <a:latin typeface="Arial" charset="0"/>
                <a:ea typeface="MS PGothic" pitchFamily="34" charset="-128"/>
              </a:defRPr>
            </a:lvl8pPr>
            <a:lvl9pPr marL="3960038" indent="-232943" eaLnBrk="0" fontAlgn="base" hangingPunct="0">
              <a:spcBef>
                <a:spcPct val="0"/>
              </a:spcBef>
              <a:spcAft>
                <a:spcPct val="0"/>
              </a:spcAft>
              <a:defRPr sz="2400">
                <a:solidFill>
                  <a:schemeClr val="tx1"/>
                </a:solidFill>
                <a:latin typeface="Arial" charset="0"/>
                <a:ea typeface="MS PGothic" pitchFamily="34" charset="-128"/>
              </a:defRPr>
            </a:lvl9pPr>
          </a:lstStyle>
          <a:p>
            <a:pPr>
              <a:defRPr/>
            </a:pPr>
            <a:fld id="{007942B9-4AE4-431F-96D8-F217B8CA5AE3}" type="slidenum">
              <a:rPr lang="en-US" altLang="en-US" sz="1200"/>
              <a:pPr>
                <a:defRPr/>
              </a:pPr>
              <a:t>13</a:t>
            </a:fld>
            <a:endParaRPr lang="en-US" altLang="en-US" sz="1200"/>
          </a:p>
        </p:txBody>
      </p:sp>
    </p:spTree>
    <p:extLst>
      <p:ext uri="{BB962C8B-B14F-4D97-AF65-F5344CB8AC3E}">
        <p14:creationId xmlns:p14="http://schemas.microsoft.com/office/powerpoint/2010/main" val="317789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14</a:t>
            </a:fld>
            <a:endParaRPr lang="en-US"/>
          </a:p>
        </p:txBody>
      </p:sp>
    </p:spTree>
    <p:extLst>
      <p:ext uri="{BB962C8B-B14F-4D97-AF65-F5344CB8AC3E}">
        <p14:creationId xmlns:p14="http://schemas.microsoft.com/office/powerpoint/2010/main" val="563493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15</a:t>
            </a:fld>
            <a:endParaRPr lang="en-US"/>
          </a:p>
        </p:txBody>
      </p:sp>
    </p:spTree>
    <p:extLst>
      <p:ext uri="{BB962C8B-B14F-4D97-AF65-F5344CB8AC3E}">
        <p14:creationId xmlns:p14="http://schemas.microsoft.com/office/powerpoint/2010/main" val="3451221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16</a:t>
            </a:fld>
            <a:endParaRPr lang="en-US"/>
          </a:p>
        </p:txBody>
      </p:sp>
    </p:spTree>
    <p:extLst>
      <p:ext uri="{BB962C8B-B14F-4D97-AF65-F5344CB8AC3E}">
        <p14:creationId xmlns:p14="http://schemas.microsoft.com/office/powerpoint/2010/main" val="3957929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17</a:t>
            </a:fld>
            <a:endParaRPr lang="en-US"/>
          </a:p>
        </p:txBody>
      </p:sp>
    </p:spTree>
    <p:extLst>
      <p:ext uri="{BB962C8B-B14F-4D97-AF65-F5344CB8AC3E}">
        <p14:creationId xmlns:p14="http://schemas.microsoft.com/office/powerpoint/2010/main" val="2787495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18</a:t>
            </a:fld>
            <a:endParaRPr lang="en-US"/>
          </a:p>
        </p:txBody>
      </p:sp>
    </p:spTree>
    <p:extLst>
      <p:ext uri="{BB962C8B-B14F-4D97-AF65-F5344CB8AC3E}">
        <p14:creationId xmlns:p14="http://schemas.microsoft.com/office/powerpoint/2010/main" val="2434869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19</a:t>
            </a:fld>
            <a:endParaRPr lang="en-US"/>
          </a:p>
        </p:txBody>
      </p:sp>
    </p:spTree>
    <p:extLst>
      <p:ext uri="{BB962C8B-B14F-4D97-AF65-F5344CB8AC3E}">
        <p14:creationId xmlns:p14="http://schemas.microsoft.com/office/powerpoint/2010/main" val="3384094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20</a:t>
            </a:fld>
            <a:endParaRPr lang="en-US"/>
          </a:p>
        </p:txBody>
      </p:sp>
    </p:spTree>
    <p:extLst>
      <p:ext uri="{BB962C8B-B14F-4D97-AF65-F5344CB8AC3E}">
        <p14:creationId xmlns:p14="http://schemas.microsoft.com/office/powerpoint/2010/main" val="1330986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21</a:t>
            </a:fld>
            <a:endParaRPr lang="en-US"/>
          </a:p>
        </p:txBody>
      </p:sp>
    </p:spTree>
    <p:extLst>
      <p:ext uri="{BB962C8B-B14F-4D97-AF65-F5344CB8AC3E}">
        <p14:creationId xmlns:p14="http://schemas.microsoft.com/office/powerpoint/2010/main" val="276246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a:t>
            </a:fld>
            <a:endParaRPr lang="en-US"/>
          </a:p>
        </p:txBody>
      </p:sp>
    </p:spTree>
    <p:extLst>
      <p:ext uri="{BB962C8B-B14F-4D97-AF65-F5344CB8AC3E}">
        <p14:creationId xmlns:p14="http://schemas.microsoft.com/office/powerpoint/2010/main" val="3941351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22</a:t>
            </a:fld>
            <a:endParaRPr lang="en-US"/>
          </a:p>
        </p:txBody>
      </p:sp>
    </p:spTree>
    <p:extLst>
      <p:ext uri="{BB962C8B-B14F-4D97-AF65-F5344CB8AC3E}">
        <p14:creationId xmlns:p14="http://schemas.microsoft.com/office/powerpoint/2010/main" val="3789862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23</a:t>
            </a:fld>
            <a:endParaRPr lang="en-US"/>
          </a:p>
        </p:txBody>
      </p:sp>
    </p:spTree>
    <p:extLst>
      <p:ext uri="{BB962C8B-B14F-4D97-AF65-F5344CB8AC3E}">
        <p14:creationId xmlns:p14="http://schemas.microsoft.com/office/powerpoint/2010/main" val="3864864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rgbClr val="92D050"/>
              </a:buClr>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24</a:t>
            </a:fld>
            <a:endParaRPr lang="en-US"/>
          </a:p>
        </p:txBody>
      </p:sp>
    </p:spTree>
    <p:extLst>
      <p:ext uri="{BB962C8B-B14F-4D97-AF65-F5344CB8AC3E}">
        <p14:creationId xmlns:p14="http://schemas.microsoft.com/office/powerpoint/2010/main" val="4274695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25</a:t>
            </a:fld>
            <a:endParaRPr lang="en-US"/>
          </a:p>
        </p:txBody>
      </p:sp>
    </p:spTree>
    <p:extLst>
      <p:ext uri="{BB962C8B-B14F-4D97-AF65-F5344CB8AC3E}">
        <p14:creationId xmlns:p14="http://schemas.microsoft.com/office/powerpoint/2010/main" val="1984646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26</a:t>
            </a:fld>
            <a:endParaRPr lang="en-US"/>
          </a:p>
        </p:txBody>
      </p:sp>
    </p:spTree>
    <p:extLst>
      <p:ext uri="{BB962C8B-B14F-4D97-AF65-F5344CB8AC3E}">
        <p14:creationId xmlns:p14="http://schemas.microsoft.com/office/powerpoint/2010/main" val="2833239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27</a:t>
            </a:fld>
            <a:endParaRPr lang="en-US"/>
          </a:p>
        </p:txBody>
      </p:sp>
    </p:spTree>
    <p:extLst>
      <p:ext uri="{BB962C8B-B14F-4D97-AF65-F5344CB8AC3E}">
        <p14:creationId xmlns:p14="http://schemas.microsoft.com/office/powerpoint/2010/main" val="3916653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29</a:t>
            </a:fld>
            <a:endParaRPr lang="en-US"/>
          </a:p>
        </p:txBody>
      </p:sp>
    </p:spTree>
    <p:extLst>
      <p:ext uri="{BB962C8B-B14F-4D97-AF65-F5344CB8AC3E}">
        <p14:creationId xmlns:p14="http://schemas.microsoft.com/office/powerpoint/2010/main" val="3248562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30</a:t>
            </a:fld>
            <a:endParaRPr lang="en-US"/>
          </a:p>
        </p:txBody>
      </p:sp>
    </p:spTree>
    <p:extLst>
      <p:ext uri="{BB962C8B-B14F-4D97-AF65-F5344CB8AC3E}">
        <p14:creationId xmlns:p14="http://schemas.microsoft.com/office/powerpoint/2010/main" val="1970465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31</a:t>
            </a:fld>
            <a:endParaRPr lang="en-US"/>
          </a:p>
        </p:txBody>
      </p:sp>
    </p:spTree>
    <p:extLst>
      <p:ext uri="{BB962C8B-B14F-4D97-AF65-F5344CB8AC3E}">
        <p14:creationId xmlns:p14="http://schemas.microsoft.com/office/powerpoint/2010/main" val="2512706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32</a:t>
            </a:fld>
            <a:endParaRPr lang="en-US"/>
          </a:p>
        </p:txBody>
      </p:sp>
    </p:spTree>
    <p:extLst>
      <p:ext uri="{BB962C8B-B14F-4D97-AF65-F5344CB8AC3E}">
        <p14:creationId xmlns:p14="http://schemas.microsoft.com/office/powerpoint/2010/main" val="3507393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a:t>
            </a:fld>
            <a:endParaRPr lang="en-US"/>
          </a:p>
        </p:txBody>
      </p:sp>
    </p:spTree>
    <p:extLst>
      <p:ext uri="{BB962C8B-B14F-4D97-AF65-F5344CB8AC3E}">
        <p14:creationId xmlns:p14="http://schemas.microsoft.com/office/powerpoint/2010/main" val="42901600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33</a:t>
            </a:fld>
            <a:endParaRPr lang="en-US"/>
          </a:p>
        </p:txBody>
      </p:sp>
    </p:spTree>
    <p:extLst>
      <p:ext uri="{BB962C8B-B14F-4D97-AF65-F5344CB8AC3E}">
        <p14:creationId xmlns:p14="http://schemas.microsoft.com/office/powerpoint/2010/main" val="3935334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34</a:t>
            </a:fld>
            <a:endParaRPr lang="en-US"/>
          </a:p>
        </p:txBody>
      </p:sp>
    </p:spTree>
    <p:extLst>
      <p:ext uri="{BB962C8B-B14F-4D97-AF65-F5344CB8AC3E}">
        <p14:creationId xmlns:p14="http://schemas.microsoft.com/office/powerpoint/2010/main" val="33545069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35</a:t>
            </a:fld>
            <a:endParaRPr lang="en-US"/>
          </a:p>
        </p:txBody>
      </p:sp>
    </p:spTree>
    <p:extLst>
      <p:ext uri="{BB962C8B-B14F-4D97-AF65-F5344CB8AC3E}">
        <p14:creationId xmlns:p14="http://schemas.microsoft.com/office/powerpoint/2010/main" val="366012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36</a:t>
            </a:fld>
            <a:endParaRPr lang="en-US"/>
          </a:p>
        </p:txBody>
      </p:sp>
    </p:spTree>
    <p:extLst>
      <p:ext uri="{BB962C8B-B14F-4D97-AF65-F5344CB8AC3E}">
        <p14:creationId xmlns:p14="http://schemas.microsoft.com/office/powerpoint/2010/main" val="41756318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37</a:t>
            </a:fld>
            <a:endParaRPr lang="en-US"/>
          </a:p>
        </p:txBody>
      </p:sp>
    </p:spTree>
    <p:extLst>
      <p:ext uri="{BB962C8B-B14F-4D97-AF65-F5344CB8AC3E}">
        <p14:creationId xmlns:p14="http://schemas.microsoft.com/office/powerpoint/2010/main" val="2219913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38</a:t>
            </a:fld>
            <a:endParaRPr lang="en-US"/>
          </a:p>
        </p:txBody>
      </p:sp>
    </p:spTree>
    <p:extLst>
      <p:ext uri="{BB962C8B-B14F-4D97-AF65-F5344CB8AC3E}">
        <p14:creationId xmlns:p14="http://schemas.microsoft.com/office/powerpoint/2010/main" val="295018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39</a:t>
            </a:fld>
            <a:endParaRPr lang="en-US"/>
          </a:p>
        </p:txBody>
      </p:sp>
    </p:spTree>
    <p:extLst>
      <p:ext uri="{BB962C8B-B14F-4D97-AF65-F5344CB8AC3E}">
        <p14:creationId xmlns:p14="http://schemas.microsoft.com/office/powerpoint/2010/main" val="26232498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40</a:t>
            </a:fld>
            <a:endParaRPr lang="en-US"/>
          </a:p>
        </p:txBody>
      </p:sp>
    </p:spTree>
    <p:extLst>
      <p:ext uri="{BB962C8B-B14F-4D97-AF65-F5344CB8AC3E}">
        <p14:creationId xmlns:p14="http://schemas.microsoft.com/office/powerpoint/2010/main" val="4194668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41</a:t>
            </a:fld>
            <a:endParaRPr lang="en-US"/>
          </a:p>
        </p:txBody>
      </p:sp>
    </p:spTree>
    <p:extLst>
      <p:ext uri="{BB962C8B-B14F-4D97-AF65-F5344CB8AC3E}">
        <p14:creationId xmlns:p14="http://schemas.microsoft.com/office/powerpoint/2010/main" val="7675529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42</a:t>
            </a:fld>
            <a:endParaRPr lang="en-US"/>
          </a:p>
        </p:txBody>
      </p:sp>
    </p:spTree>
    <p:extLst>
      <p:ext uri="{BB962C8B-B14F-4D97-AF65-F5344CB8AC3E}">
        <p14:creationId xmlns:p14="http://schemas.microsoft.com/office/powerpoint/2010/main" val="635929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a:t>
            </a:fld>
            <a:endParaRPr lang="en-US"/>
          </a:p>
        </p:txBody>
      </p:sp>
    </p:spTree>
    <p:extLst>
      <p:ext uri="{BB962C8B-B14F-4D97-AF65-F5344CB8AC3E}">
        <p14:creationId xmlns:p14="http://schemas.microsoft.com/office/powerpoint/2010/main" val="385716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43</a:t>
            </a:fld>
            <a:endParaRPr lang="en-US"/>
          </a:p>
        </p:txBody>
      </p:sp>
    </p:spTree>
    <p:extLst>
      <p:ext uri="{BB962C8B-B14F-4D97-AF65-F5344CB8AC3E}">
        <p14:creationId xmlns:p14="http://schemas.microsoft.com/office/powerpoint/2010/main" val="28430482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44</a:t>
            </a:fld>
            <a:endParaRPr lang="en-US"/>
          </a:p>
        </p:txBody>
      </p:sp>
    </p:spTree>
    <p:extLst>
      <p:ext uri="{BB962C8B-B14F-4D97-AF65-F5344CB8AC3E}">
        <p14:creationId xmlns:p14="http://schemas.microsoft.com/office/powerpoint/2010/main" val="36738311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45</a:t>
            </a:fld>
            <a:endParaRPr lang="en-US"/>
          </a:p>
        </p:txBody>
      </p:sp>
    </p:spTree>
    <p:extLst>
      <p:ext uri="{BB962C8B-B14F-4D97-AF65-F5344CB8AC3E}">
        <p14:creationId xmlns:p14="http://schemas.microsoft.com/office/powerpoint/2010/main" val="31772487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46</a:t>
            </a:fld>
            <a:endParaRPr lang="en-US"/>
          </a:p>
        </p:txBody>
      </p:sp>
    </p:spTree>
    <p:extLst>
      <p:ext uri="{BB962C8B-B14F-4D97-AF65-F5344CB8AC3E}">
        <p14:creationId xmlns:p14="http://schemas.microsoft.com/office/powerpoint/2010/main" val="28690176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47</a:t>
            </a:fld>
            <a:endParaRPr lang="en-US"/>
          </a:p>
        </p:txBody>
      </p:sp>
    </p:spTree>
    <p:extLst>
      <p:ext uri="{BB962C8B-B14F-4D97-AF65-F5344CB8AC3E}">
        <p14:creationId xmlns:p14="http://schemas.microsoft.com/office/powerpoint/2010/main" val="37332833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48</a:t>
            </a:fld>
            <a:endParaRPr lang="en-US"/>
          </a:p>
        </p:txBody>
      </p:sp>
    </p:spTree>
    <p:extLst>
      <p:ext uri="{BB962C8B-B14F-4D97-AF65-F5344CB8AC3E}">
        <p14:creationId xmlns:p14="http://schemas.microsoft.com/office/powerpoint/2010/main" val="3063935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49</a:t>
            </a:fld>
            <a:endParaRPr lang="en-US"/>
          </a:p>
        </p:txBody>
      </p:sp>
    </p:spTree>
    <p:extLst>
      <p:ext uri="{BB962C8B-B14F-4D97-AF65-F5344CB8AC3E}">
        <p14:creationId xmlns:p14="http://schemas.microsoft.com/office/powerpoint/2010/main" val="33947174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50</a:t>
            </a:fld>
            <a:endParaRPr lang="en-US"/>
          </a:p>
        </p:txBody>
      </p:sp>
    </p:spTree>
    <p:extLst>
      <p:ext uri="{BB962C8B-B14F-4D97-AF65-F5344CB8AC3E}">
        <p14:creationId xmlns:p14="http://schemas.microsoft.com/office/powerpoint/2010/main" val="435779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51</a:t>
            </a:fld>
            <a:endParaRPr lang="en-US"/>
          </a:p>
        </p:txBody>
      </p:sp>
    </p:spTree>
    <p:extLst>
      <p:ext uri="{BB962C8B-B14F-4D97-AF65-F5344CB8AC3E}">
        <p14:creationId xmlns:p14="http://schemas.microsoft.com/office/powerpoint/2010/main" val="33663226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52</a:t>
            </a:fld>
            <a:endParaRPr lang="en-US"/>
          </a:p>
        </p:txBody>
      </p:sp>
    </p:spTree>
    <p:extLst>
      <p:ext uri="{BB962C8B-B14F-4D97-AF65-F5344CB8AC3E}">
        <p14:creationId xmlns:p14="http://schemas.microsoft.com/office/powerpoint/2010/main" val="365332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7</a:t>
            </a:fld>
            <a:endParaRPr lang="en-US"/>
          </a:p>
        </p:txBody>
      </p:sp>
    </p:spTree>
    <p:extLst>
      <p:ext uri="{BB962C8B-B14F-4D97-AF65-F5344CB8AC3E}">
        <p14:creationId xmlns:p14="http://schemas.microsoft.com/office/powerpoint/2010/main" val="4167523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53</a:t>
            </a:fld>
            <a:endParaRPr lang="en-US"/>
          </a:p>
        </p:txBody>
      </p:sp>
    </p:spTree>
    <p:extLst>
      <p:ext uri="{BB962C8B-B14F-4D97-AF65-F5344CB8AC3E}">
        <p14:creationId xmlns:p14="http://schemas.microsoft.com/office/powerpoint/2010/main" val="39819838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54</a:t>
            </a:fld>
            <a:endParaRPr lang="en-US"/>
          </a:p>
        </p:txBody>
      </p:sp>
    </p:spTree>
    <p:extLst>
      <p:ext uri="{BB962C8B-B14F-4D97-AF65-F5344CB8AC3E}">
        <p14:creationId xmlns:p14="http://schemas.microsoft.com/office/powerpoint/2010/main" val="28438262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49312DC-84F5-408B-947F-EAE8AD61D853}" type="slidenum">
              <a:rPr lang="en-US" smtClean="0"/>
              <a:t>55</a:t>
            </a:fld>
            <a:endParaRPr lang="en-US"/>
          </a:p>
        </p:txBody>
      </p:sp>
    </p:spTree>
    <p:extLst>
      <p:ext uri="{BB962C8B-B14F-4D97-AF65-F5344CB8AC3E}">
        <p14:creationId xmlns:p14="http://schemas.microsoft.com/office/powerpoint/2010/main" val="35340975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56</a:t>
            </a:fld>
            <a:endParaRPr lang="en-US"/>
          </a:p>
        </p:txBody>
      </p:sp>
    </p:spTree>
    <p:extLst>
      <p:ext uri="{BB962C8B-B14F-4D97-AF65-F5344CB8AC3E}">
        <p14:creationId xmlns:p14="http://schemas.microsoft.com/office/powerpoint/2010/main" val="22816413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57</a:t>
            </a:fld>
            <a:endParaRPr lang="en-US"/>
          </a:p>
        </p:txBody>
      </p:sp>
    </p:spTree>
    <p:extLst>
      <p:ext uri="{BB962C8B-B14F-4D97-AF65-F5344CB8AC3E}">
        <p14:creationId xmlns:p14="http://schemas.microsoft.com/office/powerpoint/2010/main" val="5814208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58</a:t>
            </a:fld>
            <a:endParaRPr lang="en-US"/>
          </a:p>
        </p:txBody>
      </p:sp>
    </p:spTree>
    <p:extLst>
      <p:ext uri="{BB962C8B-B14F-4D97-AF65-F5344CB8AC3E}">
        <p14:creationId xmlns:p14="http://schemas.microsoft.com/office/powerpoint/2010/main" val="3299459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59</a:t>
            </a:fld>
            <a:endParaRPr lang="en-US"/>
          </a:p>
        </p:txBody>
      </p:sp>
    </p:spTree>
    <p:extLst>
      <p:ext uri="{BB962C8B-B14F-4D97-AF65-F5344CB8AC3E}">
        <p14:creationId xmlns:p14="http://schemas.microsoft.com/office/powerpoint/2010/main" val="39359522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60</a:t>
            </a:fld>
            <a:endParaRPr lang="en-US"/>
          </a:p>
        </p:txBody>
      </p:sp>
    </p:spTree>
    <p:extLst>
      <p:ext uri="{BB962C8B-B14F-4D97-AF65-F5344CB8AC3E}">
        <p14:creationId xmlns:p14="http://schemas.microsoft.com/office/powerpoint/2010/main" val="15168844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62</a:t>
            </a:fld>
            <a:endParaRPr lang="en-US"/>
          </a:p>
        </p:txBody>
      </p:sp>
    </p:spTree>
    <p:extLst>
      <p:ext uri="{BB962C8B-B14F-4D97-AF65-F5344CB8AC3E}">
        <p14:creationId xmlns:p14="http://schemas.microsoft.com/office/powerpoint/2010/main" val="1698907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9312DC-84F5-408B-947F-EAE8AD61D853}"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7602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8</a:t>
            </a:fld>
            <a:endParaRPr lang="en-US"/>
          </a:p>
        </p:txBody>
      </p:sp>
    </p:spTree>
    <p:extLst>
      <p:ext uri="{BB962C8B-B14F-4D97-AF65-F5344CB8AC3E}">
        <p14:creationId xmlns:p14="http://schemas.microsoft.com/office/powerpoint/2010/main" val="15510307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9312DC-84F5-408B-947F-EAE8AD61D853}"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06123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65</a:t>
            </a:fld>
            <a:endParaRPr lang="en-US"/>
          </a:p>
        </p:txBody>
      </p:sp>
    </p:spTree>
    <p:extLst>
      <p:ext uri="{BB962C8B-B14F-4D97-AF65-F5344CB8AC3E}">
        <p14:creationId xmlns:p14="http://schemas.microsoft.com/office/powerpoint/2010/main" val="15548248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66</a:t>
            </a:fld>
            <a:endParaRPr lang="en-US"/>
          </a:p>
        </p:txBody>
      </p:sp>
    </p:spTree>
    <p:extLst>
      <p:ext uri="{BB962C8B-B14F-4D97-AF65-F5344CB8AC3E}">
        <p14:creationId xmlns:p14="http://schemas.microsoft.com/office/powerpoint/2010/main" val="1617395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67</a:t>
            </a:fld>
            <a:endParaRPr lang="en-US"/>
          </a:p>
        </p:txBody>
      </p:sp>
    </p:spTree>
    <p:extLst>
      <p:ext uri="{BB962C8B-B14F-4D97-AF65-F5344CB8AC3E}">
        <p14:creationId xmlns:p14="http://schemas.microsoft.com/office/powerpoint/2010/main" val="4782429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68</a:t>
            </a:fld>
            <a:endParaRPr lang="en-US"/>
          </a:p>
        </p:txBody>
      </p:sp>
    </p:spTree>
    <p:extLst>
      <p:ext uri="{BB962C8B-B14F-4D97-AF65-F5344CB8AC3E}">
        <p14:creationId xmlns:p14="http://schemas.microsoft.com/office/powerpoint/2010/main" val="2539980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9</a:t>
            </a:fld>
            <a:endParaRPr lang="en-US"/>
          </a:p>
        </p:txBody>
      </p:sp>
    </p:spTree>
    <p:extLst>
      <p:ext uri="{BB962C8B-B14F-4D97-AF65-F5344CB8AC3E}">
        <p14:creationId xmlns:p14="http://schemas.microsoft.com/office/powerpoint/2010/main" val="2322423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10</a:t>
            </a:fld>
            <a:endParaRPr lang="en-US"/>
          </a:p>
        </p:txBody>
      </p:sp>
    </p:spTree>
    <p:extLst>
      <p:ext uri="{BB962C8B-B14F-4D97-AF65-F5344CB8AC3E}">
        <p14:creationId xmlns:p14="http://schemas.microsoft.com/office/powerpoint/2010/main" val="1533370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9312DC-84F5-408B-947F-EAE8AD61D853}" type="slidenum">
              <a:rPr lang="en-US" smtClean="0"/>
              <a:t>11</a:t>
            </a:fld>
            <a:endParaRPr lang="en-US"/>
          </a:p>
        </p:txBody>
      </p:sp>
    </p:spTree>
    <p:extLst>
      <p:ext uri="{BB962C8B-B14F-4D97-AF65-F5344CB8AC3E}">
        <p14:creationId xmlns:p14="http://schemas.microsoft.com/office/powerpoint/2010/main" val="3352193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tx1"/>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chemeClr val="tx1"/>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tx1"/>
                </a:solidFill>
                <a:latin typeface="Arial Narrow" panose="020B0604020202020204" pitchFamily="34" charset="0"/>
                <a:cs typeface="Arial Narrow" panose="020B0604020202020204" pitchFamily="34" charset="0"/>
              </a:defRPr>
            </a:lvl1pPr>
          </a:lstStyle>
          <a:p>
            <a:r>
              <a:rPr lang="en-US" dirty="0"/>
              <a:t>Click to edit Master title style</a:t>
            </a:r>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a:blip r:embed="rId2">
            <a:extLst>
              <a:ext uri="{28A0092B-C50C-407E-A947-70E740481C1C}">
                <a14:useLocalDpi xmlns:a14="http://schemas.microsoft.com/office/drawing/2010/main" val="0"/>
              </a:ext>
            </a:extLst>
          </a:blip>
          <a:srcRect t="16717" b="16717"/>
          <a:stretch/>
        </p:blipFill>
        <p:spPr>
          <a:xfrm>
            <a:off x="7513330" y="5788963"/>
            <a:ext cx="4378223" cy="780762"/>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4" name="Picture Placeholder 31">
            <a:extLst>
              <a:ext uri="{FF2B5EF4-FFF2-40B4-BE49-F238E27FC236}">
                <a16:creationId xmlns:a16="http://schemas.microsoft.com/office/drawing/2014/main" id="{96E70AE9-FB76-604B-A65C-598FA706A7D7}"/>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BF8C0C59-6ED8-2D48-AC15-EDF74BEAB43A}"/>
              </a:ext>
            </a:extLst>
          </p:cNvPr>
          <p:cNvSpPr>
            <a:spLocks noGrp="1"/>
          </p:cNvSpPr>
          <p:nvPr>
            <p:ph type="body" sz="quarter" idx="31" hasCustomPrompt="1"/>
          </p:nvPr>
        </p:nvSpPr>
        <p:spPr>
          <a:xfrm>
            <a:off x="910089"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27" name="Text Placeholder 2">
            <a:extLst>
              <a:ext uri="{FF2B5EF4-FFF2-40B4-BE49-F238E27FC236}">
                <a16:creationId xmlns:a16="http://schemas.microsoft.com/office/drawing/2014/main" id="{3E6314B7-065C-834C-A970-18D9159E830F}"/>
              </a:ext>
            </a:extLst>
          </p:cNvPr>
          <p:cNvSpPr>
            <a:spLocks noGrp="1"/>
          </p:cNvSpPr>
          <p:nvPr>
            <p:ph type="body" sz="quarter" idx="33" hasCustomPrompt="1"/>
          </p:nvPr>
        </p:nvSpPr>
        <p:spPr>
          <a:xfrm>
            <a:off x="910088"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28" name="Picture Placeholder 31">
            <a:extLst>
              <a:ext uri="{FF2B5EF4-FFF2-40B4-BE49-F238E27FC236}">
                <a16:creationId xmlns:a16="http://schemas.microsoft.com/office/drawing/2014/main" id="{96CC19F3-F173-CD42-86F2-D17DB0FED06F}"/>
              </a:ext>
            </a:extLst>
          </p:cNvPr>
          <p:cNvSpPr>
            <a:spLocks noGrp="1"/>
          </p:cNvSpPr>
          <p:nvPr>
            <p:ph type="pic" sz="quarter" idx="39" hasCustomPrompt="1"/>
          </p:nvPr>
        </p:nvSpPr>
        <p:spPr>
          <a:xfrm>
            <a:off x="9136570"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0" name="Text Placeholder 2">
            <a:extLst>
              <a:ext uri="{FF2B5EF4-FFF2-40B4-BE49-F238E27FC236}">
                <a16:creationId xmlns:a16="http://schemas.microsoft.com/office/drawing/2014/main" id="{B98CF99A-3EA3-EB40-BC93-51373A3B2F8B}"/>
              </a:ext>
            </a:extLst>
          </p:cNvPr>
          <p:cNvSpPr>
            <a:spLocks noGrp="1"/>
          </p:cNvSpPr>
          <p:nvPr>
            <p:ph type="body" sz="quarter" idx="40" hasCustomPrompt="1"/>
          </p:nvPr>
        </p:nvSpPr>
        <p:spPr>
          <a:xfrm>
            <a:off x="9136570"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0BC8F4ED-5E68-2449-AD64-8F4F79A34ED9}"/>
              </a:ext>
            </a:extLst>
          </p:cNvPr>
          <p:cNvSpPr>
            <a:spLocks noGrp="1"/>
          </p:cNvSpPr>
          <p:nvPr>
            <p:ph type="body" sz="quarter" idx="41" hasCustomPrompt="1"/>
          </p:nvPr>
        </p:nvSpPr>
        <p:spPr>
          <a:xfrm>
            <a:off x="9136569"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32" name="Picture Placeholder 31">
            <a:extLst>
              <a:ext uri="{FF2B5EF4-FFF2-40B4-BE49-F238E27FC236}">
                <a16:creationId xmlns:a16="http://schemas.microsoft.com/office/drawing/2014/main" id="{93030644-BEAB-4A4D-96D8-83AF3883CF41}"/>
              </a:ext>
            </a:extLst>
          </p:cNvPr>
          <p:cNvSpPr>
            <a:spLocks noGrp="1"/>
          </p:cNvSpPr>
          <p:nvPr>
            <p:ph type="pic" sz="quarter" idx="42" hasCustomPrompt="1"/>
          </p:nvPr>
        </p:nvSpPr>
        <p:spPr>
          <a:xfrm>
            <a:off x="365854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Text Placeholder 2">
            <a:extLst>
              <a:ext uri="{FF2B5EF4-FFF2-40B4-BE49-F238E27FC236}">
                <a16:creationId xmlns:a16="http://schemas.microsoft.com/office/drawing/2014/main" id="{E28FEAD2-259D-E74D-8873-31B5EAC1E858}"/>
              </a:ext>
            </a:extLst>
          </p:cNvPr>
          <p:cNvSpPr>
            <a:spLocks noGrp="1"/>
          </p:cNvSpPr>
          <p:nvPr>
            <p:ph type="body" sz="quarter" idx="43" hasCustomPrompt="1"/>
          </p:nvPr>
        </p:nvSpPr>
        <p:spPr>
          <a:xfrm>
            <a:off x="365854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0" name="Text Placeholder 2">
            <a:extLst>
              <a:ext uri="{FF2B5EF4-FFF2-40B4-BE49-F238E27FC236}">
                <a16:creationId xmlns:a16="http://schemas.microsoft.com/office/drawing/2014/main" id="{33DA959B-5B2A-4C4E-BF5F-130477D3F8CE}"/>
              </a:ext>
            </a:extLst>
          </p:cNvPr>
          <p:cNvSpPr>
            <a:spLocks noGrp="1"/>
          </p:cNvSpPr>
          <p:nvPr>
            <p:ph type="body" sz="quarter" idx="44" hasCustomPrompt="1"/>
          </p:nvPr>
        </p:nvSpPr>
        <p:spPr>
          <a:xfrm>
            <a:off x="365854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41" name="Picture Placeholder 31">
            <a:extLst>
              <a:ext uri="{FF2B5EF4-FFF2-40B4-BE49-F238E27FC236}">
                <a16:creationId xmlns:a16="http://schemas.microsoft.com/office/drawing/2014/main" id="{68867C6A-7C54-894A-BC7D-E98DC5E4A431}"/>
              </a:ext>
            </a:extLst>
          </p:cNvPr>
          <p:cNvSpPr>
            <a:spLocks noGrp="1"/>
          </p:cNvSpPr>
          <p:nvPr>
            <p:ph type="pic" sz="quarter" idx="45" hasCustomPrompt="1"/>
          </p:nvPr>
        </p:nvSpPr>
        <p:spPr>
          <a:xfrm>
            <a:off x="638811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42" name="Text Placeholder 2">
            <a:extLst>
              <a:ext uri="{FF2B5EF4-FFF2-40B4-BE49-F238E27FC236}">
                <a16:creationId xmlns:a16="http://schemas.microsoft.com/office/drawing/2014/main" id="{611DAA6E-D53E-234D-AA4F-BB5F610D9025}"/>
              </a:ext>
            </a:extLst>
          </p:cNvPr>
          <p:cNvSpPr>
            <a:spLocks noGrp="1"/>
          </p:cNvSpPr>
          <p:nvPr>
            <p:ph type="body" sz="quarter" idx="46" hasCustomPrompt="1"/>
          </p:nvPr>
        </p:nvSpPr>
        <p:spPr>
          <a:xfrm>
            <a:off x="638811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3" name="Text Placeholder 2">
            <a:extLst>
              <a:ext uri="{FF2B5EF4-FFF2-40B4-BE49-F238E27FC236}">
                <a16:creationId xmlns:a16="http://schemas.microsoft.com/office/drawing/2014/main" id="{2CEA056E-C884-244F-9FA5-F52654E0C3AE}"/>
              </a:ext>
            </a:extLst>
          </p:cNvPr>
          <p:cNvSpPr>
            <a:spLocks noGrp="1"/>
          </p:cNvSpPr>
          <p:nvPr>
            <p:ph type="body" sz="quarter" idx="47" hasCustomPrompt="1"/>
          </p:nvPr>
        </p:nvSpPr>
        <p:spPr>
          <a:xfrm>
            <a:off x="638811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pic>
        <p:nvPicPr>
          <p:cNvPr id="18" name="Picture 17">
            <a:extLst>
              <a:ext uri="{FF2B5EF4-FFF2-40B4-BE49-F238E27FC236}">
                <a16:creationId xmlns:a16="http://schemas.microsoft.com/office/drawing/2014/main" id="{B360D5F2-95F3-8949-ACB9-17B5250328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422311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95000"/>
            </a:schemeClr>
          </a:solidFill>
        </p:spPr>
        <p:txBody>
          <a:bodyPr anchor="t"/>
          <a:lstStyle>
            <a:lvl1pPr marL="0" indent="0" algn="l">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endParaRPr lang="en-US" dirty="0"/>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4" name="Picture 13">
            <a:extLst>
              <a:ext uri="{FF2B5EF4-FFF2-40B4-BE49-F238E27FC236}">
                <a16:creationId xmlns:a16="http://schemas.microsoft.com/office/drawing/2014/main" id="{C17B018E-26B3-E842-B50F-4B4E4C926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5655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2886637"/>
            <a:ext cx="2856846" cy="2639054"/>
          </a:xfrm>
        </p:spPr>
        <p:txBody>
          <a:bodyPr lIns="0">
            <a:noAutofit/>
          </a:bodyPr>
          <a:lstStyle>
            <a:lvl1pPr marL="0" marR="0" indent="0" algn="l" defTabSz="914196" rtl="0" eaLnBrk="1" fontAlgn="auto" latinLnBrk="0" hangingPunct="1">
              <a:lnSpc>
                <a:spcPct val="110000"/>
              </a:lnSpc>
              <a:spcBef>
                <a:spcPts val="1000"/>
              </a:spcBef>
              <a:spcAft>
                <a:spcPts val="0"/>
              </a:spcAft>
              <a:buClrTx/>
              <a:buSzTx/>
              <a:buFontTx/>
              <a:buNone/>
              <a:tabLst/>
              <a:defRPr sz="18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5453E883-3F77-3549-9A4A-DC60817595FA}"/>
              </a:ext>
            </a:extLst>
          </p:cNvPr>
          <p:cNvSpPr>
            <a:spLocks noGrp="1"/>
          </p:cNvSpPr>
          <p:nvPr>
            <p:ph type="body" sz="quarter" idx="25" hasCustomPrompt="1"/>
          </p:nvPr>
        </p:nvSpPr>
        <p:spPr>
          <a:xfrm>
            <a:off x="912570" y="2206507"/>
            <a:ext cx="306308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graph description</a:t>
            </a:r>
          </a:p>
        </p:txBody>
      </p:sp>
      <p:pic>
        <p:nvPicPr>
          <p:cNvPr id="13" name="Picture 12">
            <a:extLst>
              <a:ext uri="{FF2B5EF4-FFF2-40B4-BE49-F238E27FC236}">
                <a16:creationId xmlns:a16="http://schemas.microsoft.com/office/drawing/2014/main" id="{5BE9A29E-383C-6C4D-A865-B892B4054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218776"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3" name="Picture 12">
            <a:extLst>
              <a:ext uri="{FF2B5EF4-FFF2-40B4-BE49-F238E27FC236}">
                <a16:creationId xmlns:a16="http://schemas.microsoft.com/office/drawing/2014/main" id="{9E27B5CF-14CA-7240-B5CF-102A1143CF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55907614-2DE8-AE42-8A47-090BD4943D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214036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95000"/>
            </a:schemeClr>
          </a:solidFill>
        </p:spPr>
        <p:txBody>
          <a:bodyPr anchor="t"/>
          <a:lstStyle>
            <a:lvl1pPr marL="0" indent="0" algn="ctr">
              <a:buNone/>
              <a:defRPr sz="18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1" name="Picture 10">
            <a:extLst>
              <a:ext uri="{FF2B5EF4-FFF2-40B4-BE49-F238E27FC236}">
                <a16:creationId xmlns:a16="http://schemas.microsoft.com/office/drawing/2014/main" id="{59921A3B-5CBC-D849-9A71-B24653983C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701466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9DDA3EF6-9DC2-1343-AA2A-E04A85E586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51753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5C14B54-2883-A84E-B4E7-F67C5E8FB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64739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4" name="Picture 3">
            <a:extLst>
              <a:ext uri="{FF2B5EF4-FFF2-40B4-BE49-F238E27FC236}">
                <a16:creationId xmlns:a16="http://schemas.microsoft.com/office/drawing/2014/main" id="{4FC5C6CE-3432-1345-84A0-7C0614201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703BCE72-41A5-7F40-9E68-178F57260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74306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0"/>
            <a:ext cx="4620126" cy="1036356"/>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143F43-DA76-AB44-9CF6-DCC2E8313DBF}"/>
              </a:ext>
            </a:extLst>
          </p:cNvPr>
          <p:cNvSpPr>
            <a:spLocks noGrp="1"/>
          </p:cNvSpPr>
          <p:nvPr>
            <p:ph type="pic" sz="quarter" idx="26"/>
          </p:nvPr>
        </p:nvSpPr>
        <p:spPr>
          <a:xfrm>
            <a:off x="0" y="0"/>
            <a:ext cx="12192000" cy="6858000"/>
          </a:xfrm>
          <a:solidFill>
            <a:schemeClr val="bg1">
              <a:lumMod val="95000"/>
            </a:schemeClr>
          </a:solidFill>
        </p:spPr>
        <p:txBody>
          <a:bodyPr/>
          <a:lstStyle>
            <a:lvl1pPr>
              <a:defRPr>
                <a:solidFill>
                  <a:schemeClr val="bg1">
                    <a:lumMod val="75000"/>
                  </a:schemeClr>
                </a:solidFill>
              </a:defRPr>
            </a:lvl1pPr>
          </a:lstStyle>
          <a:p>
            <a:endParaRPr lang="en-US" dirty="0"/>
          </a:p>
        </p:txBody>
      </p:sp>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b="1" i="0">
                <a:solidFill>
                  <a:schemeClr val="tx1"/>
                </a:solidFill>
                <a:latin typeface="Arial Narrow" panose="020B0604020202020204" pitchFamily="34" charset="0"/>
                <a:cs typeface="Arial Narrow" panose="020B0604020202020204" pitchFamily="34" charset="0"/>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800" b="1" i="0" spc="100" baseline="0">
                <a:solidFill>
                  <a:schemeClr val="accent1"/>
                </a:solidFill>
                <a:effectLst/>
                <a:latin typeface="Arial Narrow" panose="020B0604020202020204" pitchFamily="34" charset="0"/>
                <a:cs typeface="Arial Narrow" panose="020B0604020202020204" pitchFamily="34" charset="0"/>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
        <p:nvSpPr>
          <p:cNvPr id="12" name="TextBox 11">
            <a:extLst>
              <a:ext uri="{FF2B5EF4-FFF2-40B4-BE49-F238E27FC236}">
                <a16:creationId xmlns:a16="http://schemas.microsoft.com/office/drawing/2014/main" id="{A2668A42-AE1B-5840-A55E-9AC70E946809}"/>
              </a:ext>
            </a:extLst>
          </p:cNvPr>
          <p:cNvSpPr txBox="1"/>
          <p:nvPr userDrawn="1"/>
        </p:nvSpPr>
        <p:spPr>
          <a:xfrm>
            <a:off x="5588794" y="533342"/>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Arial Narrow" panose="020B0604020202020204" pitchFamily="34" charset="0"/>
                <a:ea typeface="+mn-ea"/>
                <a:cs typeface="Arial Narrow" panose="020B0604020202020204" pitchFamily="34" charset="0"/>
              </a:rPr>
              <a:t>“</a:t>
            </a:r>
          </a:p>
        </p:txBody>
      </p:sp>
      <p:pic>
        <p:nvPicPr>
          <p:cNvPr id="13" name="Picture 12">
            <a:extLst>
              <a:ext uri="{FF2B5EF4-FFF2-40B4-BE49-F238E27FC236}">
                <a16:creationId xmlns:a16="http://schemas.microsoft.com/office/drawing/2014/main" id="{02CABE5A-1B5F-D944-AB84-78EB94DB95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42835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4" name="Picture 3">
            <a:extLst>
              <a:ext uri="{FF2B5EF4-FFF2-40B4-BE49-F238E27FC236}">
                <a16:creationId xmlns:a16="http://schemas.microsoft.com/office/drawing/2014/main" id="{E80EBE3D-B89D-B042-81B8-A0D5CEEBA1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912571" y="16035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258793"/>
            <a:ext cx="8874760" cy="1225972"/>
          </a:xfrm>
          <a:prstGeom prst="rect">
            <a:avLst/>
          </a:prstGeom>
        </p:spPr>
        <p:txBody>
          <a:bodyPr vert="horz" lIns="0" tIns="45720" rIns="91440" bIns="45720" rtlCol="0" anchor="ctr" anchorCtr="0">
            <a:noAutofit/>
          </a:bodyPr>
          <a:lstStyle>
            <a:lvl1pPr>
              <a:defRPr>
                <a:solidFill>
                  <a:schemeClr val="tx1"/>
                </a:solidFill>
              </a:defRPr>
            </a:lvl1pPr>
          </a:lstStyle>
          <a:p>
            <a:r>
              <a:rPr lang="en-US"/>
              <a:t>Click to edit Master title style</a:t>
            </a:r>
          </a:p>
        </p:txBody>
      </p:sp>
      <p:pic>
        <p:nvPicPr>
          <p:cNvPr id="7" name="Graphic 6">
            <a:extLst>
              <a:ext uri="{FF2B5EF4-FFF2-40B4-BE49-F238E27FC236}">
                <a16:creationId xmlns:a16="http://schemas.microsoft.com/office/drawing/2014/main" id="{495AEA99-2F8A-3D47-8F3B-166A200086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45" y="258793"/>
            <a:ext cx="1561196" cy="216854"/>
          </a:xfrm>
          <a:prstGeom prst="rect">
            <a:avLst/>
          </a:prstGeom>
        </p:spPr>
      </p:pic>
      <p:sp>
        <p:nvSpPr>
          <p:cNvPr id="3" name="Text Placeholder 2">
            <a:extLst>
              <a:ext uri="{FF2B5EF4-FFF2-40B4-BE49-F238E27FC236}">
                <a16:creationId xmlns:a16="http://schemas.microsoft.com/office/drawing/2014/main" id="{5BF36CF3-5C6B-4B7D-ADFD-D74E9A9682D9}"/>
              </a:ext>
            </a:extLst>
          </p:cNvPr>
          <p:cNvSpPr>
            <a:spLocks noGrp="1"/>
          </p:cNvSpPr>
          <p:nvPr>
            <p:ph type="body" sz="quarter" idx="10"/>
          </p:nvPr>
        </p:nvSpPr>
        <p:spPr>
          <a:xfrm>
            <a:off x="1058863" y="1838325"/>
            <a:ext cx="10004425" cy="4689475"/>
          </a:xfrm>
        </p:spPr>
        <p:txBody>
          <a:bodyPr/>
          <a:lstStyle>
            <a:lvl1pPr>
              <a:defRPr sz="3200">
                <a:latin typeface="Cambria" panose="02040503050406030204" pitchFamily="18" charset="0"/>
                <a:ea typeface="Cambria" panose="02040503050406030204" pitchFamily="18" charset="0"/>
              </a:defRPr>
            </a:lvl1pPr>
            <a:lvl2pPr>
              <a:defRPr sz="2800">
                <a:latin typeface="Cambria" panose="02040503050406030204" pitchFamily="18" charset="0"/>
                <a:ea typeface="Cambria" panose="02040503050406030204" pitchFamily="18" charset="0"/>
              </a:defRPr>
            </a:lvl2pPr>
            <a:lvl3pPr>
              <a:defRPr sz="2400">
                <a:latin typeface="Cambria" panose="02040503050406030204" pitchFamily="18" charset="0"/>
                <a:ea typeface="Cambria" panose="02040503050406030204" pitchFamily="18" charset="0"/>
              </a:defRPr>
            </a:lvl3pPr>
            <a:lvl4pPr>
              <a:defRPr sz="2000">
                <a:latin typeface="Cambria" panose="02040503050406030204" pitchFamily="18" charset="0"/>
                <a:ea typeface="Cambria" panose="02040503050406030204" pitchFamily="18" charset="0"/>
              </a:defRPr>
            </a:lvl4pPr>
            <a:lvl5pPr>
              <a:defRPr sz="1600">
                <a:latin typeface="Cambria" panose="02040503050406030204" pitchFamily="18" charset="0"/>
                <a:ea typeface="Cambria" panose="020405030504060302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CCB611E1-1A87-44FB-8CF8-D71AF9C3F2F3}"/>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418605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Quote Slide_Dar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0702A4-8FC5-1B47-B7A5-071A20A1E6CB}"/>
              </a:ext>
            </a:extLst>
          </p:cNvPr>
          <p:cNvPicPr>
            <a:picLocks noChangeAspect="1"/>
          </p:cNvPicPr>
          <p:nvPr userDrawn="1"/>
        </p:nvPicPr>
        <p:blipFill rotWithShape="1">
          <a:blip r:embed="rId2"/>
          <a:srcRect l="12492" t="271" r="32227" b="12618"/>
          <a:stretch/>
        </p:blipFill>
        <p:spPr>
          <a:xfrm>
            <a:off x="0" y="0"/>
            <a:ext cx="12192000" cy="6858000"/>
          </a:xfrm>
          <a:prstGeom prst="rect">
            <a:avLst/>
          </a:prstGeom>
        </p:spPr>
      </p:pic>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3227" y="259428"/>
            <a:ext cx="1561196" cy="216854"/>
          </a:xfrm>
          <a:prstGeom prst="rect">
            <a:avLst/>
          </a:prstGeom>
        </p:spPr>
      </p:pic>
      <p:sp>
        <p:nvSpPr>
          <p:cNvPr id="4" name="TextBox 3">
            <a:extLst>
              <a:ext uri="{FF2B5EF4-FFF2-40B4-BE49-F238E27FC236}">
                <a16:creationId xmlns:a16="http://schemas.microsoft.com/office/drawing/2014/main" id="{7D5920F1-0448-A246-8654-4F21834C1662}"/>
              </a:ext>
            </a:extLst>
          </p:cNvPr>
          <p:cNvSpPr txBox="1"/>
          <p:nvPr userDrawn="1"/>
        </p:nvSpPr>
        <p:spPr>
          <a:xfrm>
            <a:off x="5588794" y="897518"/>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a:solidFill>
                  <a:schemeClr val="bg1"/>
                </a:solidFill>
                <a:effectLst/>
                <a:latin typeface="Oswald" pitchFamily="2" charset="77"/>
                <a:ea typeface="+mn-ea"/>
                <a:cs typeface="+mn-cs"/>
              </a:rPr>
              <a:t>“</a:t>
            </a:r>
          </a:p>
        </p:txBody>
      </p:sp>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a:solidFill>
                  <a:schemeClr val="bg1"/>
                </a:solidFill>
                <a:latin typeface="Oswald" pitchFamily="2" charset="77"/>
              </a:defRPr>
            </a:lvl1pPr>
          </a:lstStyle>
          <a:p>
            <a:pPr lvl="0"/>
            <a:r>
              <a:rPr lang="en-US"/>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500" b="0" i="0" spc="100" baseline="0" smtClean="0">
                <a:solidFill>
                  <a:schemeClr val="accent2"/>
                </a:solidFill>
                <a:effectLst/>
                <a:latin typeface="Oswald" pitchFamily="2" charset="77"/>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a:t>—QUOTE ATTRIBUTION</a:t>
            </a:r>
          </a:p>
        </p:txBody>
      </p:sp>
    </p:spTree>
    <p:extLst>
      <p:ext uri="{BB962C8B-B14F-4D97-AF65-F5344CB8AC3E}">
        <p14:creationId xmlns:p14="http://schemas.microsoft.com/office/powerpoint/2010/main" val="28712252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 Solid">
    <p:bg>
      <p:bgPr>
        <a:solidFill>
          <a:srgbClr val="113C5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9A5CA4-1ADF-144F-BE0A-6629F3D76F5B}"/>
              </a:ext>
            </a:extLst>
          </p:cNvPr>
          <p:cNvSpPr>
            <a:spLocks noGrp="1"/>
          </p:cNvSpPr>
          <p:nvPr>
            <p:ph type="sldNum" sz="quarter" idx="10"/>
          </p:nvPr>
        </p:nvSpPr>
        <p:spPr/>
        <p:txBody>
          <a:bodyPr/>
          <a:lstStyle>
            <a:lvl1pPr>
              <a:defRPr>
                <a:solidFill>
                  <a:schemeClr val="bg2"/>
                </a:solidFill>
              </a:defRPr>
            </a:lvl1pPr>
          </a:lstStyle>
          <a:p>
            <a:fld id="{234755BD-B4AC-9044-BCE4-27904766F8BB}" type="slidenum">
              <a:rPr lang="en-US" smtClean="0"/>
              <a:pPr/>
              <a:t>‹#›</a:t>
            </a:fld>
            <a:endParaRPr lang="en-US"/>
          </a:p>
        </p:txBody>
      </p:sp>
      <p:pic>
        <p:nvPicPr>
          <p:cNvPr id="5" name="Graphic 4">
            <a:extLst>
              <a:ext uri="{FF2B5EF4-FFF2-40B4-BE49-F238E27FC236}">
                <a16:creationId xmlns:a16="http://schemas.microsoft.com/office/drawing/2014/main" id="{F0A96353-80DA-5948-A2B3-A115D18E7F6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Tree>
    <p:extLst>
      <p:ext uri="{BB962C8B-B14F-4D97-AF65-F5344CB8AC3E}">
        <p14:creationId xmlns:p14="http://schemas.microsoft.com/office/powerpoint/2010/main" val="2782778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65CB05D-61DB-744E-8B27-D016C27E6C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18928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8" name="Picture 7">
            <a:extLst>
              <a:ext uri="{FF2B5EF4-FFF2-40B4-BE49-F238E27FC236}">
                <a16:creationId xmlns:a16="http://schemas.microsoft.com/office/drawing/2014/main" id="{0A48E05C-3650-DD45-859E-DE2FC7B56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9" name="Text Placeholder 9">
            <a:extLst>
              <a:ext uri="{FF2B5EF4-FFF2-40B4-BE49-F238E27FC236}">
                <a16:creationId xmlns:a16="http://schemas.microsoft.com/office/drawing/2014/main" id="{A630E96A-A89B-4A4D-99F9-E2C8161192EE}"/>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dirty="0">
                <a:latin typeface="Cambria" panose="02040503050406030204" pitchFamily="18" charset="0"/>
              </a:rPr>
              <a:t>Lorem ipsum dolor sit </a:t>
            </a:r>
            <a:r>
              <a:rPr lang="en-US" sz="2400" dirty="0" err="1">
                <a:latin typeface="Cambria" panose="02040503050406030204" pitchFamily="18" charset="0"/>
              </a:rPr>
              <a:t>amet</a:t>
            </a:r>
            <a:r>
              <a:rPr lang="en-US" sz="2400" dirty="0">
                <a:latin typeface="Cambria" panose="02040503050406030204" pitchFamily="18" charset="0"/>
              </a:rPr>
              <a:t>, </a:t>
            </a:r>
            <a:r>
              <a:rPr lang="en-US" sz="2400" dirty="0" err="1">
                <a:latin typeface="Cambria" panose="02040503050406030204" pitchFamily="18" charset="0"/>
              </a:rPr>
              <a:t>consectetur</a:t>
            </a:r>
            <a:r>
              <a:rPr lang="en-US" sz="2400" dirty="0">
                <a:latin typeface="Cambria" panose="02040503050406030204" pitchFamily="18" charset="0"/>
              </a:rPr>
              <a:t> </a:t>
            </a:r>
            <a:r>
              <a:rPr lang="en-US" sz="2400" dirty="0" err="1">
                <a:latin typeface="Cambria" panose="02040503050406030204" pitchFamily="18" charset="0"/>
              </a:rPr>
              <a:t>adipiscing</a:t>
            </a:r>
            <a:r>
              <a:rPr lang="en-US" sz="2400" dirty="0">
                <a:latin typeface="Cambria" panose="02040503050406030204" pitchFamily="18" charset="0"/>
              </a:rPr>
              <a:t> </a:t>
            </a:r>
            <a:r>
              <a:rPr lang="en-US" sz="2400" dirty="0" err="1">
                <a:latin typeface="Cambria" panose="02040503050406030204" pitchFamily="18" charset="0"/>
              </a:rPr>
              <a:t>elit</a:t>
            </a:r>
            <a:r>
              <a:rPr lang="en-US" sz="2400" dirty="0">
                <a:latin typeface="Cambria" panose="02040503050406030204" pitchFamily="18" charset="0"/>
              </a:rPr>
              <a:t>, sed do </a:t>
            </a:r>
            <a:r>
              <a:rPr lang="en-US" sz="2400" dirty="0" err="1">
                <a:latin typeface="Cambria" panose="02040503050406030204" pitchFamily="18" charset="0"/>
              </a:rPr>
              <a:t>eiusmod</a:t>
            </a:r>
            <a:r>
              <a:rPr lang="en-US" sz="2400" dirty="0">
                <a:latin typeface="Cambria" panose="02040503050406030204" pitchFamily="18" charset="0"/>
              </a:rPr>
              <a:t> </a:t>
            </a:r>
            <a:r>
              <a:rPr lang="en-US" sz="2400" dirty="0" err="1">
                <a:latin typeface="Cambria" panose="02040503050406030204" pitchFamily="18" charset="0"/>
              </a:rPr>
              <a:t>tempor</a:t>
            </a:r>
            <a:r>
              <a:rPr lang="en-US" sz="2400" dirty="0">
                <a:latin typeface="Cambria" panose="02040503050406030204" pitchFamily="18" charset="0"/>
              </a:rPr>
              <a:t> </a:t>
            </a:r>
            <a:r>
              <a:rPr lang="en-US" sz="2400" dirty="0" err="1">
                <a:latin typeface="Cambria" panose="02040503050406030204" pitchFamily="18" charset="0"/>
              </a:rPr>
              <a:t>incididunt</a:t>
            </a:r>
            <a:r>
              <a:rPr lang="en-US" sz="2400" dirty="0">
                <a:latin typeface="Cambria" panose="02040503050406030204" pitchFamily="18" charset="0"/>
              </a:rPr>
              <a:t> </a:t>
            </a:r>
            <a:r>
              <a:rPr lang="en-US" sz="2400" dirty="0" err="1">
                <a:latin typeface="Cambria" panose="02040503050406030204" pitchFamily="18" charset="0"/>
              </a:rPr>
              <a:t>ut</a:t>
            </a:r>
            <a:r>
              <a:rPr lang="en-US" sz="2400" dirty="0">
                <a:latin typeface="Cambria" panose="02040503050406030204" pitchFamily="18" charset="0"/>
              </a:rPr>
              <a:t> </a:t>
            </a:r>
            <a:r>
              <a:rPr lang="en-US" sz="2400" dirty="0" err="1">
                <a:latin typeface="Cambria" panose="02040503050406030204" pitchFamily="18" charset="0"/>
              </a:rPr>
              <a:t>labore</a:t>
            </a:r>
            <a:r>
              <a:rPr lang="en-US" sz="2400" dirty="0">
                <a:latin typeface="Cambria" panose="02040503050406030204" pitchFamily="18" charset="0"/>
              </a:rPr>
              <a:t> </a:t>
            </a:r>
          </a:p>
          <a:p>
            <a:pPr marL="457200" indent="-457200">
              <a:spcAft>
                <a:spcPts val="1200"/>
              </a:spcAft>
              <a:buFont typeface="Arial" panose="020B0604020202020204" pitchFamily="34" charset="0"/>
              <a:buChar char="•"/>
            </a:pPr>
            <a:r>
              <a:rPr lang="en-US" sz="2400" dirty="0">
                <a:latin typeface="Cambria" panose="02040503050406030204" pitchFamily="18" charset="0"/>
              </a:rPr>
              <a:t>et dolore magna </a:t>
            </a:r>
            <a:r>
              <a:rPr lang="en-US" sz="2400" dirty="0" err="1">
                <a:latin typeface="Cambria" panose="02040503050406030204" pitchFamily="18" charset="0"/>
              </a:rPr>
              <a:t>aliqua</a:t>
            </a:r>
            <a:r>
              <a:rPr lang="en-US" sz="2400" dirty="0">
                <a:latin typeface="Cambria" panose="02040503050406030204" pitchFamily="18" charset="0"/>
              </a:rPr>
              <a:t>. </a:t>
            </a:r>
          </a:p>
        </p:txBody>
      </p:sp>
      <p:pic>
        <p:nvPicPr>
          <p:cNvPr id="8" name="Picture 7">
            <a:extLst>
              <a:ext uri="{FF2B5EF4-FFF2-40B4-BE49-F238E27FC236}">
                <a16:creationId xmlns:a16="http://schemas.microsoft.com/office/drawing/2014/main" id="{0D516DDA-28A5-4D45-A55C-595C032942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98438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8" name="Picture 7">
            <a:extLst>
              <a:ext uri="{FF2B5EF4-FFF2-40B4-BE49-F238E27FC236}">
                <a16:creationId xmlns:a16="http://schemas.microsoft.com/office/drawing/2014/main" id="{56F989B6-F29F-8243-8E52-36116EC77A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836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0"/>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1" name="Picture 10">
            <a:extLst>
              <a:ext uri="{FF2B5EF4-FFF2-40B4-BE49-F238E27FC236}">
                <a16:creationId xmlns:a16="http://schemas.microsoft.com/office/drawing/2014/main" id="{64B9F714-5286-9941-B54B-306CB4F025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939450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8"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6"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4"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5" name="Picture 14">
            <a:extLst>
              <a:ext uri="{FF2B5EF4-FFF2-40B4-BE49-F238E27FC236}">
                <a16:creationId xmlns:a16="http://schemas.microsoft.com/office/drawing/2014/main" id="{7746E1D9-AB09-8B46-A02E-CCF655433A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2880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6" name="Picture 15">
            <a:extLst>
              <a:ext uri="{FF2B5EF4-FFF2-40B4-BE49-F238E27FC236}">
                <a16:creationId xmlns:a16="http://schemas.microsoft.com/office/drawing/2014/main" id="{1081159B-A5F3-C540-B587-D02727A52B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017351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0" r:id="rId3"/>
    <p:sldLayoutId id="2147483676" r:id="rId4"/>
    <p:sldLayoutId id="2147483736" r:id="rId5"/>
    <p:sldLayoutId id="2147483734" r:id="rId6"/>
    <p:sldLayoutId id="2147483655" r:id="rId7"/>
    <p:sldLayoutId id="2147483659" r:id="rId8"/>
    <p:sldLayoutId id="2147483683" r:id="rId9"/>
    <p:sldLayoutId id="2147483685" r:id="rId10"/>
    <p:sldLayoutId id="2147483719" r:id="rId11"/>
    <p:sldLayoutId id="2147483682" r:id="rId12"/>
    <p:sldLayoutId id="2147483686" r:id="rId13"/>
    <p:sldLayoutId id="2147483713" r:id="rId14"/>
    <p:sldLayoutId id="2147483717" r:id="rId15"/>
    <p:sldLayoutId id="2147483718" r:id="rId16"/>
    <p:sldLayoutId id="2147483726" r:id="rId17"/>
    <p:sldLayoutId id="2147483720" r:id="rId18"/>
    <p:sldLayoutId id="2147483681" r:id="rId19"/>
    <p:sldLayoutId id="2147483731" r:id="rId20"/>
    <p:sldLayoutId id="2147483722" r:id="rId21"/>
    <p:sldLayoutId id="2147483723" r:id="rId22"/>
    <p:sldLayoutId id="2147483715" r:id="rId23"/>
    <p:sldLayoutId id="2147483687" r:id="rId24"/>
    <p:sldLayoutId id="2147483737" r:id="rId25"/>
    <p:sldLayoutId id="2147483738" r:id="rId26"/>
    <p:sldLayoutId id="2147483739" r:id="rId27"/>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6.svg"/></Relationships>
</file>

<file path=ppt/slides/_rels/slide16.xml.rels><?xml version="1.0" encoding="UTF-8" standalone="yes"?>
<Relationships xmlns="http://schemas.openxmlformats.org/package/2006/relationships"><Relationship Id="rId3" Type="http://schemas.openxmlformats.org/officeDocument/2006/relationships/hyperlink" Target="https://studentprivacy.ed.gov/node/495/"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27.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28.sv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19.xml.rels><?xml version="1.0" encoding="UTF-8" standalone="yes"?>
<Relationships xmlns="http://schemas.openxmlformats.org/package/2006/relationships"><Relationship Id="rId3" Type="http://schemas.openxmlformats.org/officeDocument/2006/relationships/hyperlink" Target="https://nces.ed.gov/ipeds/report-your-data/resource-center-net-price" TargetMode="External"/><Relationship Id="rId2" Type="http://schemas.openxmlformats.org/officeDocument/2006/relationships/notesSlide" Target="../notesSlides/notesSlide17.xml"/><Relationship Id="rId1" Type="http://schemas.openxmlformats.org/officeDocument/2006/relationships/slideLayout" Target="../slideLayouts/slideLayout20.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1.sv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3.sv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5.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47.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fsapartners.ed.gov/knowledge-center/library/fsa-assessments/2019-03-07/consumer-information" TargetMode="External"/><Relationship Id="rId2" Type="http://schemas.openxmlformats.org/officeDocument/2006/relationships/notesSlide" Target="../notesSlides/notesSlide58.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hyperlink" Target="https://fsatraining.ed.gov/" TargetMode="External"/><Relationship Id="rId2" Type="http://schemas.openxmlformats.org/officeDocument/2006/relationships/notesSlide" Target="../notesSlides/notesSlide59.xml"/><Relationship Id="rId1" Type="http://schemas.openxmlformats.org/officeDocument/2006/relationships/slideLayout" Target="../slideLayouts/slideLayout20.xml"/><Relationship Id="rId4" Type="http://schemas.openxmlformats.org/officeDocument/2006/relationships/image" Target="../media/image74.png"/></Relationships>
</file>

<file path=ppt/slides/_rels/slide64.xml.rels><?xml version="1.0" encoding="UTF-8" standalone="yes"?>
<Relationships xmlns="http://schemas.openxmlformats.org/package/2006/relationships"><Relationship Id="rId3" Type="http://schemas.openxmlformats.org/officeDocument/2006/relationships/hyperlink" Target="http://fsapartners.ed.gov/help-center/contact-customer-support" TargetMode="External"/><Relationship Id="rId2" Type="http://schemas.openxmlformats.org/officeDocument/2006/relationships/notesSlide" Target="../notesSlides/notesSlide60.xml"/><Relationship Id="rId1" Type="http://schemas.openxmlformats.org/officeDocument/2006/relationships/slideLayout" Target="../slideLayouts/slideLayout20.xml"/><Relationship Id="rId4" Type="http://schemas.openxmlformats.org/officeDocument/2006/relationships/image" Target="../media/image75.png"/></Relationships>
</file>

<file path=ppt/slides/_rels/slide6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p:txBody>
          <a:bodyPr/>
          <a:lstStyle/>
          <a:p>
            <a:r>
              <a:rPr lang="en-US" dirty="0"/>
              <a:t>Consumer Information and FSA Assessments</a:t>
            </a: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1423967" y="4046188"/>
            <a:ext cx="10249606" cy="1252092"/>
          </a:xfrm>
        </p:spPr>
        <p:txBody>
          <a:bodyPr/>
          <a:lstStyle/>
          <a:p>
            <a:r>
              <a:rPr lang="en-US" i="0" dirty="0"/>
              <a:t>Arva Thomas | Training Officer</a:t>
            </a:r>
          </a:p>
          <a:p>
            <a:r>
              <a:rPr lang="en-US" altLang="en-US" sz="1600" i="0" dirty="0"/>
              <a:t>U.S. Department of Education</a:t>
            </a:r>
          </a:p>
          <a:p>
            <a:r>
              <a:rPr lang="en-US" altLang="en-US" sz="1600" i="0" dirty="0"/>
              <a:t>2021 Virtual FSA Training Conference for Financial Aid Professionals</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p:txBody>
          <a:bodyPr/>
          <a:lstStyle/>
          <a:p>
            <a:r>
              <a:rPr lang="en-US" dirty="0"/>
              <a:t>Breakout session #10</a:t>
            </a:r>
          </a:p>
        </p:txBody>
      </p:sp>
    </p:spTree>
    <p:extLst>
      <p:ext uri="{BB962C8B-B14F-4D97-AF65-F5344CB8AC3E}">
        <p14:creationId xmlns:p14="http://schemas.microsoft.com/office/powerpoint/2010/main" val="3685791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146F95-C91B-074C-A04C-020EDC0A4FC1}"/>
              </a:ext>
            </a:extLst>
          </p:cNvPr>
          <p:cNvSpPr>
            <a:spLocks noGrp="1"/>
          </p:cNvSpPr>
          <p:nvPr>
            <p:ph type="sldNum" sz="quarter" idx="10"/>
          </p:nvPr>
        </p:nvSpPr>
        <p:spPr/>
        <p:txBody>
          <a:bodyPr/>
          <a:lstStyle/>
          <a:p>
            <a:fld id="{234755BD-B4AC-9044-BCE4-27904766F8BB}" type="slidenum">
              <a:rPr lang="en-US" smtClean="0"/>
              <a:pPr/>
              <a:t>10</a:t>
            </a:fld>
            <a:endParaRPr lang="en-US"/>
          </a:p>
        </p:txBody>
      </p:sp>
      <p:sp>
        <p:nvSpPr>
          <p:cNvPr id="3" name="Title 2">
            <a:extLst>
              <a:ext uri="{FF2B5EF4-FFF2-40B4-BE49-F238E27FC236}">
                <a16:creationId xmlns:a16="http://schemas.microsoft.com/office/drawing/2014/main" id="{CF2DEBDE-F9AB-D749-8984-4FFADB14E43D}"/>
              </a:ext>
            </a:extLst>
          </p:cNvPr>
          <p:cNvSpPr>
            <a:spLocks noGrp="1"/>
          </p:cNvSpPr>
          <p:nvPr>
            <p:ph type="title"/>
          </p:nvPr>
        </p:nvSpPr>
        <p:spPr>
          <a:xfrm>
            <a:off x="912571" y="263241"/>
            <a:ext cx="8874760" cy="798177"/>
          </a:xfrm>
        </p:spPr>
        <p:txBody>
          <a:bodyPr/>
          <a:lstStyle/>
          <a:p>
            <a:r>
              <a:rPr lang="en-US" dirty="0"/>
              <a:t>COLLEGE SCORECARD</a:t>
            </a:r>
          </a:p>
        </p:txBody>
      </p:sp>
      <p:sp>
        <p:nvSpPr>
          <p:cNvPr id="6" name="TextBox 1">
            <a:extLst>
              <a:ext uri="{FF2B5EF4-FFF2-40B4-BE49-F238E27FC236}">
                <a16:creationId xmlns:a16="http://schemas.microsoft.com/office/drawing/2014/main" id="{5976F809-0E6F-452B-9FC6-6C9E0BA7E707}"/>
              </a:ext>
            </a:extLst>
          </p:cNvPr>
          <p:cNvSpPr txBox="1">
            <a:spLocks noChangeArrowheads="1"/>
          </p:cNvSpPr>
          <p:nvPr/>
        </p:nvSpPr>
        <p:spPr bwMode="auto">
          <a:xfrm>
            <a:off x="3359988" y="1127890"/>
            <a:ext cx="521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2400" dirty="0">
                <a:solidFill>
                  <a:srgbClr val="002060"/>
                </a:solidFill>
                <a:latin typeface="Cambria" panose="02040503050406030204" pitchFamily="18" charset="0"/>
                <a:ea typeface="Cambria" panose="02040503050406030204" pitchFamily="18" charset="0"/>
              </a:rPr>
              <a:t>https://collegescorecard.ed.gov</a:t>
            </a:r>
          </a:p>
        </p:txBody>
      </p:sp>
      <p:sp>
        <p:nvSpPr>
          <p:cNvPr id="7" name="Picture Placeholder 6">
            <a:extLst>
              <a:ext uri="{FF2B5EF4-FFF2-40B4-BE49-F238E27FC236}">
                <a16:creationId xmlns:a16="http://schemas.microsoft.com/office/drawing/2014/main" id="{31F331F5-1E24-46EA-9E51-AB0951EAB3C8}"/>
              </a:ext>
            </a:extLst>
          </p:cNvPr>
          <p:cNvSpPr>
            <a:spLocks noGrp="1"/>
          </p:cNvSpPr>
          <p:nvPr>
            <p:ph type="pic" idx="1"/>
          </p:nvPr>
        </p:nvSpPr>
        <p:spPr/>
      </p:sp>
      <p:pic>
        <p:nvPicPr>
          <p:cNvPr id="8" name="Picture Placeholder 13" descr="Graphical user interface, text, application, website&#10;&#10;Description automatically generated">
            <a:extLst>
              <a:ext uri="{FF2B5EF4-FFF2-40B4-BE49-F238E27FC236}">
                <a16:creationId xmlns:a16="http://schemas.microsoft.com/office/drawing/2014/main" id="{FE0388AB-3D71-4D98-BAB4-0A1EE10C612D}"/>
              </a:ext>
            </a:extLst>
          </p:cNvPr>
          <p:cNvPicPr>
            <a:picLocks noChangeAspect="1"/>
          </p:cNvPicPr>
          <p:nvPr/>
        </p:nvPicPr>
        <p:blipFill rotWithShape="1">
          <a:blip r:embed="rId3">
            <a:extLst>
              <a:ext uri="{28A0092B-C50C-407E-A947-70E740481C1C}">
                <a14:useLocalDpi xmlns:a14="http://schemas.microsoft.com/office/drawing/2010/main" val="0"/>
              </a:ext>
            </a:extLst>
          </a:blip>
          <a:srcRect t="472" b="20254"/>
          <a:stretch/>
        </p:blipFill>
        <p:spPr>
          <a:xfrm>
            <a:off x="3307977" y="1809750"/>
            <a:ext cx="5298142" cy="3031192"/>
          </a:xfrm>
          <a:prstGeom prst="rect">
            <a:avLst/>
          </a:prstGeom>
          <a:solidFill>
            <a:schemeClr val="bg1">
              <a:lumMod val="95000"/>
            </a:schemeClr>
          </a:solidFill>
        </p:spPr>
      </p:pic>
    </p:spTree>
    <p:extLst>
      <p:ext uri="{BB962C8B-B14F-4D97-AF65-F5344CB8AC3E}">
        <p14:creationId xmlns:p14="http://schemas.microsoft.com/office/powerpoint/2010/main" val="2042187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8C22F31-A86B-4D1F-9FC6-015BDB86BBAE}"/>
              </a:ext>
            </a:extLst>
          </p:cNvPr>
          <p:cNvSpPr txBox="1"/>
          <p:nvPr/>
        </p:nvSpPr>
        <p:spPr>
          <a:xfrm>
            <a:off x="660040" y="2767106"/>
            <a:ext cx="3170087" cy="3071906"/>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000" b="1" kern="1200">
                <a:solidFill>
                  <a:srgbClr val="FFFFFF"/>
                </a:solidFill>
                <a:latin typeface="Arial Narrow" panose="020B0606020202030204" pitchFamily="34" charset="0"/>
                <a:ea typeface="+mj-ea"/>
                <a:cs typeface="+mj-cs"/>
              </a:rPr>
              <a:t>COLLEGE FINANCING PLAN</a:t>
            </a:r>
          </a:p>
        </p:txBody>
      </p:sp>
      <p:pic>
        <p:nvPicPr>
          <p:cNvPr id="7" name="Picture 6">
            <a:extLst>
              <a:ext uri="{FF2B5EF4-FFF2-40B4-BE49-F238E27FC236}">
                <a16:creationId xmlns:a16="http://schemas.microsoft.com/office/drawing/2014/main" id="{4423A88C-050B-4CCC-99F1-B0DE943A509D}"/>
              </a:ext>
            </a:extLst>
          </p:cNvPr>
          <p:cNvPicPr>
            <a:picLocks noChangeAspect="1"/>
          </p:cNvPicPr>
          <p:nvPr/>
        </p:nvPicPr>
        <p:blipFill rotWithShape="1">
          <a:blip r:embed="rId3"/>
          <a:srcRect t="2430"/>
          <a:stretch/>
        </p:blipFill>
        <p:spPr>
          <a:xfrm>
            <a:off x="3522808" y="559115"/>
            <a:ext cx="7758363" cy="5885545"/>
          </a:xfrm>
          <a:prstGeom prst="rect">
            <a:avLst/>
          </a:prstGeom>
        </p:spPr>
      </p:pic>
      <p:sp>
        <p:nvSpPr>
          <p:cNvPr id="3" name="Title 2">
            <a:extLst>
              <a:ext uri="{FF2B5EF4-FFF2-40B4-BE49-F238E27FC236}">
                <a16:creationId xmlns:a16="http://schemas.microsoft.com/office/drawing/2014/main" id="{972B8F97-8DE4-4260-874C-6E9E70C579BA}"/>
              </a:ext>
            </a:extLst>
          </p:cNvPr>
          <p:cNvSpPr>
            <a:spLocks noGrp="1"/>
          </p:cNvSpPr>
          <p:nvPr>
            <p:ph type="title"/>
          </p:nvPr>
        </p:nvSpPr>
        <p:spPr>
          <a:xfrm>
            <a:off x="910829" y="1918506"/>
            <a:ext cx="3574908" cy="2054670"/>
          </a:xfrm>
        </p:spPr>
        <p:txBody>
          <a:bodyPr/>
          <a:lstStyle/>
          <a:p>
            <a:r>
              <a:rPr lang="en-US" sz="4000" dirty="0"/>
              <a:t>College financing plan</a:t>
            </a:r>
          </a:p>
        </p:txBody>
      </p:sp>
      <p:sp>
        <p:nvSpPr>
          <p:cNvPr id="4" name="Slide Number Placeholder 3">
            <a:extLst>
              <a:ext uri="{FF2B5EF4-FFF2-40B4-BE49-F238E27FC236}">
                <a16:creationId xmlns:a16="http://schemas.microsoft.com/office/drawing/2014/main" id="{C79D52CE-7DA8-0E4D-AC0C-D528DF58099A}"/>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11</a:t>
            </a:fld>
            <a:endParaRPr lang="en-US" sz="1100">
              <a:solidFill>
                <a:schemeClr val="tx1">
                  <a:lumMod val="50000"/>
                  <a:lumOff val="50000"/>
                </a:schemeClr>
              </a:solidFill>
              <a:latin typeface="+mn-lt"/>
              <a:cs typeface="+mn-cs"/>
            </a:endParaRPr>
          </a:p>
        </p:txBody>
      </p:sp>
      <p:sp>
        <p:nvSpPr>
          <p:cNvPr id="15" name="TextBox 14">
            <a:extLst>
              <a:ext uri="{FF2B5EF4-FFF2-40B4-BE49-F238E27FC236}">
                <a16:creationId xmlns:a16="http://schemas.microsoft.com/office/drawing/2014/main" id="{35FB3306-782F-4834-9F73-98E863785E8C}"/>
              </a:ext>
            </a:extLst>
          </p:cNvPr>
          <p:cNvSpPr txBox="1"/>
          <p:nvPr/>
        </p:nvSpPr>
        <p:spPr>
          <a:xfrm>
            <a:off x="276045" y="1604513"/>
            <a:ext cx="4209691"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743949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146F95-C91B-074C-A04C-020EDC0A4FC1}"/>
              </a:ext>
            </a:extLst>
          </p:cNvPr>
          <p:cNvSpPr>
            <a:spLocks noGrp="1"/>
          </p:cNvSpPr>
          <p:nvPr>
            <p:ph type="sldNum" sz="quarter" idx="10"/>
          </p:nvPr>
        </p:nvSpPr>
        <p:spPr/>
        <p:txBody>
          <a:bodyPr/>
          <a:lstStyle/>
          <a:p>
            <a:fld id="{234755BD-B4AC-9044-BCE4-27904766F8BB}" type="slidenum">
              <a:rPr lang="en-US" smtClean="0"/>
              <a:pPr/>
              <a:t>12</a:t>
            </a:fld>
            <a:endParaRPr lang="en-US"/>
          </a:p>
        </p:txBody>
      </p:sp>
      <p:sp>
        <p:nvSpPr>
          <p:cNvPr id="3" name="Title 2">
            <a:extLst>
              <a:ext uri="{FF2B5EF4-FFF2-40B4-BE49-F238E27FC236}">
                <a16:creationId xmlns:a16="http://schemas.microsoft.com/office/drawing/2014/main" id="{CF2DEBDE-F9AB-D749-8984-4FFADB14E43D}"/>
              </a:ext>
            </a:extLst>
          </p:cNvPr>
          <p:cNvSpPr>
            <a:spLocks noGrp="1"/>
          </p:cNvSpPr>
          <p:nvPr>
            <p:ph type="title"/>
          </p:nvPr>
        </p:nvSpPr>
        <p:spPr>
          <a:xfrm>
            <a:off x="912571" y="263241"/>
            <a:ext cx="8874760" cy="798177"/>
          </a:xfrm>
        </p:spPr>
        <p:txBody>
          <a:bodyPr/>
          <a:lstStyle/>
          <a:p>
            <a:r>
              <a:rPr lang="en-US" dirty="0"/>
              <a:t>STUDENTAID.GOV</a:t>
            </a:r>
          </a:p>
        </p:txBody>
      </p:sp>
      <p:pic>
        <p:nvPicPr>
          <p:cNvPr id="9" name="Picture Placeholder 6" descr="Graphical user interface, website&#10;&#10;Description automatically generated">
            <a:extLst>
              <a:ext uri="{FF2B5EF4-FFF2-40B4-BE49-F238E27FC236}">
                <a16:creationId xmlns:a16="http://schemas.microsoft.com/office/drawing/2014/main" id="{49AE63C8-AE23-43E4-80EC-2FAFCD8C7984}"/>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8781" r="8781"/>
          <a:stretch/>
        </p:blipFill>
        <p:spPr>
          <a:xfrm>
            <a:off x="3308350" y="1841500"/>
            <a:ext cx="5297488" cy="2998788"/>
          </a:xfrm>
        </p:spPr>
      </p:pic>
    </p:spTree>
    <p:extLst>
      <p:ext uri="{BB962C8B-B14F-4D97-AF65-F5344CB8AC3E}">
        <p14:creationId xmlns:p14="http://schemas.microsoft.com/office/powerpoint/2010/main" val="484714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fontAlgn="base" hangingPunct="1">
              <a:spcBef>
                <a:spcPct val="0"/>
              </a:spcBef>
              <a:spcAft>
                <a:spcPct val="0"/>
              </a:spcAft>
            </a:pPr>
            <a:fld id="{8D7BDFD6-CCC1-418D-BABC-097D0B84B711}" type="slidenum">
              <a:rPr lang="en-US" altLang="en-US" sz="1400">
                <a:latin typeface="Arial" charset="0"/>
                <a:ea typeface="MS PGothic" pitchFamily="34" charset="-128"/>
              </a:rPr>
              <a:pPr eaLnBrk="1" fontAlgn="base" hangingPunct="1">
                <a:spcBef>
                  <a:spcPct val="0"/>
                </a:spcBef>
                <a:spcAft>
                  <a:spcPct val="0"/>
                </a:spcAft>
              </a:pPr>
              <a:t>13</a:t>
            </a:fld>
            <a:endParaRPr lang="en-US" altLang="en-US" sz="1400">
              <a:latin typeface="Arial" charset="0"/>
              <a:ea typeface="MS PGothic" pitchFamily="34" charset="-128"/>
            </a:endParaRPr>
          </a:p>
        </p:txBody>
      </p:sp>
      <p:sp>
        <p:nvSpPr>
          <p:cNvPr id="14338" name="Title 1"/>
          <p:cNvSpPr>
            <a:spLocks noGrp="1"/>
          </p:cNvSpPr>
          <p:nvPr>
            <p:ph type="title"/>
          </p:nvPr>
        </p:nvSpPr>
        <p:spPr bwMode="auto">
          <a:xfrm>
            <a:off x="827227" y="349506"/>
            <a:ext cx="8874760" cy="7981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r>
              <a:rPr lang="en-US" altLang="en-US" b="1" dirty="0">
                <a:solidFill>
                  <a:schemeClr val="tx1"/>
                </a:solidFill>
                <a:latin typeface="Arial Narrow" panose="020B0606020202030204" pitchFamily="34" charset="0"/>
                <a:cs typeface="Arial" charset="0"/>
              </a:rPr>
              <a:t>Financial aid toolkit</a:t>
            </a:r>
          </a:p>
        </p:txBody>
      </p:sp>
      <p:sp>
        <p:nvSpPr>
          <p:cNvPr id="14341" name="TextBox 1"/>
          <p:cNvSpPr txBox="1">
            <a:spLocks noChangeArrowheads="1"/>
          </p:cNvSpPr>
          <p:nvPr/>
        </p:nvSpPr>
        <p:spPr bwMode="auto">
          <a:xfrm>
            <a:off x="3375444" y="1127890"/>
            <a:ext cx="51251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2400">
                <a:solidFill>
                  <a:srgbClr val="002060"/>
                </a:solidFill>
                <a:latin typeface="Cambria" panose="02040503050406030204" pitchFamily="18" charset="0"/>
                <a:ea typeface="Cambria" panose="02040503050406030204" pitchFamily="18" charset="0"/>
              </a:rPr>
              <a:t>https://financialaidtoolkit.ed.gov</a:t>
            </a:r>
          </a:p>
        </p:txBody>
      </p:sp>
      <p:sp>
        <p:nvSpPr>
          <p:cNvPr id="10" name="Picture Placeholder 9">
            <a:extLst>
              <a:ext uri="{FF2B5EF4-FFF2-40B4-BE49-F238E27FC236}">
                <a16:creationId xmlns:a16="http://schemas.microsoft.com/office/drawing/2014/main" id="{7B1C7DB4-6C6A-4BCF-B404-935BE63D15C6}"/>
              </a:ext>
            </a:extLst>
          </p:cNvPr>
          <p:cNvSpPr>
            <a:spLocks noGrp="1"/>
          </p:cNvSpPr>
          <p:nvPr>
            <p:ph type="pic" idx="1"/>
          </p:nvPr>
        </p:nvSpPr>
        <p:spPr/>
      </p:sp>
      <p:pic>
        <p:nvPicPr>
          <p:cNvPr id="5" name="Picture 4">
            <a:extLst>
              <a:ext uri="{FF2B5EF4-FFF2-40B4-BE49-F238E27FC236}">
                <a16:creationId xmlns:a16="http://schemas.microsoft.com/office/drawing/2014/main" id="{8C50B45C-F0E0-4435-8C2D-4EB9EDB0B623}"/>
              </a:ext>
            </a:extLst>
          </p:cNvPr>
          <p:cNvPicPr>
            <a:picLocks noChangeAspect="1"/>
          </p:cNvPicPr>
          <p:nvPr/>
        </p:nvPicPr>
        <p:blipFill>
          <a:blip r:embed="rId3"/>
          <a:stretch>
            <a:fillRect/>
          </a:stretch>
        </p:blipFill>
        <p:spPr>
          <a:xfrm>
            <a:off x="3298452" y="1842249"/>
            <a:ext cx="5369298" cy="3082176"/>
          </a:xfrm>
          <a:prstGeom prst="rect">
            <a:avLst/>
          </a:prstGeom>
        </p:spPr>
      </p:pic>
    </p:spTree>
    <p:extLst>
      <p:ext uri="{BB962C8B-B14F-4D97-AF65-F5344CB8AC3E}">
        <p14:creationId xmlns:p14="http://schemas.microsoft.com/office/powerpoint/2010/main" val="61074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latin typeface="Arial Narrow" panose="020B0606020202030204" pitchFamily="34" charset="0"/>
              </a:rPr>
              <a:t>NOTICES AND DISCLOSURES</a:t>
            </a:r>
            <a:endParaRPr lang="en-US" dirty="0"/>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14</a:t>
            </a:fld>
            <a:endParaRPr lang="en-US"/>
          </a:p>
        </p:txBody>
      </p:sp>
      <p:pic>
        <p:nvPicPr>
          <p:cNvPr id="6" name="Graphic 5">
            <a:extLst>
              <a:ext uri="{FF2B5EF4-FFF2-40B4-BE49-F238E27FC236}">
                <a16:creationId xmlns:a16="http://schemas.microsoft.com/office/drawing/2014/main" id="{7AF0D3FD-77F9-40D8-805E-5B48CF401A5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799592" y="4623758"/>
            <a:ext cx="1421317" cy="1247986"/>
          </a:xfrm>
          <a:prstGeom prst="rect">
            <a:avLst/>
          </a:prstGeom>
        </p:spPr>
      </p:pic>
      <p:pic>
        <p:nvPicPr>
          <p:cNvPr id="7" name="Graphic 6">
            <a:extLst>
              <a:ext uri="{FF2B5EF4-FFF2-40B4-BE49-F238E27FC236}">
                <a16:creationId xmlns:a16="http://schemas.microsoft.com/office/drawing/2014/main" id="{D07BAC73-8071-4D3A-8019-1FA248ACB69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17191" y="4623758"/>
            <a:ext cx="1650561" cy="1247986"/>
          </a:xfrm>
          <a:prstGeom prst="rect">
            <a:avLst/>
          </a:prstGeom>
        </p:spPr>
      </p:pic>
      <p:pic>
        <p:nvPicPr>
          <p:cNvPr id="8" name="Graphic 7">
            <a:extLst>
              <a:ext uri="{FF2B5EF4-FFF2-40B4-BE49-F238E27FC236}">
                <a16:creationId xmlns:a16="http://schemas.microsoft.com/office/drawing/2014/main" id="{A9028223-D99E-40AA-A672-B116A8F9B71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58253" y="4416725"/>
            <a:ext cx="1624233" cy="1447685"/>
          </a:xfrm>
          <a:prstGeom prst="rect">
            <a:avLst/>
          </a:prstGeom>
        </p:spPr>
      </p:pic>
    </p:spTree>
    <p:extLst>
      <p:ext uri="{BB962C8B-B14F-4D97-AF65-F5344CB8AC3E}">
        <p14:creationId xmlns:p14="http://schemas.microsoft.com/office/powerpoint/2010/main" val="2820246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Notice to enrolled students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15</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912571" y="1860331"/>
            <a:ext cx="10100441" cy="3170099"/>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rPr>
              <a:t>Annual </a:t>
            </a:r>
            <a:r>
              <a:rPr lang="en-US" sz="3200" u="sng" dirty="0">
                <a:latin typeface="Cambria" panose="02040503050406030204" pitchFamily="18" charset="0"/>
                <a:ea typeface="Cambria" panose="02040503050406030204" pitchFamily="18" charset="0"/>
              </a:rPr>
              <a:t>notice</a:t>
            </a:r>
            <a:r>
              <a:rPr lang="en-US" sz="3200" dirty="0">
                <a:latin typeface="Cambria" panose="02040503050406030204" pitchFamily="18" charset="0"/>
                <a:ea typeface="Cambria" panose="02040503050406030204" pitchFamily="18" charset="0"/>
              </a:rPr>
              <a:t> of availability</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Brief description</a:t>
            </a:r>
          </a:p>
          <a:p>
            <a:pPr marL="914400" lvl="1"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How to obtain</a:t>
            </a:r>
          </a:p>
          <a:p>
            <a:pPr marL="914400" lvl="1"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Exact web address</a:t>
            </a:r>
          </a:p>
          <a:p>
            <a:pPr marL="914400" lvl="1"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Paper copy available upon request</a:t>
            </a: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i="1" dirty="0">
                <a:latin typeface="Cambria" panose="02040503050406030204" pitchFamily="18" charset="0"/>
                <a:ea typeface="Cambria" panose="02040503050406030204" pitchFamily="18" charset="0"/>
              </a:rPr>
              <a:t>Cannot</a:t>
            </a:r>
            <a:r>
              <a:rPr lang="en-US" sz="3200" dirty="0">
                <a:latin typeface="Cambria" panose="02040503050406030204" pitchFamily="18" charset="0"/>
                <a:ea typeface="Cambria" panose="02040503050406030204" pitchFamily="18" charset="0"/>
              </a:rPr>
              <a:t> post </a:t>
            </a:r>
            <a:r>
              <a:rPr lang="en-US" sz="3200" u="sng" dirty="0">
                <a:latin typeface="Cambria" panose="02040503050406030204" pitchFamily="18" charset="0"/>
                <a:ea typeface="Cambria" panose="02040503050406030204" pitchFamily="18" charset="0"/>
              </a:rPr>
              <a:t>notice</a:t>
            </a:r>
            <a:r>
              <a:rPr lang="en-US" sz="3200" dirty="0">
                <a:latin typeface="Cambria" panose="02040503050406030204" pitchFamily="18" charset="0"/>
                <a:ea typeface="Cambria" panose="02040503050406030204" pitchFamily="18" charset="0"/>
              </a:rPr>
              <a:t> on website</a:t>
            </a:r>
          </a:p>
        </p:txBody>
      </p:sp>
      <p:pic>
        <p:nvPicPr>
          <p:cNvPr id="7" name="Graphic 6">
            <a:extLst>
              <a:ext uri="{FF2B5EF4-FFF2-40B4-BE49-F238E27FC236}">
                <a16:creationId xmlns:a16="http://schemas.microsoft.com/office/drawing/2014/main" id="{90BF317F-1F03-424E-B6DB-89765933D8E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575886" y="3067779"/>
            <a:ext cx="3437126" cy="3063525"/>
          </a:xfrm>
          <a:prstGeom prst="rect">
            <a:avLst/>
          </a:prstGeom>
        </p:spPr>
      </p:pic>
    </p:spTree>
    <p:extLst>
      <p:ext uri="{BB962C8B-B14F-4D97-AF65-F5344CB8AC3E}">
        <p14:creationId xmlns:p14="http://schemas.microsoft.com/office/powerpoint/2010/main" val="1143008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Annual FERPA Notification</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16</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38546" y="1838916"/>
            <a:ext cx="10565328" cy="3357458"/>
          </a:xfrm>
          <a:prstGeom prst="rect">
            <a:avLst/>
          </a:prstGeom>
          <a:noFill/>
        </p:spPr>
        <p:txBody>
          <a:bodyPr wrap="square" rtlCol="0">
            <a:spAutoFit/>
          </a:bodyPr>
          <a:lstStyle/>
          <a:p>
            <a:pPr>
              <a:buClr>
                <a:srgbClr val="92D050"/>
              </a:buClr>
            </a:pPr>
            <a:r>
              <a:rPr lang="en-US" sz="2800" dirty="0">
                <a:latin typeface="Cambria" panose="02040503050406030204" pitchFamily="18" charset="0"/>
                <a:ea typeface="Cambria" panose="02040503050406030204" pitchFamily="18" charset="0"/>
              </a:rPr>
              <a:t>Federal Educational Rights and Privacy Act (FERPA)</a:t>
            </a:r>
          </a:p>
          <a:p>
            <a:pPr marL="457200" indent="-457200">
              <a:buClr>
                <a:srgbClr val="92D050"/>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lnSpc>
                <a:spcPct val="150000"/>
              </a:lnSpc>
              <a:spcAft>
                <a:spcPts val="600"/>
              </a:spcAft>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Review, amend educational records</a:t>
            </a:r>
          </a:p>
          <a:p>
            <a:pPr marL="457200" indent="-457200">
              <a:lnSpc>
                <a:spcPct val="150000"/>
              </a:lnSpc>
              <a:spcAft>
                <a:spcPts val="600"/>
              </a:spcAft>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File complaint with ED </a:t>
            </a:r>
          </a:p>
          <a:p>
            <a:pPr marL="457200" indent="-457200">
              <a:lnSpc>
                <a:spcPct val="150000"/>
              </a:lnSpc>
              <a:spcAft>
                <a:spcPts val="600"/>
              </a:spcAft>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Consent to disclosure of Personally Identifiable Information (PII)</a:t>
            </a:r>
          </a:p>
          <a:p>
            <a:pPr marL="457200" indent="-457200">
              <a:lnSpc>
                <a:spcPct val="150000"/>
              </a:lnSpc>
              <a:spcAft>
                <a:spcPts val="600"/>
              </a:spcAft>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hlinkClick r:id="rId3"/>
              </a:rPr>
              <a:t>Model FERPA notification</a:t>
            </a:r>
            <a:endParaRPr lang="en-US" sz="2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331445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17</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15601" y="2039007"/>
            <a:ext cx="7566824" cy="1305037"/>
          </a:xfrm>
          <a:prstGeom prst="rect">
            <a:avLst/>
          </a:prstGeom>
          <a:noFill/>
        </p:spPr>
        <p:txBody>
          <a:bodyPr wrap="square" rtlCol="0">
            <a:spAutoFit/>
          </a:bodyPr>
          <a:lstStyle/>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For enrolled and prospective students </a:t>
            </a:r>
          </a:p>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May post online (with limited exceptions)</a:t>
            </a:r>
          </a:p>
        </p:txBody>
      </p:sp>
      <p:pic>
        <p:nvPicPr>
          <p:cNvPr id="9" name="Graphic 8">
            <a:extLst>
              <a:ext uri="{FF2B5EF4-FFF2-40B4-BE49-F238E27FC236}">
                <a16:creationId xmlns:a16="http://schemas.microsoft.com/office/drawing/2014/main" id="{F40FEC62-B518-435E-889C-BAC9DDE066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240231" y="4858058"/>
            <a:ext cx="1187889" cy="898161"/>
          </a:xfrm>
          <a:prstGeom prst="rect">
            <a:avLst/>
          </a:prstGeom>
        </p:spPr>
      </p:pic>
      <p:pic>
        <p:nvPicPr>
          <p:cNvPr id="10" name="Graphic 9">
            <a:extLst>
              <a:ext uri="{FF2B5EF4-FFF2-40B4-BE49-F238E27FC236}">
                <a16:creationId xmlns:a16="http://schemas.microsoft.com/office/drawing/2014/main" id="{8A163499-3C69-41A4-B2AF-12ED668E1BD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711351" y="4856999"/>
            <a:ext cx="1049083" cy="921146"/>
          </a:xfrm>
          <a:prstGeom prst="rect">
            <a:avLst/>
          </a:prstGeom>
        </p:spPr>
      </p:pic>
      <p:pic>
        <p:nvPicPr>
          <p:cNvPr id="11" name="Graphic 10">
            <a:extLst>
              <a:ext uri="{FF2B5EF4-FFF2-40B4-BE49-F238E27FC236}">
                <a16:creationId xmlns:a16="http://schemas.microsoft.com/office/drawing/2014/main" id="{229B913F-D5B7-4712-AF00-DB8BA6F8C72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824394" y="4719375"/>
            <a:ext cx="1187889" cy="1058770"/>
          </a:xfrm>
          <a:prstGeom prst="rect">
            <a:avLst/>
          </a:prstGeom>
        </p:spPr>
      </p:pic>
    </p:spTree>
    <p:extLst>
      <p:ext uri="{BB962C8B-B14F-4D97-AF65-F5344CB8AC3E}">
        <p14:creationId xmlns:p14="http://schemas.microsoft.com/office/powerpoint/2010/main" val="1559949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912571" y="426719"/>
            <a:ext cx="9849214" cy="728861"/>
          </a:xfrm>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18</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912571" y="1874728"/>
            <a:ext cx="4924002" cy="3970318"/>
          </a:xfrm>
          <a:prstGeom prst="rect">
            <a:avLst/>
          </a:prstGeom>
          <a:noFill/>
        </p:spPr>
        <p:txBody>
          <a:bodyPr wrap="square" rtlCol="0">
            <a:spAutoFit/>
          </a:bodyPr>
          <a:lstStyle/>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Financial aid</a:t>
            </a:r>
          </a:p>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School costs</a:t>
            </a:r>
          </a:p>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Written arrangements</a:t>
            </a:r>
          </a:p>
          <a:p>
            <a:pPr marL="457200"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Academic programs</a:t>
            </a:r>
          </a:p>
          <a:p>
            <a:pPr marL="457200" indent="-457200">
              <a:buClr>
                <a:srgbClr val="92D050"/>
              </a:buClr>
              <a:buFont typeface="Arial" panose="020B0604020202020204" pitchFamily="34" charset="0"/>
              <a:buChar char="•"/>
            </a:pPr>
            <a:endParaRPr lang="en-US" sz="2800" dirty="0">
              <a:latin typeface="Cambria" panose="02040503050406030204" pitchFamily="18" charset="0"/>
              <a:ea typeface="Cambria" panose="02040503050406030204" pitchFamily="18" charset="0"/>
            </a:endParaRPr>
          </a:p>
          <a:p>
            <a:pPr marL="914400" lvl="1" indent="-457200">
              <a:buClr>
                <a:srgbClr val="92D050"/>
              </a:buClr>
              <a:buFont typeface="Arial" panose="020B0604020202020204" pitchFamily="34" charset="0"/>
              <a:buChar char="•"/>
            </a:pPr>
            <a:endParaRPr lang="en-US" sz="2800" dirty="0">
              <a:latin typeface="Cambria" panose="02040503050406030204" pitchFamily="18" charset="0"/>
              <a:ea typeface="Cambria" panose="02040503050406030204" pitchFamily="18" charset="0"/>
            </a:endParaRPr>
          </a:p>
          <a:p>
            <a:pPr marL="914400" lvl="1" indent="-457200">
              <a:buClr>
                <a:srgbClr val="92D050"/>
              </a:buClr>
              <a:buFont typeface="Arial" panose="020B0604020202020204" pitchFamily="34" charset="0"/>
              <a:buChar char="•"/>
            </a:pPr>
            <a:endParaRPr lang="en-US" sz="2800" dirty="0">
              <a:latin typeface="Cambria" panose="02040503050406030204" pitchFamily="18" charset="0"/>
              <a:ea typeface="Cambria" panose="02040503050406030204" pitchFamily="18" charset="0"/>
            </a:endParaRPr>
          </a:p>
        </p:txBody>
      </p:sp>
      <p:pic>
        <p:nvPicPr>
          <p:cNvPr id="6" name="Graphic 5">
            <a:extLst>
              <a:ext uri="{FF2B5EF4-FFF2-40B4-BE49-F238E27FC236}">
                <a16:creationId xmlns:a16="http://schemas.microsoft.com/office/drawing/2014/main" id="{C5BE013F-3468-4C7C-9137-700A37876DB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324793" y="4978788"/>
            <a:ext cx="1578944" cy="1386390"/>
          </a:xfrm>
          <a:prstGeom prst="rect">
            <a:avLst/>
          </a:prstGeom>
        </p:spPr>
      </p:pic>
      <p:pic>
        <p:nvPicPr>
          <p:cNvPr id="9" name="Graphic 8">
            <a:extLst>
              <a:ext uri="{FF2B5EF4-FFF2-40B4-BE49-F238E27FC236}">
                <a16:creationId xmlns:a16="http://schemas.microsoft.com/office/drawing/2014/main" id="{B8BD18C4-9B8A-4510-A525-855945E7F5E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82555" y="4978788"/>
            <a:ext cx="1833611" cy="1386390"/>
          </a:xfrm>
          <a:prstGeom prst="rect">
            <a:avLst/>
          </a:prstGeom>
        </p:spPr>
      </p:pic>
    </p:spTree>
    <p:extLst>
      <p:ext uri="{BB962C8B-B14F-4D97-AF65-F5344CB8AC3E}">
        <p14:creationId xmlns:p14="http://schemas.microsoft.com/office/powerpoint/2010/main" val="710707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773CBE7-EA10-49D6-8315-12F5E8915470}"/>
              </a:ext>
            </a:extLst>
          </p:cNvPr>
          <p:cNvSpPr>
            <a:spLocks noGrp="1"/>
          </p:cNvSpPr>
          <p:nvPr>
            <p:ph type="body" sz="quarter" idx="20"/>
          </p:nvPr>
        </p:nvSpPr>
        <p:spPr>
          <a:xfrm>
            <a:off x="826020" y="2873072"/>
            <a:ext cx="5056289" cy="2514600"/>
          </a:xfrm>
        </p:spPr>
        <p:txBody>
          <a:bodyPr/>
          <a:lstStyle/>
          <a:p>
            <a:pPr marL="339725" indent="-339725">
              <a:lnSpc>
                <a:spcPct val="150000"/>
              </a:lnSpc>
              <a:buFont typeface="Arial" panose="020B0604020202020204" pitchFamily="34" charset="0"/>
              <a:buChar char="•"/>
            </a:pPr>
            <a:r>
              <a:rPr lang="en-US" sz="2400" dirty="0">
                <a:latin typeface="Cambria" panose="02040503050406030204" pitchFamily="18" charset="0"/>
                <a:ea typeface="Cambria" panose="02040503050406030204" pitchFamily="18" charset="0"/>
              </a:rPr>
              <a:t>Net price = COA   ̶  average yearly grant, scholarship aid</a:t>
            </a:r>
          </a:p>
          <a:p>
            <a:pPr marL="339725" indent="-339725">
              <a:lnSpc>
                <a:spcPct val="150000"/>
              </a:lnSpc>
              <a:buFont typeface="Arial" panose="020B0604020202020204" pitchFamily="34" charset="0"/>
              <a:buChar char="•"/>
            </a:pPr>
            <a:r>
              <a:rPr lang="en-US" sz="2400" dirty="0">
                <a:latin typeface="Cambria" panose="02040503050406030204" pitchFamily="18" charset="0"/>
                <a:ea typeface="Cambria" panose="02040503050406030204" pitchFamily="18" charset="0"/>
              </a:rPr>
              <a:t>Template:  </a:t>
            </a:r>
            <a:r>
              <a:rPr lang="en-US" sz="2400" dirty="0">
                <a:latin typeface="Cambria" panose="02040503050406030204" pitchFamily="18" charset="0"/>
                <a:ea typeface="Cambria" panose="02040503050406030204" pitchFamily="18" charset="0"/>
                <a:hlinkClick r:id="rId3"/>
              </a:rPr>
              <a:t>Net Price Calculator </a:t>
            </a:r>
            <a:endParaRPr lang="en-US" sz="2400" dirty="0">
              <a:latin typeface="Cambria" panose="02040503050406030204" pitchFamily="18" charset="0"/>
              <a:ea typeface="Cambria" panose="02040503050406030204" pitchFamily="18" charset="0"/>
            </a:endParaRPr>
          </a:p>
          <a:p>
            <a:pPr marL="339725" indent="-339725">
              <a:lnSpc>
                <a:spcPct val="150000"/>
              </a:lnSpc>
              <a:buFont typeface="Arial" panose="020B0604020202020204" pitchFamily="34" charset="0"/>
              <a:buChar char="•"/>
            </a:pPr>
            <a:r>
              <a:rPr lang="en-US" sz="2400" dirty="0">
                <a:latin typeface="Cambria" panose="02040503050406030204" pitchFamily="18" charset="0"/>
                <a:ea typeface="Cambria" panose="02040503050406030204" pitchFamily="18" charset="0"/>
              </a:rPr>
              <a:t>Dear Colleague Letter GEN-13-07</a:t>
            </a:r>
          </a:p>
          <a:p>
            <a:endParaRPr lang="en-US" sz="2400" dirty="0"/>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90666" y="459099"/>
            <a:ext cx="5786196" cy="1073884"/>
          </a:xfrm>
        </p:spPr>
        <p:txBody>
          <a:bodyPr/>
          <a:lstStyle/>
          <a:p>
            <a:r>
              <a:rPr lang="en-US" sz="3600" dirty="0">
                <a:latin typeface="Arial Narrow" panose="020B0606020202030204" pitchFamily="34" charset="0"/>
              </a:rPr>
              <a:t>General student Disclosures</a:t>
            </a:r>
          </a:p>
        </p:txBody>
      </p:sp>
      <p:sp>
        <p:nvSpPr>
          <p:cNvPr id="11" name="Text Placeholder 10">
            <a:extLst>
              <a:ext uri="{FF2B5EF4-FFF2-40B4-BE49-F238E27FC236}">
                <a16:creationId xmlns:a16="http://schemas.microsoft.com/office/drawing/2014/main" id="{BE74A9BA-1AD7-4420-9CED-85F5CC23C4EA}"/>
              </a:ext>
            </a:extLst>
          </p:cNvPr>
          <p:cNvSpPr>
            <a:spLocks noGrp="1"/>
          </p:cNvSpPr>
          <p:nvPr>
            <p:ph type="body" sz="quarter" idx="21"/>
          </p:nvPr>
        </p:nvSpPr>
        <p:spPr>
          <a:xfrm>
            <a:off x="915052" y="1931516"/>
            <a:ext cx="4639929" cy="403688"/>
          </a:xfrm>
        </p:spPr>
        <p:txBody>
          <a:bodyPr>
            <a:noAutofit/>
          </a:bodyPr>
          <a:lstStyle/>
          <a:p>
            <a:r>
              <a:rPr lang="en-US" sz="2800" i="0" dirty="0"/>
              <a:t>Net Price Calculator</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a:lstStyle/>
          <a:p>
            <a:fld id="{234755BD-B4AC-9044-BCE4-27904766F8BB}" type="slidenum">
              <a:rPr lang="en-US" smtClean="0"/>
              <a:pPr/>
              <a:t>19</a:t>
            </a:fld>
            <a:endParaRPr lang="en-US"/>
          </a:p>
        </p:txBody>
      </p:sp>
      <p:sp>
        <p:nvSpPr>
          <p:cNvPr id="9" name="Picture Placeholder 8">
            <a:extLst>
              <a:ext uri="{FF2B5EF4-FFF2-40B4-BE49-F238E27FC236}">
                <a16:creationId xmlns:a16="http://schemas.microsoft.com/office/drawing/2014/main" id="{BA63D092-9B2D-4DF5-A357-954667ED9F9A}"/>
              </a:ext>
            </a:extLst>
          </p:cNvPr>
          <p:cNvSpPr>
            <a:spLocks noGrp="1"/>
          </p:cNvSpPr>
          <p:nvPr>
            <p:ph type="pic" idx="1"/>
          </p:nvPr>
        </p:nvSpPr>
        <p:spPr/>
      </p:sp>
      <p:pic>
        <p:nvPicPr>
          <p:cNvPr id="7" name="Picture 6">
            <a:extLst>
              <a:ext uri="{FF2B5EF4-FFF2-40B4-BE49-F238E27FC236}">
                <a16:creationId xmlns:a16="http://schemas.microsoft.com/office/drawing/2014/main" id="{90F26E61-2BBC-4C5B-9A29-33C4201C2DF9}"/>
              </a:ext>
            </a:extLst>
          </p:cNvPr>
          <p:cNvPicPr>
            <a:picLocks noChangeAspect="1"/>
          </p:cNvPicPr>
          <p:nvPr/>
        </p:nvPicPr>
        <p:blipFill>
          <a:blip r:embed="rId4"/>
          <a:stretch>
            <a:fillRect/>
          </a:stretch>
        </p:blipFill>
        <p:spPr>
          <a:xfrm>
            <a:off x="6209638" y="1494953"/>
            <a:ext cx="5081987" cy="3012490"/>
          </a:xfrm>
          <a:prstGeom prst="rect">
            <a:avLst/>
          </a:prstGeom>
        </p:spPr>
      </p:pic>
    </p:spTree>
    <p:extLst>
      <p:ext uri="{BB962C8B-B14F-4D97-AF65-F5344CB8AC3E}">
        <p14:creationId xmlns:p14="http://schemas.microsoft.com/office/powerpoint/2010/main" val="3667971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0DA057-2A42-4E71-9844-C9DAC3CE5E78}"/>
              </a:ext>
            </a:extLst>
          </p:cNvPr>
          <p:cNvSpPr>
            <a:spLocks noGrp="1"/>
          </p:cNvSpPr>
          <p:nvPr>
            <p:ph type="sldNum" sz="quarter" idx="11"/>
          </p:nvPr>
        </p:nvSpPr>
        <p:spPr/>
        <p:txBody>
          <a:bodyPr/>
          <a:lstStyle/>
          <a:p>
            <a:fld id="{234755BD-B4AC-9044-BCE4-27904766F8BB}" type="slidenum">
              <a:rPr lang="en-US" smtClean="0"/>
              <a:pPr/>
              <a:t>2</a:t>
            </a:fld>
            <a:endParaRPr lang="en-US"/>
          </a:p>
        </p:txBody>
      </p:sp>
      <p:pic>
        <p:nvPicPr>
          <p:cNvPr id="1026" name="Picture 2" descr="Employee, Desk, Stress, Exhausted, Bored, Tired">
            <a:extLst>
              <a:ext uri="{FF2B5EF4-FFF2-40B4-BE49-F238E27FC236}">
                <a16:creationId xmlns:a16="http://schemas.microsoft.com/office/drawing/2014/main" id="{53C2D5F7-3C34-42CC-ADDC-255F3AC49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00075"/>
            <a:ext cx="9144000" cy="565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2381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DDE6B08-7706-467D-8A0A-462A868740E3}"/>
              </a:ext>
            </a:extLst>
          </p:cNvPr>
          <p:cNvSpPr>
            <a:spLocks noGrp="1"/>
          </p:cNvSpPr>
          <p:nvPr>
            <p:ph type="body" sz="quarter" idx="19"/>
          </p:nvPr>
        </p:nvSpPr>
        <p:spPr/>
        <p:txBody>
          <a:bodyPr/>
          <a:lstStyle/>
          <a:p>
            <a:r>
              <a:rPr lang="en-US" dirty="0"/>
              <a:t>Meets licensure requirements</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sz="3600" dirty="0">
                <a:latin typeface="Arial Narrow" panose="020B0606020202030204" pitchFamily="34" charset="0"/>
              </a:rPr>
              <a:t>program licensure Disclosures</a:t>
            </a:r>
          </a:p>
        </p:txBody>
      </p:sp>
      <p:sp>
        <p:nvSpPr>
          <p:cNvPr id="8" name="Text Placeholder 7">
            <a:extLst>
              <a:ext uri="{FF2B5EF4-FFF2-40B4-BE49-F238E27FC236}">
                <a16:creationId xmlns:a16="http://schemas.microsoft.com/office/drawing/2014/main" id="{3A94F38D-2677-4911-845F-CAB13C1EBD67}"/>
              </a:ext>
            </a:extLst>
          </p:cNvPr>
          <p:cNvSpPr>
            <a:spLocks noGrp="1"/>
          </p:cNvSpPr>
          <p:nvPr>
            <p:ph type="body" sz="quarter" idx="20"/>
          </p:nvPr>
        </p:nvSpPr>
        <p:spPr>
          <a:xfrm>
            <a:off x="689281" y="1644493"/>
            <a:ext cx="5111333" cy="848242"/>
          </a:xfrm>
        </p:spPr>
        <p:txBody>
          <a:bodyPr/>
          <a:lstStyle/>
          <a:p>
            <a:r>
              <a:rPr lang="en-US" sz="1800" dirty="0"/>
              <a:t>Programs designed (or advertised) to meet state license/certification for specified employment must disclose states where:</a:t>
            </a:r>
          </a:p>
        </p:txBody>
      </p:sp>
      <p:sp>
        <p:nvSpPr>
          <p:cNvPr id="10" name="Text Placeholder 9">
            <a:extLst>
              <a:ext uri="{FF2B5EF4-FFF2-40B4-BE49-F238E27FC236}">
                <a16:creationId xmlns:a16="http://schemas.microsoft.com/office/drawing/2014/main" id="{EF9BAD49-E807-4BE5-A37E-68503D4DAACF}"/>
              </a:ext>
            </a:extLst>
          </p:cNvPr>
          <p:cNvSpPr>
            <a:spLocks noGrp="1"/>
          </p:cNvSpPr>
          <p:nvPr>
            <p:ph type="body" sz="quarter" idx="24"/>
          </p:nvPr>
        </p:nvSpPr>
        <p:spPr/>
        <p:txBody>
          <a:bodyPr/>
          <a:lstStyle/>
          <a:p>
            <a:r>
              <a:rPr lang="en-US" dirty="0"/>
              <a:t>does not meet licensure requirements</a:t>
            </a:r>
          </a:p>
        </p:txBody>
      </p:sp>
      <p:sp>
        <p:nvSpPr>
          <p:cNvPr id="11" name="Text Placeholder 10">
            <a:extLst>
              <a:ext uri="{FF2B5EF4-FFF2-40B4-BE49-F238E27FC236}">
                <a16:creationId xmlns:a16="http://schemas.microsoft.com/office/drawing/2014/main" id="{D0580768-B6F0-4E95-9175-1C6AEE798201}"/>
              </a:ext>
            </a:extLst>
          </p:cNvPr>
          <p:cNvSpPr>
            <a:spLocks noGrp="1"/>
          </p:cNvSpPr>
          <p:nvPr>
            <p:ph type="body" sz="quarter" idx="25"/>
          </p:nvPr>
        </p:nvSpPr>
        <p:spPr/>
        <p:txBody>
          <a:bodyPr/>
          <a:lstStyle/>
          <a:p>
            <a:r>
              <a:rPr lang="en-US" dirty="0"/>
              <a:t>School has not determined if meets requirements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a:lstStyle/>
          <a:p>
            <a:fld id="{234755BD-B4AC-9044-BCE4-27904766F8BB}" type="slidenum">
              <a:rPr lang="en-US" smtClean="0"/>
              <a:pPr/>
              <a:t>20</a:t>
            </a:fld>
            <a:endParaRPr lang="en-US"/>
          </a:p>
        </p:txBody>
      </p:sp>
      <p:pic>
        <p:nvPicPr>
          <p:cNvPr id="17" name="Graphic 16">
            <a:extLst>
              <a:ext uri="{FF2B5EF4-FFF2-40B4-BE49-F238E27FC236}">
                <a16:creationId xmlns:a16="http://schemas.microsoft.com/office/drawing/2014/main" id="{1D866A91-3BDB-4AED-96D6-BF16E3113CF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867504" y="918279"/>
            <a:ext cx="1452428" cy="1452428"/>
          </a:xfrm>
          <a:prstGeom prst="rect">
            <a:avLst/>
          </a:prstGeom>
        </p:spPr>
      </p:pic>
      <p:pic>
        <p:nvPicPr>
          <p:cNvPr id="23" name="Graphic 22">
            <a:extLst>
              <a:ext uri="{FF2B5EF4-FFF2-40B4-BE49-F238E27FC236}">
                <a16:creationId xmlns:a16="http://schemas.microsoft.com/office/drawing/2014/main" id="{CB19EAED-1250-48EF-8E0D-1CDA061EBDF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95229" y="4191108"/>
            <a:ext cx="1051246" cy="1445464"/>
          </a:xfrm>
          <a:prstGeom prst="rect">
            <a:avLst/>
          </a:prstGeom>
        </p:spPr>
      </p:pic>
      <p:sp>
        <p:nvSpPr>
          <p:cNvPr id="25" name="Rectangle 24">
            <a:extLst>
              <a:ext uri="{FF2B5EF4-FFF2-40B4-BE49-F238E27FC236}">
                <a16:creationId xmlns:a16="http://schemas.microsoft.com/office/drawing/2014/main" id="{02A92464-0928-44F4-AB4F-56B9B2E5B3A3}"/>
              </a:ext>
            </a:extLst>
          </p:cNvPr>
          <p:cNvSpPr/>
          <p:nvPr/>
        </p:nvSpPr>
        <p:spPr>
          <a:xfrm>
            <a:off x="16890" y="3429000"/>
            <a:ext cx="3030583" cy="34159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01E0CB98-00EC-4E88-A148-5666569FA80C}"/>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02436" y="4348826"/>
            <a:ext cx="1459490" cy="1459490"/>
          </a:xfrm>
          <a:prstGeom prst="rect">
            <a:avLst/>
          </a:prstGeom>
        </p:spPr>
      </p:pic>
    </p:spTree>
    <p:extLst>
      <p:ext uri="{BB962C8B-B14F-4D97-AF65-F5344CB8AC3E}">
        <p14:creationId xmlns:p14="http://schemas.microsoft.com/office/powerpoint/2010/main" val="1027045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912571" y="438231"/>
            <a:ext cx="9849214" cy="729541"/>
          </a:xfrm>
        </p:spPr>
        <p:txBody>
          <a:bodyPr/>
          <a:lstStyle/>
          <a:p>
            <a:r>
              <a:rPr lang="en-US" dirty="0">
                <a:latin typeface="Arial Narrow" panose="020B0606020202030204" pitchFamily="34" charset="0"/>
              </a:rPr>
              <a:t>program licensure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21</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64921" y="1756467"/>
            <a:ext cx="10356074" cy="2554545"/>
          </a:xfrm>
          <a:prstGeom prst="rect">
            <a:avLst/>
          </a:prstGeom>
          <a:noFill/>
        </p:spPr>
        <p:txBody>
          <a:bodyPr wrap="square" rtlCol="0">
            <a:spAutoFit/>
          </a:bodyPr>
          <a:lstStyle/>
          <a:p>
            <a:pPr>
              <a:buClr>
                <a:srgbClr val="92D050"/>
              </a:buClr>
            </a:pPr>
            <a:r>
              <a:rPr lang="en-US" sz="2800" i="1" dirty="0">
                <a:latin typeface="Cambria" panose="02040503050406030204" pitchFamily="18" charset="0"/>
                <a:ea typeface="Cambria" panose="02040503050406030204" pitchFamily="18" charset="0"/>
              </a:rPr>
              <a:t>Individualized</a:t>
            </a:r>
            <a:r>
              <a:rPr lang="en-US" sz="2600" dirty="0">
                <a:latin typeface="Cambria" panose="02040503050406030204" pitchFamily="18" charset="0"/>
                <a:ea typeface="Cambria" panose="02040503050406030204" pitchFamily="18" charset="0"/>
              </a:rPr>
              <a:t> </a:t>
            </a:r>
            <a:r>
              <a:rPr lang="en-US" sz="2800" dirty="0">
                <a:latin typeface="Cambria" panose="02040503050406030204" pitchFamily="18" charset="0"/>
                <a:ea typeface="Cambria" panose="02040503050406030204" pitchFamily="18" charset="0"/>
              </a:rPr>
              <a:t>disclosures to prospective, enrolled students</a:t>
            </a:r>
          </a:p>
          <a:p>
            <a:pPr>
              <a:buClr>
                <a:srgbClr val="92D050"/>
              </a:buClr>
            </a:pPr>
            <a:endParaRPr lang="en-US" sz="600" dirty="0">
              <a:latin typeface="Cambria" panose="02040503050406030204" pitchFamily="18" charset="0"/>
              <a:ea typeface="Cambria" panose="02040503050406030204" pitchFamily="18" charset="0"/>
            </a:endParaRPr>
          </a:p>
          <a:p>
            <a:pPr>
              <a:buClr>
                <a:srgbClr val="92D050"/>
              </a:buClr>
            </a:pPr>
            <a:endParaRPr lang="en-US" sz="600"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Licensure requirements not met in student’s state</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Notify </a:t>
            </a:r>
            <a:r>
              <a:rPr lang="en-US" sz="2400" i="1" dirty="0">
                <a:latin typeface="Cambria" panose="02040503050406030204" pitchFamily="18" charset="0"/>
                <a:ea typeface="Cambria" panose="02040503050406030204" pitchFamily="18" charset="0"/>
              </a:rPr>
              <a:t>enrolled</a:t>
            </a:r>
            <a:r>
              <a:rPr lang="en-US" sz="2400" dirty="0">
                <a:latin typeface="Cambria" panose="02040503050406030204" pitchFamily="18" charset="0"/>
                <a:ea typeface="Cambria" panose="02040503050406030204" pitchFamily="18" charset="0"/>
              </a:rPr>
              <a:t> students within 14 days of determination</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Unknown if meets licensure requirements in student’s state</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1B978E82-1621-4583-AC77-1EAC983E82C2}"/>
              </a:ext>
            </a:extLst>
          </p:cNvPr>
          <p:cNvSpPr txBox="1"/>
          <p:nvPr/>
        </p:nvSpPr>
        <p:spPr>
          <a:xfrm>
            <a:off x="9739312" y="5276035"/>
            <a:ext cx="977304" cy="523220"/>
          </a:xfrm>
          <a:prstGeom prst="rect">
            <a:avLst/>
          </a:prstGeom>
          <a:noFill/>
        </p:spPr>
        <p:txBody>
          <a:bodyPr wrap="square" rtlCol="0">
            <a:spAutoFit/>
          </a:bodyPr>
          <a:lstStyle/>
          <a:p>
            <a:r>
              <a:rPr lang="en-US" sz="2800" dirty="0">
                <a:latin typeface="Cambria" panose="02040503050406030204" pitchFamily="18" charset="0"/>
                <a:ea typeface="Cambria" panose="02040503050406030204" pitchFamily="18" charset="0"/>
              </a:rPr>
              <a:t>or</a:t>
            </a:r>
          </a:p>
        </p:txBody>
      </p:sp>
      <p:pic>
        <p:nvPicPr>
          <p:cNvPr id="9" name="Graphic 8">
            <a:extLst>
              <a:ext uri="{FF2B5EF4-FFF2-40B4-BE49-F238E27FC236}">
                <a16:creationId xmlns:a16="http://schemas.microsoft.com/office/drawing/2014/main" id="{98B41BA9-9B7C-4664-85AF-51C4D373E89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250437" y="4907819"/>
            <a:ext cx="1132114" cy="1132114"/>
          </a:xfrm>
          <a:prstGeom prst="rect">
            <a:avLst/>
          </a:prstGeom>
        </p:spPr>
      </p:pic>
      <p:pic>
        <p:nvPicPr>
          <p:cNvPr id="10" name="Graphic 9">
            <a:extLst>
              <a:ext uri="{FF2B5EF4-FFF2-40B4-BE49-F238E27FC236}">
                <a16:creationId xmlns:a16="http://schemas.microsoft.com/office/drawing/2014/main" id="{681BAB05-1E20-4149-B714-96359601865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08433" y="4970662"/>
            <a:ext cx="1132114" cy="1132114"/>
          </a:xfrm>
          <a:prstGeom prst="rect">
            <a:avLst/>
          </a:prstGeom>
        </p:spPr>
      </p:pic>
    </p:spTree>
    <p:extLst>
      <p:ext uri="{BB962C8B-B14F-4D97-AF65-F5344CB8AC3E}">
        <p14:creationId xmlns:p14="http://schemas.microsoft.com/office/powerpoint/2010/main" val="1036317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912571" y="287383"/>
            <a:ext cx="9849214" cy="831622"/>
          </a:xfrm>
        </p:spPr>
        <p:txBody>
          <a:bodyPr/>
          <a:lstStyle/>
          <a:p>
            <a:r>
              <a:rPr lang="en-US" dirty="0">
                <a:latin typeface="Arial Narrow" panose="020B0606020202030204" pitchFamily="34" charset="0"/>
              </a:rPr>
              <a:t>program licensure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22</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03162" y="1818296"/>
            <a:ext cx="10477863" cy="2708434"/>
          </a:xfrm>
          <a:prstGeom prst="rect">
            <a:avLst/>
          </a:prstGeom>
          <a:noFill/>
        </p:spPr>
        <p:txBody>
          <a:bodyPr wrap="square" rtlCol="0">
            <a:spAutoFit/>
          </a:bodyPr>
          <a:lstStyle/>
          <a:p>
            <a:pPr>
              <a:buClr>
                <a:srgbClr val="92D050"/>
              </a:buClr>
            </a:pPr>
            <a:r>
              <a:rPr lang="en-US" sz="2600" dirty="0">
                <a:latin typeface="Cambria" panose="02040503050406030204" pitchFamily="18" charset="0"/>
                <a:ea typeface="Cambria" panose="02040503050406030204" pitchFamily="18" charset="0"/>
              </a:rPr>
              <a:t>Individualized disclosures </a:t>
            </a:r>
          </a:p>
          <a:p>
            <a:pPr>
              <a:buClr>
                <a:srgbClr val="92D050"/>
              </a:buClr>
            </a:pPr>
            <a:endParaRPr lang="en-US" sz="2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Make</a:t>
            </a:r>
            <a:r>
              <a:rPr lang="en-US" sz="2600" i="1" dirty="0">
                <a:latin typeface="Cambria" panose="02040503050406030204" pitchFamily="18" charset="0"/>
                <a:ea typeface="Cambria" panose="02040503050406030204" pitchFamily="18" charset="0"/>
              </a:rPr>
              <a:t> directly</a:t>
            </a:r>
            <a:r>
              <a:rPr lang="en-US" sz="2600" dirty="0">
                <a:latin typeface="Cambria" panose="02040503050406030204" pitchFamily="18" charset="0"/>
                <a:ea typeface="Cambria" panose="02040503050406030204" pitchFamily="18" charset="0"/>
              </a:rPr>
              <a:t> to students in writing</a:t>
            </a: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Determine student’s state (location)</a:t>
            </a:r>
          </a:p>
          <a:p>
            <a:pPr marL="457200" indent="-457200">
              <a:buClr>
                <a:srgbClr val="92D050"/>
              </a:buClr>
              <a:buFont typeface="Arial" panose="020B0604020202020204" pitchFamily="34" charset="0"/>
              <a:buChar char="•"/>
            </a:pPr>
            <a:endParaRPr lang="en-US" sz="1200" dirty="0">
              <a:latin typeface="Cambria" panose="02040503050406030204" pitchFamily="18" charset="0"/>
              <a:ea typeface="Cambria" panose="02040503050406030204" pitchFamily="18" charset="0"/>
            </a:endParaRPr>
          </a:p>
          <a:p>
            <a:pPr marL="914400" lvl="1" indent="-457200">
              <a:buFont typeface="Wingdings" panose="05000000000000000000" pitchFamily="2" charset="2"/>
              <a:buChar char="Ø"/>
            </a:pPr>
            <a:r>
              <a:rPr lang="en-US" sz="2400" dirty="0">
                <a:latin typeface="Cambria" panose="02040503050406030204" pitchFamily="18" charset="0"/>
                <a:ea typeface="Cambria" panose="02040503050406030204" pitchFamily="18" charset="0"/>
              </a:rPr>
              <a:t>At initial program enrollment</a:t>
            </a:r>
          </a:p>
          <a:p>
            <a:pPr marL="914400" lvl="1" indent="-457200">
              <a:buFont typeface="Wingdings" panose="05000000000000000000" pitchFamily="2" charset="2"/>
              <a:buChar char="Ø"/>
            </a:pPr>
            <a:r>
              <a:rPr lang="en-US" sz="2400" dirty="0">
                <a:latin typeface="Cambria" panose="02040503050406030204" pitchFamily="18" charset="0"/>
                <a:ea typeface="Cambria" panose="02040503050406030204" pitchFamily="18" charset="0"/>
              </a:rPr>
              <a:t>Formal notification from student (if applicable)</a:t>
            </a:r>
          </a:p>
        </p:txBody>
      </p:sp>
      <p:pic>
        <p:nvPicPr>
          <p:cNvPr id="8" name="Graphic 7">
            <a:extLst>
              <a:ext uri="{FF2B5EF4-FFF2-40B4-BE49-F238E27FC236}">
                <a16:creationId xmlns:a16="http://schemas.microsoft.com/office/drawing/2014/main" id="{8921EFA1-CED7-4FF0-85D5-16A296FC936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290749" y="4636977"/>
            <a:ext cx="1759085" cy="1567880"/>
          </a:xfrm>
          <a:prstGeom prst="rect">
            <a:avLst/>
          </a:prstGeom>
        </p:spPr>
      </p:pic>
    </p:spTree>
    <p:extLst>
      <p:ext uri="{BB962C8B-B14F-4D97-AF65-F5344CB8AC3E}">
        <p14:creationId xmlns:p14="http://schemas.microsoft.com/office/powerpoint/2010/main" val="25508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23</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64921" y="1807787"/>
            <a:ext cx="10100441" cy="3908762"/>
          </a:xfrm>
          <a:prstGeom prst="rect">
            <a:avLst/>
          </a:prstGeom>
          <a:noFill/>
        </p:spPr>
        <p:txBody>
          <a:bodyPr wrap="square" rtlCol="0">
            <a:spAutoFit/>
          </a:bodyPr>
          <a:lstStyle/>
          <a:p>
            <a:pPr>
              <a:buClr>
                <a:srgbClr val="92D050"/>
              </a:buClr>
            </a:pPr>
            <a:r>
              <a:rPr lang="en-US" sz="2600" dirty="0">
                <a:latin typeface="Cambria" panose="02040503050406030204" pitchFamily="18" charset="0"/>
                <a:ea typeface="Cambria" panose="02040503050406030204" pitchFamily="18" charset="0"/>
              </a:rPr>
              <a:t>Textbook information</a:t>
            </a:r>
            <a:endParaRPr lang="en-US" sz="1600" i="1"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i="1" dirty="0">
              <a:latin typeface="Cambria" panose="02040503050406030204" pitchFamily="18" charset="0"/>
              <a:ea typeface="Cambria" panose="02040503050406030204" pitchFamily="18" charset="0"/>
            </a:endParaRPr>
          </a:p>
          <a:p>
            <a:pPr marL="457200" indent="-457200">
              <a:buClr>
                <a:srgbClr val="92D050"/>
              </a:buClr>
              <a:buFont typeface="Arial" panose="020B0604020202020204" pitchFamily="34" charset="0"/>
              <a:buChar char="•"/>
            </a:pPr>
            <a:endParaRPr lang="en-US" sz="600" i="1"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Retail price (required, recommended books)</a:t>
            </a: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International Standard Book Number (ISBN) </a:t>
            </a:r>
          </a:p>
          <a:p>
            <a:pPr marL="914400" lvl="1" indent="-457200">
              <a:buClr>
                <a:schemeClr val="accent2"/>
              </a:buClr>
              <a:buFont typeface="Wingdings" panose="05000000000000000000" pitchFamily="2" charset="2"/>
              <a:buChar char="Ø"/>
            </a:pPr>
            <a:r>
              <a:rPr lang="en-US" sz="2000" dirty="0">
                <a:latin typeface="Cambria" panose="02040503050406030204" pitchFamily="18" charset="0"/>
                <a:ea typeface="Cambria" panose="02040503050406030204" pitchFamily="18" charset="0"/>
              </a:rPr>
              <a:t>Alternatives:  Publisher, copyright date, title, and author; TBD</a:t>
            </a: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Notice of location for online course schedule, if applicable</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School bookstore requests</a:t>
            </a:r>
          </a:p>
          <a:p>
            <a:pPr marL="914400" lvl="1" indent="-457200">
              <a:buClr>
                <a:schemeClr val="accent2"/>
              </a:buClr>
              <a:buFont typeface="Wingdings" panose="05000000000000000000" pitchFamily="2" charset="2"/>
              <a:buChar char="Ø"/>
            </a:pPr>
            <a:r>
              <a:rPr lang="en-US" sz="2000" dirty="0">
                <a:latin typeface="Cambria" panose="02040503050406030204" pitchFamily="18" charset="0"/>
                <a:ea typeface="Cambria" panose="02040503050406030204" pitchFamily="18" charset="0"/>
              </a:rPr>
              <a:t>ISBN and retail price information (or alternative)</a:t>
            </a:r>
          </a:p>
          <a:p>
            <a:pPr marL="914400" lvl="1" indent="-457200">
              <a:buClr>
                <a:schemeClr val="accent2"/>
              </a:buClr>
              <a:buFont typeface="Wingdings" panose="05000000000000000000" pitchFamily="2" charset="2"/>
              <a:buChar char="Ø"/>
            </a:pPr>
            <a:r>
              <a:rPr lang="en-US" sz="2000" dirty="0">
                <a:latin typeface="Cambria" panose="02040503050406030204" pitchFamily="18" charset="0"/>
                <a:ea typeface="Cambria" panose="02040503050406030204" pitchFamily="18" charset="0"/>
              </a:rPr>
              <a:t>Number enrolled, maximum number in each class/course</a:t>
            </a:r>
          </a:p>
          <a:p>
            <a:pPr marL="457200" indent="-457200">
              <a:buClr>
                <a:srgbClr val="92D050"/>
              </a:buClr>
              <a:buFont typeface="Arial" panose="020B0604020202020204" pitchFamily="34" charset="0"/>
              <a:buChar char="•"/>
            </a:pPr>
            <a:endParaRPr lang="en-US" sz="2400" dirty="0">
              <a:latin typeface="Cambria" panose="02040503050406030204" pitchFamily="18" charset="0"/>
              <a:ea typeface="Cambria" panose="02040503050406030204" pitchFamily="18" charset="0"/>
            </a:endParaRPr>
          </a:p>
        </p:txBody>
      </p:sp>
      <p:pic>
        <p:nvPicPr>
          <p:cNvPr id="6" name="Graphic 5">
            <a:extLst>
              <a:ext uri="{FF2B5EF4-FFF2-40B4-BE49-F238E27FC236}">
                <a16:creationId xmlns:a16="http://schemas.microsoft.com/office/drawing/2014/main" id="{5ED405BC-0A39-42D7-9C1D-0E2C9E2336A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55814" y="4441458"/>
            <a:ext cx="2171265" cy="1912782"/>
          </a:xfrm>
          <a:prstGeom prst="rect">
            <a:avLst/>
          </a:prstGeom>
        </p:spPr>
      </p:pic>
    </p:spTree>
    <p:extLst>
      <p:ext uri="{BB962C8B-B14F-4D97-AF65-F5344CB8AC3E}">
        <p14:creationId xmlns:p14="http://schemas.microsoft.com/office/powerpoint/2010/main" val="4019200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24</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912571" y="1906959"/>
            <a:ext cx="10100441" cy="3674917"/>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Policies</a:t>
            </a:r>
            <a:endParaRPr lang="en-US" sz="2800" i="1" dirty="0">
              <a:latin typeface="Cambria" panose="02040503050406030204" pitchFamily="18" charset="0"/>
              <a:ea typeface="Cambria" panose="02040503050406030204" pitchFamily="18" charset="0"/>
            </a:endParaRPr>
          </a:p>
          <a:p>
            <a:pPr marL="914400" lvl="1"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Withdrawal</a:t>
            </a:r>
          </a:p>
          <a:p>
            <a:pPr marL="914400" lvl="1"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Refunds; Return of Title IV (R2T4)</a:t>
            </a:r>
          </a:p>
          <a:p>
            <a:pPr marL="914400" lvl="1"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Transfer credits</a:t>
            </a:r>
          </a:p>
          <a:p>
            <a:pPr marL="914400" lvl="1"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Vaccination</a:t>
            </a:r>
          </a:p>
          <a:p>
            <a:pPr marL="914400" lvl="1" indent="-457200">
              <a:lnSpc>
                <a:spcPct val="150000"/>
              </a:lnSpc>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Copyright infringement</a:t>
            </a:r>
          </a:p>
        </p:txBody>
      </p:sp>
      <p:pic>
        <p:nvPicPr>
          <p:cNvPr id="6" name="Graphic 5">
            <a:extLst>
              <a:ext uri="{FF2B5EF4-FFF2-40B4-BE49-F238E27FC236}">
                <a16:creationId xmlns:a16="http://schemas.microsoft.com/office/drawing/2014/main" id="{5E7A899F-8DCA-47C5-97EF-3FE2278660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87331" y="4951041"/>
            <a:ext cx="1468304" cy="1305158"/>
          </a:xfrm>
          <a:prstGeom prst="rect">
            <a:avLst/>
          </a:prstGeom>
        </p:spPr>
      </p:pic>
    </p:spTree>
    <p:extLst>
      <p:ext uri="{BB962C8B-B14F-4D97-AF65-F5344CB8AC3E}">
        <p14:creationId xmlns:p14="http://schemas.microsoft.com/office/powerpoint/2010/main" val="275542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25</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75195" y="1649291"/>
            <a:ext cx="10174014" cy="4339650"/>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Completion, graduation, transfer rates</a:t>
            </a:r>
          </a:p>
          <a:p>
            <a:pPr marL="457200"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Publish annually by July 1</a:t>
            </a: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Disaggregate data by</a:t>
            </a: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1371600" lvl="2"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Gender</a:t>
            </a:r>
          </a:p>
          <a:p>
            <a:pPr marL="1371600" lvl="2"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Major racial and ethnic subgroups</a:t>
            </a:r>
          </a:p>
          <a:p>
            <a:pPr marL="1371600" lvl="2"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Pell/Direct Loan recipients and non-recipients (other than unsubsidized Stafford loans)</a:t>
            </a:r>
          </a:p>
          <a:p>
            <a:pPr marL="1371600" lvl="2"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1371600" lvl="2"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Not required if </a:t>
            </a:r>
          </a:p>
          <a:p>
            <a:pPr marL="1371600" lvl="2"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Will not provide statistically reliable info</a:t>
            </a:r>
          </a:p>
          <a:p>
            <a:pPr marL="1371600" lvl="2" indent="-457200">
              <a:buClr>
                <a:schemeClr val="accent2"/>
              </a:buClr>
              <a:buFont typeface="Arial" panose="020B0604020202020204" pitchFamily="34" charset="0"/>
              <a:buChar char="•"/>
            </a:pPr>
            <a:r>
              <a:rPr lang="en-US" sz="2400" dirty="0">
                <a:latin typeface="Cambria" panose="02040503050406030204" pitchFamily="18" charset="0"/>
                <a:ea typeface="Cambria" panose="02040503050406030204" pitchFamily="18" charset="0"/>
              </a:rPr>
              <a:t>Reveals PII</a:t>
            </a:r>
          </a:p>
        </p:txBody>
      </p:sp>
    </p:spTree>
    <p:extLst>
      <p:ext uri="{BB962C8B-B14F-4D97-AF65-F5344CB8AC3E}">
        <p14:creationId xmlns:p14="http://schemas.microsoft.com/office/powerpoint/2010/main" val="3421122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26</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64921" y="1750579"/>
            <a:ext cx="10543977" cy="3354765"/>
          </a:xfrm>
          <a:prstGeom prst="rect">
            <a:avLst/>
          </a:prstGeom>
          <a:noFill/>
        </p:spPr>
        <p:txBody>
          <a:bodyPr wrap="square" rtlCol="0">
            <a:spAutoFit/>
          </a:bodyPr>
          <a:lstStyle/>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rPr>
              <a:t>Retention rates</a:t>
            </a:r>
          </a:p>
          <a:p>
            <a:pPr marL="457200" indent="-457200">
              <a:buClr>
                <a:schemeClr val="accent2"/>
              </a:buClr>
              <a:buFont typeface="Arial" panose="020B0604020202020204" pitchFamily="34" charset="0"/>
              <a:buChar char="•"/>
            </a:pPr>
            <a:endParaRPr lang="en-US" sz="3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3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r>
              <a:rPr lang="en-US" sz="2800" dirty="0">
                <a:latin typeface="Cambria" panose="02040503050406030204" pitchFamily="18" charset="0"/>
                <a:ea typeface="Cambria" panose="02040503050406030204" pitchFamily="18" charset="0"/>
              </a:rPr>
              <a:t>First-time full-time students that remain in degree/certificate programs</a:t>
            </a: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628650" lvl="1" indent="-17145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pPr>
            <a:endParaRPr lang="en-US" sz="600"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r>
              <a:rPr lang="en-US" sz="3200" dirty="0">
                <a:latin typeface="Cambria" panose="02040503050406030204" pitchFamily="18" charset="0"/>
                <a:ea typeface="Cambria" panose="02040503050406030204" pitchFamily="18" charset="0"/>
              </a:rPr>
              <a:t>Placement rates </a:t>
            </a:r>
            <a:r>
              <a:rPr lang="en-US" sz="2200" i="1" dirty="0">
                <a:latin typeface="Cambria" panose="02040503050406030204" pitchFamily="18" charset="0"/>
                <a:ea typeface="Cambria" panose="02040503050406030204" pitchFamily="18" charset="0"/>
              </a:rPr>
              <a:t>(if advertised for recruiting purposes)</a:t>
            </a:r>
          </a:p>
          <a:p>
            <a:pPr marL="457200" indent="-457200">
              <a:buClr>
                <a:schemeClr val="accent2"/>
              </a:buClr>
              <a:buFont typeface="Arial" panose="020B0604020202020204" pitchFamily="34" charset="0"/>
              <a:buChar char="•"/>
            </a:pPr>
            <a:endParaRPr lang="en-US" sz="300" i="1" dirty="0">
              <a:latin typeface="Cambria" panose="02040503050406030204" pitchFamily="18" charset="0"/>
              <a:ea typeface="Cambria" panose="02040503050406030204" pitchFamily="18" charset="0"/>
            </a:endParaRPr>
          </a:p>
          <a:p>
            <a:pPr marL="457200" indent="-457200">
              <a:buClr>
                <a:schemeClr val="accent2"/>
              </a:buClr>
              <a:buFont typeface="Arial" panose="020B0604020202020204" pitchFamily="34" charset="0"/>
              <a:buChar char="•"/>
            </a:pPr>
            <a:endParaRPr lang="en-US" sz="300" i="1" dirty="0">
              <a:latin typeface="Cambria" panose="02040503050406030204" pitchFamily="18" charset="0"/>
              <a:ea typeface="Cambria" panose="02040503050406030204" pitchFamily="18" charset="0"/>
            </a:endParaRPr>
          </a:p>
          <a:p>
            <a:pPr marL="914400" lvl="1" indent="-457200">
              <a:buClr>
                <a:schemeClr val="accent2"/>
              </a:buClr>
              <a:buFont typeface="Arial" panose="020B0604020202020204" pitchFamily="34" charset="0"/>
              <a:buChar char="•"/>
              <a:defRPr/>
            </a:pPr>
            <a:r>
              <a:rPr lang="en-US" sz="2800" dirty="0">
                <a:latin typeface="Cambria" panose="02040503050406030204" pitchFamily="18" charset="0"/>
                <a:ea typeface="Cambria" panose="02040503050406030204" pitchFamily="18" charset="0"/>
                <a:cs typeface="Arial" panose="020B0604020202020204" pitchFamily="34" charset="0"/>
              </a:rPr>
              <a:t>Employment/graduation statistics</a:t>
            </a:r>
          </a:p>
          <a:p>
            <a:pPr marL="914400" lvl="1" indent="-457200">
              <a:buClr>
                <a:schemeClr val="accent2"/>
              </a:buClr>
              <a:buFont typeface="Arial" panose="020B0604020202020204" pitchFamily="34" charset="0"/>
              <a:buChar char="•"/>
              <a:defRPr/>
            </a:pPr>
            <a:endParaRPr lang="en-US" sz="300" dirty="0">
              <a:latin typeface="Cambria" panose="02040503050406030204" pitchFamily="18" charset="0"/>
              <a:ea typeface="Cambria" panose="02040503050406030204" pitchFamily="18" charset="0"/>
              <a:cs typeface="Arial" panose="020B0604020202020204" pitchFamily="34" charset="0"/>
            </a:endParaRPr>
          </a:p>
          <a:p>
            <a:pPr marL="914400" lvl="1" indent="-457200">
              <a:buClr>
                <a:schemeClr val="accent2"/>
              </a:buClr>
              <a:buFont typeface="Arial" panose="020B0604020202020204" pitchFamily="34" charset="0"/>
              <a:buChar char="•"/>
              <a:defRPr/>
            </a:pPr>
            <a:endParaRPr lang="en-US" sz="300" dirty="0">
              <a:latin typeface="Cambria" panose="02040503050406030204" pitchFamily="18" charset="0"/>
              <a:ea typeface="Cambria" panose="02040503050406030204" pitchFamily="18" charset="0"/>
              <a:cs typeface="Arial" panose="020B0604020202020204" pitchFamily="34" charset="0"/>
            </a:endParaRPr>
          </a:p>
          <a:p>
            <a:pPr marL="914400" lvl="1" indent="-457200">
              <a:buClr>
                <a:schemeClr val="accent2"/>
              </a:buClr>
              <a:buFont typeface="Arial" panose="020B0604020202020204" pitchFamily="34" charset="0"/>
              <a:buChar char="•"/>
              <a:defRPr/>
            </a:pPr>
            <a:r>
              <a:rPr lang="en-US" sz="2800" dirty="0">
                <a:latin typeface="Cambria" panose="02040503050406030204" pitchFamily="18" charset="0"/>
                <a:ea typeface="Cambria" panose="02040503050406030204" pitchFamily="18" charset="0"/>
                <a:cs typeface="Arial" panose="020B0604020202020204" pitchFamily="34" charset="0"/>
              </a:rPr>
              <a:t>Relevant state licensing requirements</a:t>
            </a:r>
          </a:p>
        </p:txBody>
      </p:sp>
      <p:pic>
        <p:nvPicPr>
          <p:cNvPr id="6" name="Graphic 5">
            <a:extLst>
              <a:ext uri="{FF2B5EF4-FFF2-40B4-BE49-F238E27FC236}">
                <a16:creationId xmlns:a16="http://schemas.microsoft.com/office/drawing/2014/main" id="{E690E9A4-DBDF-4133-A64D-A7EA07DBCB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87331" y="4951041"/>
            <a:ext cx="1468304" cy="1305158"/>
          </a:xfrm>
          <a:prstGeom prst="rect">
            <a:avLst/>
          </a:prstGeom>
        </p:spPr>
      </p:pic>
    </p:spTree>
    <p:extLst>
      <p:ext uri="{BB962C8B-B14F-4D97-AF65-F5344CB8AC3E}">
        <p14:creationId xmlns:p14="http://schemas.microsoft.com/office/powerpoint/2010/main" val="4189961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p:txBody>
          <a:bodyPr/>
          <a:lstStyle/>
          <a:p>
            <a:r>
              <a:rPr lang="en-US" dirty="0">
                <a:latin typeface="Arial Narrow" panose="020B0606020202030204" pitchFamily="34" charset="0"/>
              </a:rPr>
              <a:t>General student Disclosures</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a:lstStyle/>
          <a:p>
            <a:fld id="{234755BD-B4AC-9044-BCE4-27904766F8BB}" type="slidenum">
              <a:rPr lang="en-US" smtClean="0"/>
              <a:pPr/>
              <a:t>27</a:t>
            </a:fld>
            <a:endParaRPr lang="en-US"/>
          </a:p>
        </p:txBody>
      </p:sp>
      <p:sp>
        <p:nvSpPr>
          <p:cNvPr id="2" name="TextBox 1">
            <a:extLst>
              <a:ext uri="{FF2B5EF4-FFF2-40B4-BE49-F238E27FC236}">
                <a16:creationId xmlns:a16="http://schemas.microsoft.com/office/drawing/2014/main" id="{88E98D6F-BA3A-4AE2-BAAE-1524E50BC6C6}"/>
              </a:ext>
            </a:extLst>
          </p:cNvPr>
          <p:cNvSpPr txBox="1"/>
          <p:nvPr/>
        </p:nvSpPr>
        <p:spPr>
          <a:xfrm>
            <a:off x="815603" y="1647199"/>
            <a:ext cx="10100441" cy="4724370"/>
          </a:xfrm>
          <a:prstGeom prst="rect">
            <a:avLst/>
          </a:prstGeom>
          <a:noFill/>
        </p:spPr>
        <p:txBody>
          <a:bodyPr wrap="square" rtlCol="0">
            <a:spAutoFit/>
          </a:bodyPr>
          <a:lstStyle/>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Constitution Day</a:t>
            </a:r>
          </a:p>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Student Body Diversity</a:t>
            </a:r>
          </a:p>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Equity in Athletics Disclosure Act (EADA)</a:t>
            </a:r>
          </a:p>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Annual Security Report*</a:t>
            </a:r>
          </a:p>
          <a:p>
            <a:pPr marL="914400" lvl="1"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Drug and Alcohol Abuse Prevention Program (DAAP)*</a:t>
            </a:r>
          </a:p>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Annual Fire Safety Report </a:t>
            </a:r>
            <a:r>
              <a:rPr lang="en-US" sz="2600" i="1" dirty="0">
                <a:latin typeface="Cambria" panose="02040503050406030204" pitchFamily="18" charset="0"/>
                <a:ea typeface="Cambria" panose="02040503050406030204" pitchFamily="18" charset="0"/>
              </a:rPr>
              <a:t>(if have on-campus housing)</a:t>
            </a:r>
          </a:p>
          <a:p>
            <a:pPr marL="457200" indent="-457200">
              <a:lnSpc>
                <a:spcPct val="150000"/>
              </a:lnSpc>
              <a:buClr>
                <a:schemeClr val="accent2"/>
              </a:buClr>
              <a:buFont typeface="Arial" panose="020B0604020202020204" pitchFamily="34" charset="0"/>
              <a:buChar char="•"/>
            </a:pPr>
            <a:r>
              <a:rPr lang="en-US" sz="2600" dirty="0">
                <a:latin typeface="Cambria" panose="02040503050406030204" pitchFamily="18" charset="0"/>
                <a:ea typeface="Cambria" panose="02040503050406030204" pitchFamily="18" charset="0"/>
              </a:rPr>
              <a:t>Voter Registration*</a:t>
            </a:r>
            <a:endParaRPr lang="en-US" sz="1400" dirty="0">
              <a:latin typeface="Cambria" panose="02040503050406030204" pitchFamily="18" charset="0"/>
              <a:ea typeface="Cambria" panose="02040503050406030204" pitchFamily="18" charset="0"/>
            </a:endParaRPr>
          </a:p>
          <a:p>
            <a:pPr>
              <a:buClr>
                <a:srgbClr val="92D050"/>
              </a:buClr>
            </a:pPr>
            <a:endParaRPr lang="en-US" sz="1400" dirty="0">
              <a:latin typeface="Cambria" panose="02040503050406030204" pitchFamily="18" charset="0"/>
              <a:ea typeface="Cambria" panose="02040503050406030204" pitchFamily="18" charset="0"/>
            </a:endParaRPr>
          </a:p>
          <a:p>
            <a:pPr>
              <a:buClr>
                <a:srgbClr val="92D050"/>
              </a:buClr>
            </a:pPr>
            <a:r>
              <a:rPr lang="en-US" sz="1400" dirty="0">
                <a:latin typeface="Cambria" panose="02040503050406030204" pitchFamily="18" charset="0"/>
                <a:ea typeface="Cambria" panose="02040503050406030204" pitchFamily="18" charset="0"/>
              </a:rPr>
              <a:t>							* = Covered in upcoming scenarios</a:t>
            </a:r>
          </a:p>
        </p:txBody>
      </p:sp>
    </p:spTree>
    <p:extLst>
      <p:ext uri="{BB962C8B-B14F-4D97-AF65-F5344CB8AC3E}">
        <p14:creationId xmlns:p14="http://schemas.microsoft.com/office/powerpoint/2010/main" val="3083889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p:txBody>
          <a:bodyPr/>
          <a:lstStyle/>
          <a:p>
            <a:r>
              <a:rPr lang="en-US" dirty="0">
                <a:latin typeface="Arial Narrow" panose="020B0606020202030204" pitchFamily="34" charset="0"/>
              </a:rPr>
              <a:t>Using FSA Assessments</a:t>
            </a:r>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10"/>
          </p:nvPr>
        </p:nvSpPr>
        <p:spPr>
          <a:xfrm>
            <a:off x="11707151" y="6354240"/>
            <a:ext cx="399651" cy="312098"/>
          </a:xfrm>
          <a:prstGeom prst="rect">
            <a:avLst/>
          </a:prstGeom>
        </p:spPr>
        <p:txBody>
          <a:bodyPr vert="horz" lIns="0" tIns="0" rIns="91440" bIns="45720" rtlCol="0" anchor="t" anchorCtr="0"/>
          <a:lstStyle>
            <a:defPPr>
              <a:defRPr lang="en-US"/>
            </a:defPPr>
            <a:lvl1pPr marL="0" algn="l" defTabSz="914400" rtl="0" eaLnBrk="1" latinLnBrk="0" hangingPunct="1">
              <a:defRPr sz="751" b="0" i="0" kern="1200">
                <a:solidFill>
                  <a:schemeClr val="bg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mtClean="0"/>
              <a:pPr/>
              <a:t>28</a:t>
            </a:fld>
            <a:endParaRPr lang="en-US"/>
          </a:p>
        </p:txBody>
      </p:sp>
    </p:spTree>
    <p:extLst>
      <p:ext uri="{BB962C8B-B14F-4D97-AF65-F5344CB8AC3E}">
        <p14:creationId xmlns:p14="http://schemas.microsoft.com/office/powerpoint/2010/main" val="1803696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871C1C-D738-468E-AC3A-2C9C39E0AF4F}"/>
              </a:ext>
            </a:extLst>
          </p:cNvPr>
          <p:cNvSpPr>
            <a:spLocks noGrp="1"/>
          </p:cNvSpPr>
          <p:nvPr>
            <p:ph type="title"/>
          </p:nvPr>
        </p:nvSpPr>
        <p:spPr/>
        <p:txBody>
          <a:bodyPr/>
          <a:lstStyle/>
          <a:p>
            <a:r>
              <a:rPr lang="en-US" dirty="0">
                <a:latin typeface="Arial Narrow" panose="020B0606020202030204" pitchFamily="34" charset="0"/>
              </a:rPr>
              <a:t>FSA Assessments</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10"/>
          </p:nvPr>
        </p:nvSpPr>
        <p:spPr>
          <a:xfrm>
            <a:off x="848657" y="1848835"/>
            <a:ext cx="10004425" cy="4689475"/>
          </a:xfrm>
        </p:spPr>
        <p:txBody>
          <a:bodyPr/>
          <a:lstStyle/>
          <a:p>
            <a:pPr marL="0" indent="0">
              <a:buNone/>
            </a:pPr>
            <a:r>
              <a:rPr lang="en-US" dirty="0"/>
              <a:t>Consumer Information</a:t>
            </a:r>
          </a:p>
          <a:p>
            <a:pPr marL="457200" indent="-457200"/>
            <a:r>
              <a:rPr lang="en-US" dirty="0"/>
              <a:t>At a Glance</a:t>
            </a:r>
          </a:p>
          <a:p>
            <a:pPr marL="914286" lvl="1" indent="-457200"/>
            <a:r>
              <a:rPr lang="en-US" dirty="0"/>
              <a:t>Summary of disclosure requirements</a:t>
            </a:r>
          </a:p>
          <a:p>
            <a:pPr marL="457200" indent="-457200"/>
            <a:endParaRPr lang="en-US" sz="600" dirty="0"/>
          </a:p>
          <a:p>
            <a:pPr marL="457200" indent="-457200"/>
            <a:r>
              <a:rPr lang="en-US" dirty="0"/>
              <a:t>Activities</a:t>
            </a:r>
          </a:p>
          <a:p>
            <a:pPr marL="914286" lvl="1" indent="-457200"/>
            <a:r>
              <a:rPr lang="en-US" dirty="0"/>
              <a:t>Policies and procedures review</a:t>
            </a:r>
          </a:p>
          <a:p>
            <a:pPr marL="914286" lvl="1" indent="-457200"/>
            <a:r>
              <a:rPr lang="en-US" dirty="0"/>
              <a:t>10 activities and checklists</a:t>
            </a:r>
          </a:p>
          <a:p>
            <a:pPr marL="457200" indent="-457200"/>
            <a:r>
              <a:rPr lang="en-US" dirty="0"/>
              <a:t>Resources</a:t>
            </a:r>
          </a:p>
          <a:p>
            <a:pPr marL="914286" lvl="1" indent="-457200"/>
            <a:r>
              <a:rPr lang="en-US" dirty="0"/>
              <a:t>Regulatory citations</a:t>
            </a:r>
          </a:p>
          <a:p>
            <a:pPr marL="914286" lvl="1" indent="-457200"/>
            <a:r>
              <a:rPr lang="en-US" dirty="0"/>
              <a:t>Other resources</a:t>
            </a:r>
          </a:p>
          <a:p>
            <a:pPr marL="457200" indent="-457200"/>
            <a:endParaRPr lang="en-US" sz="600" dirty="0"/>
          </a:p>
        </p:txBody>
      </p:sp>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29</a:t>
            </a:fld>
            <a:endParaRPr lang="en-US"/>
          </a:p>
        </p:txBody>
      </p:sp>
    </p:spTree>
    <p:extLst>
      <p:ext uri="{BB962C8B-B14F-4D97-AF65-F5344CB8AC3E}">
        <p14:creationId xmlns:p14="http://schemas.microsoft.com/office/powerpoint/2010/main" val="4285939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3</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Agenda</a:t>
            </a:r>
          </a:p>
        </p:txBody>
      </p:sp>
      <p:sp>
        <p:nvSpPr>
          <p:cNvPr id="5" name="Text Placeholder 3">
            <a:extLst>
              <a:ext uri="{FF2B5EF4-FFF2-40B4-BE49-F238E27FC236}">
                <a16:creationId xmlns:a16="http://schemas.microsoft.com/office/drawing/2014/main" id="{3C763BB8-F9DD-C947-A897-27FFA14BC632}"/>
              </a:ext>
            </a:extLst>
          </p:cNvPr>
          <p:cNvSpPr txBox="1">
            <a:spLocks/>
          </p:cNvSpPr>
          <p:nvPr/>
        </p:nvSpPr>
        <p:spPr>
          <a:xfrm>
            <a:off x="896938" y="1550988"/>
            <a:ext cx="10234612" cy="4803248"/>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Aft>
                <a:spcPts val="1000"/>
              </a:spcAft>
              <a:buSzPct val="100000"/>
              <a:buFont typeface="+mj-lt"/>
              <a:buAutoNum type="arabicPeriod"/>
            </a:pPr>
            <a:r>
              <a:rPr lang="en-US" dirty="0"/>
              <a:t>Reporting Requirements</a:t>
            </a:r>
          </a:p>
          <a:p>
            <a:pPr marL="514350" indent="-514350">
              <a:lnSpc>
                <a:spcPct val="100000"/>
              </a:lnSpc>
              <a:spcAft>
                <a:spcPts val="1000"/>
              </a:spcAft>
              <a:buSzPct val="100000"/>
              <a:buFont typeface="+mj-lt"/>
              <a:buAutoNum type="arabicPeriod"/>
            </a:pPr>
            <a:r>
              <a:rPr lang="en-US" dirty="0"/>
              <a:t>How ED Uses Consumer Information</a:t>
            </a:r>
          </a:p>
          <a:p>
            <a:pPr marL="514350" indent="-514350">
              <a:lnSpc>
                <a:spcPct val="100000"/>
              </a:lnSpc>
              <a:spcAft>
                <a:spcPts val="1000"/>
              </a:spcAft>
              <a:buSzPct val="100000"/>
              <a:buFont typeface="+mj-lt"/>
              <a:buAutoNum type="arabicPeriod"/>
            </a:pPr>
            <a:r>
              <a:rPr lang="en-US" dirty="0"/>
              <a:t>Notices and Disclosures</a:t>
            </a:r>
          </a:p>
          <a:p>
            <a:pPr marL="514350" indent="-514350">
              <a:lnSpc>
                <a:spcPct val="100000"/>
              </a:lnSpc>
              <a:spcAft>
                <a:spcPts val="1000"/>
              </a:spcAft>
              <a:buSzPct val="100000"/>
              <a:buFont typeface="+mj-lt"/>
              <a:buAutoNum type="arabicPeriod"/>
            </a:pPr>
            <a:r>
              <a:rPr lang="en-US" dirty="0"/>
              <a:t>Using FSA Assessments</a:t>
            </a:r>
          </a:p>
          <a:p>
            <a:pPr marL="514350" indent="-514350">
              <a:lnSpc>
                <a:spcPct val="100000"/>
              </a:lnSpc>
              <a:spcAft>
                <a:spcPts val="1000"/>
              </a:spcAft>
              <a:buSzPct val="100000"/>
              <a:buFont typeface="+mj-lt"/>
              <a:buAutoNum type="arabicPeriod"/>
            </a:pPr>
            <a:r>
              <a:rPr lang="en-US" dirty="0"/>
              <a:t>Resources</a:t>
            </a:r>
          </a:p>
        </p:txBody>
      </p:sp>
    </p:spTree>
    <p:extLst>
      <p:ext uri="{BB962C8B-B14F-4D97-AF65-F5344CB8AC3E}">
        <p14:creationId xmlns:p14="http://schemas.microsoft.com/office/powerpoint/2010/main" val="498275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24563" y="1953012"/>
            <a:ext cx="2556991" cy="2054670"/>
          </a:xfrm>
        </p:spPr>
        <p:txBody>
          <a:bodyPr vert="horz" lIns="91440" tIns="45720" rIns="91440" bIns="45720" rtlCol="0" anchor="t">
            <a:normAutofit/>
          </a:bodyPr>
          <a:lstStyle/>
          <a:p>
            <a:pPr defTabSz="914400"/>
            <a:r>
              <a:rPr lang="en-US" sz="2800" kern="1200" dirty="0">
                <a:latin typeface="Arial Narrow" panose="020B0606020202030204" pitchFamily="34" charset="0"/>
                <a:ea typeface="+mj-ea"/>
                <a:cs typeface="+mj-cs"/>
              </a:rPr>
              <a:t>FSA Assessments 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30</a:t>
            </a:fld>
            <a:endParaRPr lang="en-US" sz="1100">
              <a:solidFill>
                <a:schemeClr val="tx1">
                  <a:lumMod val="50000"/>
                  <a:lumOff val="50000"/>
                </a:schemeClr>
              </a:solidFill>
              <a:latin typeface="+mn-lt"/>
              <a:cs typeface="+mn-cs"/>
            </a:endParaRPr>
          </a:p>
        </p:txBody>
      </p:sp>
      <p:pic>
        <p:nvPicPr>
          <p:cNvPr id="8" name="Picture 7">
            <a:extLst>
              <a:ext uri="{FF2B5EF4-FFF2-40B4-BE49-F238E27FC236}">
                <a16:creationId xmlns:a16="http://schemas.microsoft.com/office/drawing/2014/main" id="{4FE94B89-58B4-44FE-9B8C-4B0BE88C4B4B}"/>
              </a:ext>
            </a:extLst>
          </p:cNvPr>
          <p:cNvPicPr>
            <a:picLocks noChangeAspect="1"/>
          </p:cNvPicPr>
          <p:nvPr/>
        </p:nvPicPr>
        <p:blipFill rotWithShape="1">
          <a:blip r:embed="rId3"/>
          <a:srcRect l="1283"/>
          <a:stretch/>
        </p:blipFill>
        <p:spPr>
          <a:xfrm>
            <a:off x="3613669" y="588440"/>
            <a:ext cx="8052288" cy="5717125"/>
          </a:xfrm>
          <a:prstGeom prst="rect">
            <a:avLst/>
          </a:prstGeom>
          <a:ln>
            <a:solidFill>
              <a:schemeClr val="accent1"/>
            </a:solidFill>
          </a:ln>
        </p:spPr>
      </p:pic>
    </p:spTree>
    <p:extLst>
      <p:ext uri="{BB962C8B-B14F-4D97-AF65-F5344CB8AC3E}">
        <p14:creationId xmlns:p14="http://schemas.microsoft.com/office/powerpoint/2010/main" val="3241281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59069" y="2729390"/>
            <a:ext cx="2520167" cy="2054670"/>
          </a:xfrm>
        </p:spPr>
        <p:txBody>
          <a:bodyPr vert="horz" lIns="91440" tIns="45720" rIns="91440" bIns="45720" rtlCol="0" anchor="t">
            <a:normAutofit/>
          </a:bodyPr>
          <a:lstStyle/>
          <a:p>
            <a:pPr defTabSz="914400"/>
            <a:r>
              <a:rPr lang="en-US" sz="2800" kern="1200" dirty="0">
                <a:latin typeface="Arial Narrow" panose="020B0606020202030204" pitchFamily="34" charset="0"/>
                <a:ea typeface="+mj-ea"/>
                <a:cs typeface="+mj-cs"/>
              </a:rPr>
              <a:t>FSA Assessments Activity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31</a:t>
            </a:fld>
            <a:endParaRPr lang="en-US" sz="1100">
              <a:solidFill>
                <a:schemeClr val="tx1">
                  <a:lumMod val="50000"/>
                  <a:lumOff val="50000"/>
                </a:schemeClr>
              </a:solidFill>
              <a:latin typeface="+mn-lt"/>
              <a:cs typeface="+mn-cs"/>
            </a:endParaRPr>
          </a:p>
        </p:txBody>
      </p:sp>
      <p:pic>
        <p:nvPicPr>
          <p:cNvPr id="15" name="Picture 14">
            <a:extLst>
              <a:ext uri="{FF2B5EF4-FFF2-40B4-BE49-F238E27FC236}">
                <a16:creationId xmlns:a16="http://schemas.microsoft.com/office/drawing/2014/main" id="{D23E5FE9-7C45-4E6A-9961-8A6BBEBD3EDE}"/>
              </a:ext>
            </a:extLst>
          </p:cNvPr>
          <p:cNvPicPr>
            <a:picLocks noChangeAspect="1"/>
          </p:cNvPicPr>
          <p:nvPr/>
        </p:nvPicPr>
        <p:blipFill rotWithShape="1">
          <a:blip r:embed="rId3"/>
          <a:srcRect t="2185"/>
          <a:stretch/>
        </p:blipFill>
        <p:spPr>
          <a:xfrm>
            <a:off x="3320485" y="139903"/>
            <a:ext cx="8762708" cy="6629127"/>
          </a:xfrm>
          <a:prstGeom prst="rect">
            <a:avLst/>
          </a:prstGeom>
          <a:ln>
            <a:solidFill>
              <a:schemeClr val="accent1"/>
            </a:solidFill>
          </a:ln>
        </p:spPr>
      </p:pic>
      <p:sp>
        <p:nvSpPr>
          <p:cNvPr id="2" name="Rectangle 1">
            <a:extLst>
              <a:ext uri="{FF2B5EF4-FFF2-40B4-BE49-F238E27FC236}">
                <a16:creationId xmlns:a16="http://schemas.microsoft.com/office/drawing/2014/main" id="{EFB4E20F-F7E5-4DEB-8DFE-7F3F2D856A55}"/>
              </a:ext>
            </a:extLst>
          </p:cNvPr>
          <p:cNvSpPr/>
          <p:nvPr/>
        </p:nvSpPr>
        <p:spPr>
          <a:xfrm>
            <a:off x="3627134" y="3355188"/>
            <a:ext cx="8163450" cy="344129"/>
          </a:xfrm>
          <a:prstGeom prst="rect">
            <a:avLst/>
          </a:prstGeom>
          <a:solidFill>
            <a:schemeClr val="bg2">
              <a:lumMod val="90000"/>
              <a:alpha val="27000"/>
            </a:schemeClr>
          </a:solid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158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910828" y="2660378"/>
            <a:ext cx="2539507" cy="2054670"/>
          </a:xfrm>
        </p:spPr>
        <p:txBody>
          <a:bodyPr vert="horz" lIns="91440" tIns="45720" rIns="91440" bIns="45720" rtlCol="0" anchor="t">
            <a:normAutofit/>
          </a:bodyPr>
          <a:lstStyle/>
          <a:p>
            <a:pPr defTabSz="914400"/>
            <a:r>
              <a:rPr lang="en-US" sz="2800" kern="1200" dirty="0">
                <a:latin typeface="Arial Narrow" panose="020B0606020202030204" pitchFamily="34" charset="0"/>
                <a:ea typeface="+mj-ea"/>
                <a:cs typeface="+mj-cs"/>
              </a:rPr>
              <a:t>FSA Assessments Activity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32</a:t>
            </a:fld>
            <a:endParaRPr lang="en-US" sz="1100">
              <a:solidFill>
                <a:schemeClr val="tx1">
                  <a:lumMod val="50000"/>
                  <a:lumOff val="50000"/>
                </a:schemeClr>
              </a:solidFill>
              <a:latin typeface="+mn-lt"/>
              <a:cs typeface="+mn-cs"/>
            </a:endParaRPr>
          </a:p>
        </p:txBody>
      </p:sp>
      <p:pic>
        <p:nvPicPr>
          <p:cNvPr id="3" name="Picture 2" descr="Table&#10;&#10;Description automatically generated">
            <a:extLst>
              <a:ext uri="{FF2B5EF4-FFF2-40B4-BE49-F238E27FC236}">
                <a16:creationId xmlns:a16="http://schemas.microsoft.com/office/drawing/2014/main" id="{D04155F1-0359-43D5-9DEE-9896F09A88A8}"/>
              </a:ext>
            </a:extLst>
          </p:cNvPr>
          <p:cNvPicPr>
            <a:picLocks noChangeAspect="1"/>
          </p:cNvPicPr>
          <p:nvPr/>
        </p:nvPicPr>
        <p:blipFill rotWithShape="1">
          <a:blip r:embed="rId3"/>
          <a:srcRect t="1326" b="675"/>
          <a:stretch/>
        </p:blipFill>
        <p:spPr>
          <a:xfrm>
            <a:off x="3450335" y="98316"/>
            <a:ext cx="6432345" cy="6595092"/>
          </a:xfrm>
          <a:prstGeom prst="rect">
            <a:avLst/>
          </a:prstGeom>
          <a:solidFill>
            <a:schemeClr val="bg1"/>
          </a:solidFill>
          <a:ln>
            <a:solidFill>
              <a:schemeClr val="accent1"/>
            </a:solidFill>
          </a:ln>
        </p:spPr>
      </p:pic>
      <p:sp>
        <p:nvSpPr>
          <p:cNvPr id="10" name="Rectangle 9">
            <a:extLst>
              <a:ext uri="{FF2B5EF4-FFF2-40B4-BE49-F238E27FC236}">
                <a16:creationId xmlns:a16="http://schemas.microsoft.com/office/drawing/2014/main" id="{A4A28DF8-2D78-4CF8-9ADB-77E07DF656C5}"/>
              </a:ext>
            </a:extLst>
          </p:cNvPr>
          <p:cNvSpPr/>
          <p:nvPr/>
        </p:nvSpPr>
        <p:spPr>
          <a:xfrm rot="5400000">
            <a:off x="2243400" y="4420657"/>
            <a:ext cx="4171152" cy="333791"/>
          </a:xfrm>
          <a:prstGeom prst="rect">
            <a:avLst/>
          </a:prstGeom>
          <a:solidFill>
            <a:schemeClr val="bg2">
              <a:lumMod val="90000"/>
              <a:alpha val="27000"/>
            </a:schemeClr>
          </a:solid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086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33</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6096000" y="628650"/>
            <a:ext cx="5705475" cy="1677988"/>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FSA Assessments: Scenario 1</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6096000" y="2209800"/>
            <a:ext cx="5705475" cy="3786188"/>
          </a:xfrm>
        </p:spPr>
        <p:txBody>
          <a:bodyPr vert="horz" lIns="91440" tIns="45720" rIns="91440" bIns="45720" rtlCol="0">
            <a:normAutofit/>
          </a:bodyPr>
          <a:lstStyle/>
          <a:p>
            <a:pPr marL="0" indent="0" defTabSz="914400">
              <a:lnSpc>
                <a:spcPct val="150000"/>
              </a:lnSpc>
              <a:buNone/>
            </a:pPr>
            <a:r>
              <a:rPr lang="en-US" sz="2200" dirty="0">
                <a:cs typeface="+mn-cs"/>
              </a:rPr>
              <a:t>Central Commercial College (CCC) </a:t>
            </a:r>
            <a:r>
              <a:rPr lang="en-US" sz="2200" b="1" dirty="0">
                <a:cs typeface="+mn-cs"/>
              </a:rPr>
              <a:t>reviews</a:t>
            </a:r>
            <a:r>
              <a:rPr lang="en-US" sz="2200" dirty="0">
                <a:cs typeface="+mn-cs"/>
              </a:rPr>
              <a:t> its drug and alcohol abuse prevention </a:t>
            </a:r>
            <a:r>
              <a:rPr lang="en-US" sz="2200" b="1" dirty="0">
                <a:cs typeface="+mn-cs"/>
              </a:rPr>
              <a:t>program</a:t>
            </a:r>
            <a:r>
              <a:rPr lang="en-US" sz="2200" dirty="0">
                <a:cs typeface="+mn-cs"/>
              </a:rPr>
              <a:t> </a:t>
            </a:r>
            <a:r>
              <a:rPr lang="en-US" sz="2200" b="1" dirty="0">
                <a:cs typeface="+mn-cs"/>
              </a:rPr>
              <a:t>every</a:t>
            </a:r>
            <a:r>
              <a:rPr lang="en-US" sz="2200" dirty="0">
                <a:cs typeface="+mn-cs"/>
              </a:rPr>
              <a:t> three </a:t>
            </a:r>
            <a:r>
              <a:rPr lang="en-US" sz="2200" b="1" dirty="0">
                <a:cs typeface="+mn-cs"/>
              </a:rPr>
              <a:t>(3) years</a:t>
            </a:r>
            <a:r>
              <a:rPr lang="en-US" sz="2200" dirty="0">
                <a:cs typeface="+mn-cs"/>
              </a:rPr>
              <a:t> and </a:t>
            </a:r>
            <a:r>
              <a:rPr lang="en-US" sz="2200" b="1" dirty="0">
                <a:cs typeface="+mn-cs"/>
              </a:rPr>
              <a:t>distributes</a:t>
            </a:r>
            <a:r>
              <a:rPr lang="en-US" sz="2200" dirty="0">
                <a:cs typeface="+mn-cs"/>
              </a:rPr>
              <a:t> the </a:t>
            </a:r>
            <a:r>
              <a:rPr lang="en-US" sz="2200" b="1" dirty="0">
                <a:cs typeface="+mn-cs"/>
              </a:rPr>
              <a:t>standards of conduct </a:t>
            </a:r>
            <a:r>
              <a:rPr lang="en-US" sz="2200" dirty="0">
                <a:cs typeface="+mn-cs"/>
              </a:rPr>
              <a:t>materials to all </a:t>
            </a:r>
            <a:r>
              <a:rPr lang="en-US" sz="2200" b="1" dirty="0">
                <a:cs typeface="+mn-cs"/>
              </a:rPr>
              <a:t>employees</a:t>
            </a:r>
            <a:r>
              <a:rPr lang="en-US" sz="2200" dirty="0">
                <a:cs typeface="+mn-cs"/>
              </a:rPr>
              <a:t> and all </a:t>
            </a:r>
            <a:r>
              <a:rPr lang="en-US" sz="2200" b="1" dirty="0">
                <a:cs typeface="+mn-cs"/>
              </a:rPr>
              <a:t>enrolled incoming freshman</a:t>
            </a:r>
            <a:r>
              <a:rPr lang="en-US" sz="2200" dirty="0">
                <a:cs typeface="+mn-cs"/>
              </a:rPr>
              <a:t>.</a:t>
            </a:r>
          </a:p>
        </p:txBody>
      </p:sp>
      <p:pic>
        <p:nvPicPr>
          <p:cNvPr id="6" name="Picture 5" descr="A person sitting at a desk&#10;&#10;Description automatically generated with low confidence">
            <a:extLst>
              <a:ext uri="{FF2B5EF4-FFF2-40B4-BE49-F238E27FC236}">
                <a16:creationId xmlns:a16="http://schemas.microsoft.com/office/drawing/2014/main" id="{01E2BFB2-C408-40F4-B667-5DD1A2DC08FC}"/>
              </a:ext>
            </a:extLst>
          </p:cNvPr>
          <p:cNvPicPr/>
          <p:nvPr/>
        </p:nvPicPr>
        <p:blipFill rotWithShape="1">
          <a:blip r:embed="rId3">
            <a:extLst>
              <a:ext uri="{28A0092B-C50C-407E-A947-70E740481C1C}">
                <a14:useLocalDpi xmlns:a14="http://schemas.microsoft.com/office/drawing/2010/main" val="0"/>
              </a:ext>
            </a:extLst>
          </a:blip>
          <a:srcRect l="16959" t="6849" r="17594"/>
          <a:stretch/>
        </p:blipFill>
        <p:spPr bwMode="auto">
          <a:xfrm>
            <a:off x="571501" y="889000"/>
            <a:ext cx="5092700" cy="4364832"/>
          </a:xfrm>
          <a:prstGeom prst="rect">
            <a:avLst/>
          </a:prstGeom>
          <a:noFill/>
          <a:ln>
            <a:noFill/>
          </a:ln>
        </p:spPr>
      </p:pic>
    </p:spTree>
    <p:extLst>
      <p:ext uri="{BB962C8B-B14F-4D97-AF65-F5344CB8AC3E}">
        <p14:creationId xmlns:p14="http://schemas.microsoft.com/office/powerpoint/2010/main" val="1712331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63765" y="248038"/>
            <a:ext cx="7772395" cy="1159200"/>
          </a:xfrm>
        </p:spPr>
        <p:txBody>
          <a:bodyPr vert="horz" lIns="91440" tIns="45720" rIns="91440" bIns="45720" rtlCol="0" anchor="ctr">
            <a:normAutofit/>
          </a:bodyPr>
          <a:lstStyle/>
          <a:p>
            <a:pPr defTabSz="914400"/>
            <a:r>
              <a:rPr lang="en-US" kern="1200"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19" y="6455664"/>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34</a:t>
            </a:fld>
            <a:endParaRPr lang="en-US" sz="1100">
              <a:solidFill>
                <a:schemeClr val="tx1">
                  <a:lumMod val="50000"/>
                  <a:lumOff val="50000"/>
                </a:schemeClr>
              </a:solidFill>
              <a:latin typeface="+mn-lt"/>
              <a:cs typeface="+mn-cs"/>
            </a:endParaRPr>
          </a:p>
        </p:txBody>
      </p:sp>
      <p:pic>
        <p:nvPicPr>
          <p:cNvPr id="20" name="Picture 19">
            <a:extLst>
              <a:ext uri="{FF2B5EF4-FFF2-40B4-BE49-F238E27FC236}">
                <a16:creationId xmlns:a16="http://schemas.microsoft.com/office/drawing/2014/main" id="{E6EE39FB-2C79-4DDF-BE9F-51F5C9A3A2DB}"/>
              </a:ext>
            </a:extLst>
          </p:cNvPr>
          <p:cNvPicPr>
            <a:picLocks noChangeAspect="1"/>
          </p:cNvPicPr>
          <p:nvPr/>
        </p:nvPicPr>
        <p:blipFill rotWithShape="1">
          <a:blip r:embed="rId3"/>
          <a:srcRect b="85369"/>
          <a:stretch/>
        </p:blipFill>
        <p:spPr>
          <a:xfrm>
            <a:off x="157867" y="2092926"/>
            <a:ext cx="11860112" cy="446898"/>
          </a:xfrm>
          <a:prstGeom prst="rect">
            <a:avLst/>
          </a:prstGeom>
        </p:spPr>
      </p:pic>
      <p:pic>
        <p:nvPicPr>
          <p:cNvPr id="3" name="Picture 2">
            <a:extLst>
              <a:ext uri="{FF2B5EF4-FFF2-40B4-BE49-F238E27FC236}">
                <a16:creationId xmlns:a16="http://schemas.microsoft.com/office/drawing/2014/main" id="{A40CA78F-E7DF-4B09-8D10-973BA4612CD7}"/>
              </a:ext>
            </a:extLst>
          </p:cNvPr>
          <p:cNvPicPr>
            <a:picLocks noChangeAspect="1"/>
          </p:cNvPicPr>
          <p:nvPr/>
        </p:nvPicPr>
        <p:blipFill rotWithShape="1">
          <a:blip r:embed="rId4"/>
          <a:srcRect t="5503"/>
          <a:stretch/>
        </p:blipFill>
        <p:spPr>
          <a:xfrm>
            <a:off x="157866" y="2542283"/>
            <a:ext cx="11824584" cy="2579270"/>
          </a:xfrm>
          <a:prstGeom prst="rect">
            <a:avLst/>
          </a:prstGeom>
        </p:spPr>
      </p:pic>
    </p:spTree>
    <p:extLst>
      <p:ext uri="{BB962C8B-B14F-4D97-AF65-F5344CB8AC3E}">
        <p14:creationId xmlns:p14="http://schemas.microsoft.com/office/powerpoint/2010/main" val="24770585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63283" y="248038"/>
            <a:ext cx="7402487" cy="1159200"/>
          </a:xfrm>
        </p:spPr>
        <p:txBody>
          <a:bodyPr vert="horz" lIns="91440" tIns="45720" rIns="91440" bIns="45720" rtlCol="0" anchor="ctr">
            <a:normAutofit/>
          </a:bodyPr>
          <a:lstStyle/>
          <a:p>
            <a:pPr defTabSz="914400"/>
            <a:r>
              <a:rPr lang="en-US" kern="1200"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19" y="6455664"/>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35</a:t>
            </a:fld>
            <a:endParaRPr lang="en-US" sz="1100">
              <a:solidFill>
                <a:schemeClr val="tx1">
                  <a:lumMod val="50000"/>
                  <a:lumOff val="50000"/>
                </a:schemeClr>
              </a:solidFill>
              <a:latin typeface="+mn-lt"/>
              <a:cs typeface="+mn-cs"/>
            </a:endParaRPr>
          </a:p>
        </p:txBody>
      </p:sp>
      <p:pic>
        <p:nvPicPr>
          <p:cNvPr id="3" name="Picture 2">
            <a:extLst>
              <a:ext uri="{FF2B5EF4-FFF2-40B4-BE49-F238E27FC236}">
                <a16:creationId xmlns:a16="http://schemas.microsoft.com/office/drawing/2014/main" id="{745814B0-AFB4-46D4-8748-E3B6FC75A20A}"/>
              </a:ext>
            </a:extLst>
          </p:cNvPr>
          <p:cNvPicPr>
            <a:picLocks noChangeAspect="1"/>
          </p:cNvPicPr>
          <p:nvPr/>
        </p:nvPicPr>
        <p:blipFill rotWithShape="1">
          <a:blip r:embed="rId3"/>
          <a:srcRect b="955"/>
          <a:stretch/>
        </p:blipFill>
        <p:spPr>
          <a:xfrm>
            <a:off x="161925" y="2121144"/>
            <a:ext cx="11843074" cy="3010207"/>
          </a:xfrm>
          <a:prstGeom prst="rect">
            <a:avLst/>
          </a:prstGeom>
        </p:spPr>
      </p:pic>
    </p:spTree>
    <p:extLst>
      <p:ext uri="{BB962C8B-B14F-4D97-AF65-F5344CB8AC3E}">
        <p14:creationId xmlns:p14="http://schemas.microsoft.com/office/powerpoint/2010/main" val="17893222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36</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6096000" y="628650"/>
            <a:ext cx="5772150" cy="1677988"/>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FSA Assessments: Scenario 1</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6096000" y="2171700"/>
            <a:ext cx="5772150" cy="3915840"/>
          </a:xfrm>
        </p:spPr>
        <p:txBody>
          <a:bodyPr vert="horz" lIns="91440" tIns="45720" rIns="91440" bIns="45720" rtlCol="0">
            <a:normAutofit/>
          </a:bodyPr>
          <a:lstStyle/>
          <a:p>
            <a:pPr marL="0" indent="0" defTabSz="914400">
              <a:lnSpc>
                <a:spcPct val="150000"/>
              </a:lnSpc>
              <a:buNone/>
            </a:pPr>
            <a:r>
              <a:rPr lang="en-US" sz="2200" b="1" dirty="0">
                <a:cs typeface="+mn-cs"/>
              </a:rPr>
              <a:t>Is CCC in compliance? </a:t>
            </a:r>
            <a:r>
              <a:rPr lang="en-US" sz="2200" dirty="0">
                <a:solidFill>
                  <a:srgbClr val="C00000"/>
                </a:solidFill>
                <a:cs typeface="+mn-cs"/>
              </a:rPr>
              <a:t>No</a:t>
            </a:r>
          </a:p>
          <a:p>
            <a:pPr marL="0" indent="0" defTabSz="914400">
              <a:lnSpc>
                <a:spcPct val="150000"/>
              </a:lnSpc>
              <a:buNone/>
            </a:pPr>
            <a:r>
              <a:rPr lang="en-US" sz="2200" dirty="0">
                <a:cs typeface="+mn-cs"/>
              </a:rPr>
              <a:t>Central Commercial College (CCC) reviews its drug and alcohol abuse prevention program that it reviews every </a:t>
            </a:r>
            <a:r>
              <a:rPr lang="en-US" sz="2200" b="1" dirty="0">
                <a:solidFill>
                  <a:srgbClr val="C00000"/>
                </a:solidFill>
                <a:cs typeface="+mn-cs"/>
              </a:rPr>
              <a:t>three (3) years</a:t>
            </a:r>
            <a:r>
              <a:rPr lang="en-US" sz="2200" b="1" dirty="0">
                <a:cs typeface="+mn-cs"/>
              </a:rPr>
              <a:t> </a:t>
            </a:r>
            <a:r>
              <a:rPr lang="en-US" sz="2200" dirty="0">
                <a:cs typeface="+mn-cs"/>
              </a:rPr>
              <a:t>and distributes the standards of conduct materials to all employees and </a:t>
            </a:r>
            <a:r>
              <a:rPr lang="en-US" sz="2200" b="1" dirty="0">
                <a:solidFill>
                  <a:srgbClr val="C00000"/>
                </a:solidFill>
                <a:cs typeface="+mn-cs"/>
              </a:rPr>
              <a:t>all enrolled incoming freshman</a:t>
            </a:r>
            <a:r>
              <a:rPr lang="en-US" sz="2200" b="1" dirty="0">
                <a:cs typeface="+mn-cs"/>
              </a:rPr>
              <a:t>.</a:t>
            </a:r>
          </a:p>
        </p:txBody>
      </p:sp>
      <p:pic>
        <p:nvPicPr>
          <p:cNvPr id="7" name="Picture 6" descr="A person sitting at a desk&#10;&#10;Description automatically generated with low confidence">
            <a:extLst>
              <a:ext uri="{FF2B5EF4-FFF2-40B4-BE49-F238E27FC236}">
                <a16:creationId xmlns:a16="http://schemas.microsoft.com/office/drawing/2014/main" id="{30BAA8A1-D5F3-4143-ADE4-0BE722F0DCF5}"/>
              </a:ext>
            </a:extLst>
          </p:cNvPr>
          <p:cNvPicPr/>
          <p:nvPr/>
        </p:nvPicPr>
        <p:blipFill rotWithShape="1">
          <a:blip r:embed="rId3">
            <a:extLst>
              <a:ext uri="{28A0092B-C50C-407E-A947-70E740481C1C}">
                <a14:useLocalDpi xmlns:a14="http://schemas.microsoft.com/office/drawing/2010/main" val="0"/>
              </a:ext>
            </a:extLst>
          </a:blip>
          <a:srcRect l="16959" t="6849" r="17594"/>
          <a:stretch/>
        </p:blipFill>
        <p:spPr bwMode="auto">
          <a:xfrm>
            <a:off x="495300" y="939800"/>
            <a:ext cx="5435599" cy="4622800"/>
          </a:xfrm>
          <a:prstGeom prst="rect">
            <a:avLst/>
          </a:prstGeom>
          <a:noFill/>
          <a:ln>
            <a:noFill/>
          </a:ln>
        </p:spPr>
      </p:pic>
    </p:spTree>
    <p:extLst>
      <p:ext uri="{BB962C8B-B14F-4D97-AF65-F5344CB8AC3E}">
        <p14:creationId xmlns:p14="http://schemas.microsoft.com/office/powerpoint/2010/main" val="29066867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24563" y="2694887"/>
            <a:ext cx="2677761" cy="1583816"/>
          </a:xfrm>
        </p:spPr>
        <p:txBody>
          <a:bodyPr vert="horz" lIns="91440" tIns="45720" rIns="91440" bIns="45720" rtlCol="0" anchor="t">
            <a:normAutofit/>
          </a:bodyPr>
          <a:lstStyle/>
          <a:p>
            <a:pPr defTabSz="914400"/>
            <a:r>
              <a:rPr lang="en-US" sz="2800" kern="1200" dirty="0">
                <a:latin typeface="Arial Narrow" panose="020B0606020202030204" pitchFamily="34" charset="0"/>
                <a:ea typeface="+mj-ea"/>
                <a:cs typeface="+mj-cs"/>
              </a:rPr>
              <a:t>FSA Assessments Activity 2</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37</a:t>
            </a:fld>
            <a:endParaRPr lang="en-US" sz="1100">
              <a:solidFill>
                <a:schemeClr val="tx1">
                  <a:lumMod val="50000"/>
                  <a:lumOff val="50000"/>
                </a:schemeClr>
              </a:solidFill>
              <a:latin typeface="+mn-lt"/>
              <a:cs typeface="+mn-cs"/>
            </a:endParaRPr>
          </a:p>
        </p:txBody>
      </p:sp>
      <p:pic>
        <p:nvPicPr>
          <p:cNvPr id="11" name="Picture 10" descr="Table&#10;&#10;Description automatically generated with low confidence">
            <a:extLst>
              <a:ext uri="{FF2B5EF4-FFF2-40B4-BE49-F238E27FC236}">
                <a16:creationId xmlns:a16="http://schemas.microsoft.com/office/drawing/2014/main" id="{19E1FDC6-EAA7-42F4-9867-C70A0F23C175}"/>
              </a:ext>
            </a:extLst>
          </p:cNvPr>
          <p:cNvPicPr>
            <a:picLocks noChangeAspect="1"/>
          </p:cNvPicPr>
          <p:nvPr/>
        </p:nvPicPr>
        <p:blipFill rotWithShape="1">
          <a:blip r:embed="rId3"/>
          <a:srcRect t="1242"/>
          <a:stretch/>
        </p:blipFill>
        <p:spPr>
          <a:xfrm>
            <a:off x="3337136" y="233577"/>
            <a:ext cx="8623215" cy="6342078"/>
          </a:xfrm>
          <a:prstGeom prst="rect">
            <a:avLst/>
          </a:prstGeom>
          <a:ln w="12700">
            <a:solidFill>
              <a:schemeClr val="accent1">
                <a:lumMod val="75000"/>
              </a:schemeClr>
            </a:solidFill>
          </a:ln>
        </p:spPr>
      </p:pic>
    </p:spTree>
    <p:extLst>
      <p:ext uri="{BB962C8B-B14F-4D97-AF65-F5344CB8AC3E}">
        <p14:creationId xmlns:p14="http://schemas.microsoft.com/office/powerpoint/2010/main" val="13797005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D27B09-072D-4EB6-8106-3D85BB31DE73}"/>
              </a:ext>
            </a:extLst>
          </p:cNvPr>
          <p:cNvSpPr>
            <a:spLocks noGrp="1"/>
          </p:cNvSpPr>
          <p:nvPr>
            <p:ph type="pic" idx="1"/>
          </p:nvPr>
        </p:nvSpPr>
        <p:spPr/>
      </p:sp>
      <p:sp>
        <p:nvSpPr>
          <p:cNvPr id="3" name="Text Placeholder 2">
            <a:extLst>
              <a:ext uri="{FF2B5EF4-FFF2-40B4-BE49-F238E27FC236}">
                <a16:creationId xmlns:a16="http://schemas.microsoft.com/office/drawing/2014/main" id="{490EAB84-13D9-4051-BF67-D9264F4DEDF1}"/>
              </a:ext>
            </a:extLst>
          </p:cNvPr>
          <p:cNvSpPr>
            <a:spLocks noGrp="1"/>
          </p:cNvSpPr>
          <p:nvPr>
            <p:ph type="body" sz="quarter" idx="20"/>
          </p:nvPr>
        </p:nvSpPr>
        <p:spPr>
          <a:xfrm>
            <a:off x="890668" y="3085688"/>
            <a:ext cx="4353699" cy="2514600"/>
          </a:xfrm>
        </p:spPr>
        <p:txBody>
          <a:bodyPr/>
          <a:lstStyle/>
          <a:p>
            <a:r>
              <a:rPr lang="en-US" sz="2000" i="1" dirty="0"/>
              <a:t>Example for training purposes only. Not intended to be guidance.</a:t>
            </a:r>
          </a:p>
          <a:p>
            <a:endParaRPr lang="en-US" sz="2000" dirty="0"/>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54091"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D87AD0AC-1222-4287-B3EC-A59502A2026F}"/>
              </a:ext>
            </a:extLst>
          </p:cNvPr>
          <p:cNvSpPr>
            <a:spLocks noGrp="1"/>
          </p:cNvSpPr>
          <p:nvPr>
            <p:ph type="body" sz="quarter" idx="21"/>
          </p:nvPr>
        </p:nvSpPr>
        <p:spPr/>
        <p:txBody>
          <a:bodyPr>
            <a:normAutofit/>
          </a:bodyPr>
          <a:lstStyle/>
          <a:p>
            <a:r>
              <a:rPr lang="en-US" sz="2000" i="0" dirty="0"/>
              <a:t>For Scenario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38</a:t>
            </a:fld>
            <a:endParaRPr lang="en-US" sz="1100">
              <a:solidFill>
                <a:schemeClr val="tx1">
                  <a:lumMod val="50000"/>
                  <a:lumOff val="50000"/>
                </a:schemeClr>
              </a:solidFill>
              <a:latin typeface="+mn-lt"/>
              <a:cs typeface="+mn-cs"/>
            </a:endParaRPr>
          </a:p>
        </p:txBody>
      </p:sp>
      <p:pic>
        <p:nvPicPr>
          <p:cNvPr id="10" name="Picture 9">
            <a:extLst>
              <a:ext uri="{FF2B5EF4-FFF2-40B4-BE49-F238E27FC236}">
                <a16:creationId xmlns:a16="http://schemas.microsoft.com/office/drawing/2014/main" id="{604BB589-20E8-4539-A5F1-F8CAB1CBABF2}"/>
              </a:ext>
            </a:extLst>
          </p:cNvPr>
          <p:cNvPicPr>
            <a:picLocks noChangeAspect="1"/>
          </p:cNvPicPr>
          <p:nvPr/>
        </p:nvPicPr>
        <p:blipFill rotWithShape="1">
          <a:blip r:embed="rId3"/>
          <a:srcRect l="7849" t="3326" r="2768" b="5300"/>
          <a:stretch/>
        </p:blipFill>
        <p:spPr>
          <a:xfrm>
            <a:off x="6322107" y="100753"/>
            <a:ext cx="5647839" cy="6644063"/>
          </a:xfrm>
          <a:prstGeom prst="rect">
            <a:avLst/>
          </a:prstGeom>
          <a:ln>
            <a:solidFill>
              <a:schemeClr val="accent1"/>
            </a:solidFill>
          </a:ln>
        </p:spPr>
      </p:pic>
      <p:sp>
        <p:nvSpPr>
          <p:cNvPr id="12" name="TextBox 11">
            <a:extLst>
              <a:ext uri="{FF2B5EF4-FFF2-40B4-BE49-F238E27FC236}">
                <a16:creationId xmlns:a16="http://schemas.microsoft.com/office/drawing/2014/main" id="{C5612307-F151-4CA0-AE39-67A29737F58C}"/>
              </a:ext>
            </a:extLst>
          </p:cNvPr>
          <p:cNvSpPr txBox="1"/>
          <p:nvPr/>
        </p:nvSpPr>
        <p:spPr>
          <a:xfrm>
            <a:off x="6751245" y="1281495"/>
            <a:ext cx="4586664"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School reviews DAAP program every 3 years; distributes standards of conduct to employees and enrolled incoming freshman only.</a:t>
            </a:r>
          </a:p>
        </p:txBody>
      </p:sp>
      <p:sp>
        <p:nvSpPr>
          <p:cNvPr id="13" name="TextBox 12">
            <a:extLst>
              <a:ext uri="{FF2B5EF4-FFF2-40B4-BE49-F238E27FC236}">
                <a16:creationId xmlns:a16="http://schemas.microsoft.com/office/drawing/2014/main" id="{1ED6CDA3-653E-4EC3-ABE7-7323A4284E9D}"/>
              </a:ext>
            </a:extLst>
          </p:cNvPr>
          <p:cNvSpPr txBox="1"/>
          <p:nvPr/>
        </p:nvSpPr>
        <p:spPr>
          <a:xfrm>
            <a:off x="7137603" y="2324815"/>
            <a:ext cx="3980115" cy="109260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Establish plan to review DAAP program every 2 years. Immediately distribute standards of conduct to all employees and enrolled students taking one or more classes. Then begin distributing the standards annually.</a:t>
            </a:r>
          </a:p>
        </p:txBody>
      </p:sp>
      <p:sp>
        <p:nvSpPr>
          <p:cNvPr id="14" name="TextBox 13">
            <a:extLst>
              <a:ext uri="{FF2B5EF4-FFF2-40B4-BE49-F238E27FC236}">
                <a16:creationId xmlns:a16="http://schemas.microsoft.com/office/drawing/2014/main" id="{85F565B7-0E83-44A4-A806-39C3E438FB1A}"/>
              </a:ext>
            </a:extLst>
          </p:cNvPr>
          <p:cNvSpPr txBox="1"/>
          <p:nvPr/>
        </p:nvSpPr>
        <p:spPr>
          <a:xfrm>
            <a:off x="7160321" y="3475144"/>
            <a:ext cx="4415242" cy="292388"/>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Financial aid office; multi-disciplinary CS&amp;S task force.</a:t>
            </a:r>
          </a:p>
        </p:txBody>
      </p:sp>
      <p:sp>
        <p:nvSpPr>
          <p:cNvPr id="15" name="TextBox 14">
            <a:extLst>
              <a:ext uri="{FF2B5EF4-FFF2-40B4-BE49-F238E27FC236}">
                <a16:creationId xmlns:a16="http://schemas.microsoft.com/office/drawing/2014/main" id="{E9FBFAD5-DAFB-4BA4-B732-8CE76F4EF298}"/>
              </a:ext>
            </a:extLst>
          </p:cNvPr>
          <p:cNvSpPr txBox="1"/>
          <p:nvPr/>
        </p:nvSpPr>
        <p:spPr>
          <a:xfrm>
            <a:off x="7095729" y="3837103"/>
            <a:ext cx="2367593" cy="892552"/>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Ace Ventura</a:t>
            </a:r>
          </a:p>
          <a:p>
            <a:r>
              <a:rPr lang="en-US" sz="1300" dirty="0">
                <a:solidFill>
                  <a:srgbClr val="002060"/>
                </a:solidFill>
                <a:latin typeface="Cambria" panose="02040503050406030204" pitchFamily="18" charset="0"/>
                <a:ea typeface="Cambria" panose="02040503050406030204" pitchFamily="18" charset="0"/>
              </a:rPr>
              <a:t>CS&amp;S Task Force Lead</a:t>
            </a:r>
          </a:p>
          <a:p>
            <a:r>
              <a:rPr lang="en-US" sz="1300" dirty="0">
                <a:solidFill>
                  <a:srgbClr val="002060"/>
                </a:solidFill>
                <a:latin typeface="Cambria" panose="02040503050406030204" pitchFamily="18" charset="0"/>
                <a:ea typeface="Cambria" panose="02040503050406030204" pitchFamily="18" charset="0"/>
              </a:rPr>
              <a:t>          703-555-1212</a:t>
            </a:r>
          </a:p>
          <a:p>
            <a:endParaRPr lang="en-US" sz="1300" dirty="0">
              <a:solidFill>
                <a:srgbClr val="002060"/>
              </a:solidFill>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DE877214-45A7-4E80-8905-C76AF5338CB9}"/>
              </a:ext>
            </a:extLst>
          </p:cNvPr>
          <p:cNvSpPr txBox="1"/>
          <p:nvPr/>
        </p:nvSpPr>
        <p:spPr>
          <a:xfrm>
            <a:off x="7979966" y="4523658"/>
            <a:ext cx="460722" cy="492443"/>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X</a:t>
            </a:r>
          </a:p>
          <a:p>
            <a:endParaRPr lang="en-US" sz="1300" dirty="0">
              <a:solidFill>
                <a:srgbClr val="00206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2ABA066F-FD7E-4F5C-AB5F-F9AC271F5494}"/>
              </a:ext>
            </a:extLst>
          </p:cNvPr>
          <p:cNvSpPr txBox="1"/>
          <p:nvPr/>
        </p:nvSpPr>
        <p:spPr>
          <a:xfrm>
            <a:off x="8567642" y="5072272"/>
            <a:ext cx="1373630"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p:txBody>
      </p:sp>
      <p:sp>
        <p:nvSpPr>
          <p:cNvPr id="18" name="TextBox 17">
            <a:extLst>
              <a:ext uri="{FF2B5EF4-FFF2-40B4-BE49-F238E27FC236}">
                <a16:creationId xmlns:a16="http://schemas.microsoft.com/office/drawing/2014/main" id="{8980553D-02EC-45BB-A389-5B387F331C58}"/>
              </a:ext>
            </a:extLst>
          </p:cNvPr>
          <p:cNvSpPr txBox="1"/>
          <p:nvPr/>
        </p:nvSpPr>
        <p:spPr>
          <a:xfrm>
            <a:off x="6751244" y="5953527"/>
            <a:ext cx="4586664" cy="492443"/>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Immediately distribute standards of conduct to all employees and enrolled students. </a:t>
            </a:r>
          </a:p>
        </p:txBody>
      </p:sp>
    </p:spTree>
    <p:extLst>
      <p:ext uri="{BB962C8B-B14F-4D97-AF65-F5344CB8AC3E}">
        <p14:creationId xmlns:p14="http://schemas.microsoft.com/office/powerpoint/2010/main" val="340004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DC1C64E-5B46-4C17-B939-2FF29F94924D}"/>
              </a:ext>
            </a:extLst>
          </p:cNvPr>
          <p:cNvSpPr>
            <a:spLocks noGrp="1"/>
          </p:cNvSpPr>
          <p:nvPr>
            <p:ph type="body" sz="quarter" idx="20"/>
          </p:nvPr>
        </p:nvSpPr>
        <p:spPr>
          <a:xfrm>
            <a:off x="854093" y="3085688"/>
            <a:ext cx="4217780" cy="2514600"/>
          </a:xfrm>
        </p:spPr>
        <p:txBody>
          <a:bodyPr/>
          <a:lstStyle/>
          <a:p>
            <a:r>
              <a:rPr lang="en-US" sz="2000" i="1" dirty="0"/>
              <a:t>Example for training purposes only. Not intended to be guidance.</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66283"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9" name="Text Placeholder 8">
            <a:extLst>
              <a:ext uri="{FF2B5EF4-FFF2-40B4-BE49-F238E27FC236}">
                <a16:creationId xmlns:a16="http://schemas.microsoft.com/office/drawing/2014/main" id="{281C5EF5-E83E-43CA-9C97-656962B9FC61}"/>
              </a:ext>
            </a:extLst>
          </p:cNvPr>
          <p:cNvSpPr>
            <a:spLocks noGrp="1"/>
          </p:cNvSpPr>
          <p:nvPr>
            <p:ph type="body" sz="quarter" idx="21"/>
          </p:nvPr>
        </p:nvSpPr>
        <p:spPr/>
        <p:txBody>
          <a:bodyPr>
            <a:normAutofit/>
          </a:bodyPr>
          <a:lstStyle/>
          <a:p>
            <a:r>
              <a:rPr lang="en-US" sz="2000" i="0" dirty="0"/>
              <a:t>For Scenario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39</a:t>
            </a:fld>
            <a:endParaRPr lang="en-US" sz="1100">
              <a:solidFill>
                <a:schemeClr val="tx1">
                  <a:lumMod val="50000"/>
                  <a:lumOff val="50000"/>
                </a:schemeClr>
              </a:solidFill>
              <a:latin typeface="+mn-lt"/>
              <a:cs typeface="+mn-cs"/>
            </a:endParaRPr>
          </a:p>
        </p:txBody>
      </p:sp>
      <p:pic>
        <p:nvPicPr>
          <p:cNvPr id="19" name="Picture 18">
            <a:extLst>
              <a:ext uri="{FF2B5EF4-FFF2-40B4-BE49-F238E27FC236}">
                <a16:creationId xmlns:a16="http://schemas.microsoft.com/office/drawing/2014/main" id="{0973B0B0-F905-4E01-936D-8E55828D07BB}"/>
              </a:ext>
            </a:extLst>
          </p:cNvPr>
          <p:cNvPicPr>
            <a:picLocks noChangeAspect="1"/>
          </p:cNvPicPr>
          <p:nvPr/>
        </p:nvPicPr>
        <p:blipFill rotWithShape="1">
          <a:blip r:embed="rId3"/>
          <a:srcRect l="1349" t="1861" r="1783" b="59651"/>
          <a:stretch/>
        </p:blipFill>
        <p:spPr>
          <a:xfrm>
            <a:off x="5230973" y="1710097"/>
            <a:ext cx="6676003" cy="3301409"/>
          </a:xfrm>
          <a:prstGeom prst="rect">
            <a:avLst/>
          </a:prstGeom>
          <a:ln>
            <a:solidFill>
              <a:schemeClr val="accent1"/>
            </a:solidFill>
          </a:ln>
        </p:spPr>
      </p:pic>
      <p:sp>
        <p:nvSpPr>
          <p:cNvPr id="20" name="TextBox 19">
            <a:extLst>
              <a:ext uri="{FF2B5EF4-FFF2-40B4-BE49-F238E27FC236}">
                <a16:creationId xmlns:a16="http://schemas.microsoft.com/office/drawing/2014/main" id="{EF3E3B93-8695-42AB-B68C-65B623063951}"/>
              </a:ext>
            </a:extLst>
          </p:cNvPr>
          <p:cNvSpPr txBox="1"/>
          <p:nvPr/>
        </p:nvSpPr>
        <p:spPr>
          <a:xfrm>
            <a:off x="6179736" y="2666103"/>
            <a:ext cx="4479855" cy="1077218"/>
          </a:xfrm>
          <a:prstGeom prst="rect">
            <a:avLst/>
          </a:prstGeom>
          <a:noFill/>
        </p:spPr>
        <p:txBody>
          <a:bodyPr wrap="square" rtlCol="0">
            <a:spAutoFit/>
          </a:bodyPr>
          <a:lstStyle/>
          <a:p>
            <a:r>
              <a:rPr lang="en-US" sz="1600" dirty="0">
                <a:solidFill>
                  <a:srgbClr val="002060"/>
                </a:solidFill>
                <a:latin typeface="Cambria" panose="02040503050406030204" pitchFamily="18" charset="0"/>
                <a:ea typeface="Cambria" panose="02040503050406030204" pitchFamily="18" charset="0"/>
              </a:rPr>
              <a:t>X</a:t>
            </a:r>
          </a:p>
          <a:p>
            <a:r>
              <a:rPr lang="en-US" sz="1600" dirty="0">
                <a:solidFill>
                  <a:srgbClr val="002060"/>
                </a:solidFill>
                <a:latin typeface="Cambria" panose="02040503050406030204" pitchFamily="18" charset="0"/>
                <a:ea typeface="Cambria" panose="02040503050406030204" pitchFamily="18" charset="0"/>
              </a:rPr>
              <a:t>                    XYZ</a:t>
            </a:r>
          </a:p>
          <a:p>
            <a:r>
              <a:rPr lang="en-US" sz="1600" dirty="0">
                <a:solidFill>
                  <a:srgbClr val="002060"/>
                </a:solidFill>
                <a:latin typeface="Cambria" panose="02040503050406030204" pitchFamily="18" charset="0"/>
                <a:ea typeface="Cambria" panose="02040503050406030204" pitchFamily="18" charset="0"/>
              </a:rPr>
              <a:t>		                                    XX Date</a:t>
            </a:r>
          </a:p>
          <a:p>
            <a:endParaRPr lang="en-US" sz="1600"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09141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latin typeface="Arial Narrow" panose="020B0606020202030204" pitchFamily="34" charset="0"/>
              </a:rPr>
              <a:t>Consumer Information reporting Requirements</a:t>
            </a:r>
            <a:endParaRPr lang="en-US" dirty="0"/>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4</a:t>
            </a:fld>
            <a:endParaRPr lang="en-US"/>
          </a:p>
        </p:txBody>
      </p:sp>
    </p:spTree>
    <p:extLst>
      <p:ext uri="{BB962C8B-B14F-4D97-AF65-F5344CB8AC3E}">
        <p14:creationId xmlns:p14="http://schemas.microsoft.com/office/powerpoint/2010/main" val="9662929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spcAft>
                <a:spcPts val="600"/>
              </a:spcAft>
              <a:defRPr/>
            </a:pPr>
            <a:fld id="{234755BD-B4AC-9044-BCE4-27904766F8BB}" type="slidenum">
              <a:rPr lang="en-US" sz="1200">
                <a:solidFill>
                  <a:srgbClr val="FFFFFF"/>
                </a:solidFill>
                <a:latin typeface="Calibri" panose="020F0502020204030204"/>
                <a:cs typeface="+mn-cs"/>
              </a:rPr>
              <a:pPr>
                <a:spcAft>
                  <a:spcPts val="600"/>
                </a:spcAft>
                <a:defRPr/>
              </a:pPr>
              <a:t>40</a:t>
            </a:fld>
            <a:endParaRPr lang="en-US" sz="1200">
              <a:solidFill>
                <a:srgbClr val="FFFFFF"/>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504788" y="795410"/>
            <a:ext cx="5319241" cy="1195388"/>
          </a:xfrm>
        </p:spPr>
        <p:txBody>
          <a:bodyPr vert="horz" lIns="91440" tIns="45720" rIns="91440" bIns="45720" rtlCol="0" anchor="b">
            <a:normAutofit/>
          </a:bodyPr>
          <a:lstStyle/>
          <a:p>
            <a:pPr defTabSz="914400"/>
            <a:r>
              <a:rPr lang="en-US" dirty="0">
                <a:latin typeface="Arial Narrow" panose="020B0606020202030204" pitchFamily="34" charset="0"/>
                <a:ea typeface="+mj-ea"/>
                <a:cs typeface="+mj-cs"/>
              </a:rPr>
              <a:t>FSA Assessments: Scenario 2</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5504789" y="2140404"/>
            <a:ext cx="6202362" cy="3752850"/>
          </a:xfrm>
        </p:spPr>
        <p:txBody>
          <a:bodyPr vert="horz" lIns="91440" tIns="45720" rIns="91440" bIns="45720" rtlCol="0">
            <a:noAutofit/>
          </a:bodyPr>
          <a:lstStyle/>
          <a:p>
            <a:pPr marL="0" indent="0" defTabSz="914400">
              <a:buNone/>
            </a:pPr>
            <a:r>
              <a:rPr lang="en-US" sz="2200" dirty="0">
                <a:cs typeface="+mn-cs"/>
              </a:rPr>
              <a:t>CCC’s Missing Student Notification policy</a:t>
            </a:r>
          </a:p>
          <a:p>
            <a:pPr marL="0" indent="0" defTabSz="914400">
              <a:buNone/>
            </a:pPr>
            <a:endParaRPr lang="en-US" sz="600" dirty="0">
              <a:cs typeface="+mn-cs"/>
            </a:endParaRPr>
          </a:p>
          <a:p>
            <a:pPr marL="228600" indent="-228600" defTabSz="914400"/>
            <a:r>
              <a:rPr lang="en-US" sz="2200" dirty="0">
                <a:cs typeface="+mn-cs"/>
              </a:rPr>
              <a:t>All students must provide at least one contact person.</a:t>
            </a:r>
          </a:p>
          <a:p>
            <a:pPr marL="457200" indent="-228600" defTabSz="914400"/>
            <a:endParaRPr lang="en-US" sz="600" dirty="0">
              <a:cs typeface="+mn-cs"/>
            </a:endParaRPr>
          </a:p>
          <a:p>
            <a:pPr marL="228600" indent="-228600" defTabSz="914400"/>
            <a:r>
              <a:rPr lang="en-US" sz="2200" dirty="0">
                <a:cs typeface="+mn-cs"/>
              </a:rPr>
              <a:t>Report students missing at least 36 hours to the school.</a:t>
            </a:r>
          </a:p>
          <a:p>
            <a:pPr marL="228600" indent="-228600" defTabSz="914400"/>
            <a:endParaRPr lang="en-US" sz="600" dirty="0">
              <a:cs typeface="+mn-cs"/>
            </a:endParaRPr>
          </a:p>
          <a:p>
            <a:pPr marL="228600" indent="-228600" defTabSz="914400"/>
            <a:r>
              <a:rPr lang="en-US" sz="2200" dirty="0">
                <a:cs typeface="+mn-cs"/>
              </a:rPr>
              <a:t>School must notify parent/guardian of missing students 18 or older within 36 hours.</a:t>
            </a:r>
          </a:p>
          <a:p>
            <a:pPr marL="457200" indent="-228600" defTabSz="914400"/>
            <a:endParaRPr lang="en-US" sz="2200" dirty="0">
              <a:cs typeface="+mn-cs"/>
            </a:endParaRPr>
          </a:p>
        </p:txBody>
      </p:sp>
      <p:pic>
        <p:nvPicPr>
          <p:cNvPr id="2050" name="Picture 2">
            <a:extLst>
              <a:ext uri="{FF2B5EF4-FFF2-40B4-BE49-F238E27FC236}">
                <a16:creationId xmlns:a16="http://schemas.microsoft.com/office/drawing/2014/main" id="{4861BE02-5F17-4E86-A9CA-F0451BDBD3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97" t="11111" r="17903" b="4259"/>
          <a:stretch/>
        </p:blipFill>
        <p:spPr bwMode="auto">
          <a:xfrm>
            <a:off x="222465" y="1158240"/>
            <a:ext cx="5147080" cy="4023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016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85058" y="353160"/>
            <a:ext cx="7091300" cy="898581"/>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20" y="6431079"/>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41</a:t>
            </a:fld>
            <a:endParaRPr lang="en-US" sz="1100">
              <a:solidFill>
                <a:schemeClr val="tx1">
                  <a:lumMod val="50000"/>
                  <a:lumOff val="50000"/>
                </a:schemeClr>
              </a:solidFill>
              <a:latin typeface="+mn-lt"/>
              <a:cs typeface="+mn-cs"/>
            </a:endParaRPr>
          </a:p>
        </p:txBody>
      </p:sp>
      <p:pic>
        <p:nvPicPr>
          <p:cNvPr id="8" name="Picture 7">
            <a:extLst>
              <a:ext uri="{FF2B5EF4-FFF2-40B4-BE49-F238E27FC236}">
                <a16:creationId xmlns:a16="http://schemas.microsoft.com/office/drawing/2014/main" id="{00369B2F-05A8-4FC9-B66C-55D1BFB96760}"/>
              </a:ext>
            </a:extLst>
          </p:cNvPr>
          <p:cNvPicPr>
            <a:picLocks noChangeAspect="1"/>
          </p:cNvPicPr>
          <p:nvPr/>
        </p:nvPicPr>
        <p:blipFill>
          <a:blip r:embed="rId3"/>
          <a:stretch>
            <a:fillRect/>
          </a:stretch>
        </p:blipFill>
        <p:spPr>
          <a:xfrm>
            <a:off x="391790" y="1661603"/>
            <a:ext cx="11408420" cy="5111240"/>
          </a:xfrm>
          <a:prstGeom prst="rect">
            <a:avLst/>
          </a:prstGeom>
          <a:ln>
            <a:noFill/>
          </a:ln>
        </p:spPr>
      </p:pic>
      <p:cxnSp>
        <p:nvCxnSpPr>
          <p:cNvPr id="15" name="Straight Connector 14">
            <a:extLst>
              <a:ext uri="{FF2B5EF4-FFF2-40B4-BE49-F238E27FC236}">
                <a16:creationId xmlns:a16="http://schemas.microsoft.com/office/drawing/2014/main" id="{B598177A-14E4-42D7-9769-932A7995C149}"/>
              </a:ext>
            </a:extLst>
          </p:cNvPr>
          <p:cNvCxnSpPr>
            <a:cxnSpLocks/>
          </p:cNvCxnSpPr>
          <p:nvPr/>
        </p:nvCxnSpPr>
        <p:spPr>
          <a:xfrm>
            <a:off x="4394182" y="3316529"/>
            <a:ext cx="2727933"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1722CFF-67D9-469F-B48C-E1355F8E4781}"/>
              </a:ext>
            </a:extLst>
          </p:cNvPr>
          <p:cNvCxnSpPr>
            <a:cxnSpLocks/>
          </p:cNvCxnSpPr>
          <p:nvPr/>
        </p:nvCxnSpPr>
        <p:spPr>
          <a:xfrm>
            <a:off x="5484601" y="2797316"/>
            <a:ext cx="2776172"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F3D4FAE-6D17-4F30-8D3D-3C5C867B414A}"/>
              </a:ext>
            </a:extLst>
          </p:cNvPr>
          <p:cNvCxnSpPr>
            <a:cxnSpLocks/>
          </p:cNvCxnSpPr>
          <p:nvPr/>
        </p:nvCxnSpPr>
        <p:spPr>
          <a:xfrm>
            <a:off x="4576916" y="4206175"/>
            <a:ext cx="393846"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67B7D32-D27F-4953-ACAE-782ADAC572C3}"/>
              </a:ext>
            </a:extLst>
          </p:cNvPr>
          <p:cNvCxnSpPr>
            <a:cxnSpLocks/>
          </p:cNvCxnSpPr>
          <p:nvPr/>
        </p:nvCxnSpPr>
        <p:spPr>
          <a:xfrm>
            <a:off x="5799803" y="5437344"/>
            <a:ext cx="903339"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BA956A4-6182-459A-A0A5-EABB5E91EFAD}"/>
              </a:ext>
            </a:extLst>
          </p:cNvPr>
          <p:cNvCxnSpPr>
            <a:cxnSpLocks/>
          </p:cNvCxnSpPr>
          <p:nvPr/>
        </p:nvCxnSpPr>
        <p:spPr>
          <a:xfrm>
            <a:off x="6522312" y="5614573"/>
            <a:ext cx="55555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1A9A5BE-06FB-4F52-BDDF-2241DDC67C26}"/>
              </a:ext>
            </a:extLst>
          </p:cNvPr>
          <p:cNvCxnSpPr>
            <a:cxnSpLocks/>
          </p:cNvCxnSpPr>
          <p:nvPr/>
        </p:nvCxnSpPr>
        <p:spPr>
          <a:xfrm>
            <a:off x="5013290" y="3495079"/>
            <a:ext cx="3092355"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091E1A-B08D-4496-9C45-DE9D1015DBFE}"/>
              </a:ext>
            </a:extLst>
          </p:cNvPr>
          <p:cNvSpPr/>
          <p:nvPr/>
        </p:nvSpPr>
        <p:spPr>
          <a:xfrm>
            <a:off x="3044317" y="2405431"/>
            <a:ext cx="6675115" cy="575940"/>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C608097-90BE-4CB3-B603-33C209B250DA}"/>
              </a:ext>
            </a:extLst>
          </p:cNvPr>
          <p:cNvSpPr/>
          <p:nvPr/>
        </p:nvSpPr>
        <p:spPr>
          <a:xfrm>
            <a:off x="3480390" y="4042157"/>
            <a:ext cx="6232321" cy="69803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8E2FE14-EF75-4774-A947-554DEAEAA2B7}"/>
              </a:ext>
            </a:extLst>
          </p:cNvPr>
          <p:cNvSpPr/>
          <p:nvPr/>
        </p:nvSpPr>
        <p:spPr>
          <a:xfrm>
            <a:off x="3480390" y="3108221"/>
            <a:ext cx="6232321" cy="431364"/>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38C7898-6B9F-4DA0-A820-4C322FA4964B}"/>
              </a:ext>
            </a:extLst>
          </p:cNvPr>
          <p:cNvSpPr/>
          <p:nvPr/>
        </p:nvSpPr>
        <p:spPr>
          <a:xfrm>
            <a:off x="3480390" y="5245093"/>
            <a:ext cx="6232321" cy="56469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467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9" grpId="0" animBg="1"/>
      <p:bldP spid="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spcAft>
                <a:spcPts val="600"/>
              </a:spcAft>
              <a:defRPr/>
            </a:pPr>
            <a:fld id="{234755BD-B4AC-9044-BCE4-27904766F8BB}" type="slidenum">
              <a:rPr lang="en-US" sz="1200">
                <a:solidFill>
                  <a:srgbClr val="FFFFFF"/>
                </a:solidFill>
                <a:latin typeface="Calibri" panose="020F0502020204030204"/>
                <a:cs typeface="+mn-cs"/>
              </a:rPr>
              <a:pPr>
                <a:spcAft>
                  <a:spcPts val="600"/>
                </a:spcAft>
                <a:defRPr/>
              </a:pPr>
              <a:t>42</a:t>
            </a:fld>
            <a:endParaRPr lang="en-US" sz="1200">
              <a:solidFill>
                <a:srgbClr val="FFFFFF"/>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504788" y="795410"/>
            <a:ext cx="5319241" cy="1195388"/>
          </a:xfrm>
        </p:spPr>
        <p:txBody>
          <a:bodyPr vert="horz" lIns="91440" tIns="45720" rIns="91440" bIns="45720" rtlCol="0" anchor="b">
            <a:normAutofit/>
          </a:bodyPr>
          <a:lstStyle/>
          <a:p>
            <a:pPr defTabSz="914400"/>
            <a:r>
              <a:rPr lang="en-US" dirty="0">
                <a:latin typeface="Arial Narrow" panose="020B0606020202030204" pitchFamily="34" charset="0"/>
                <a:ea typeface="+mj-ea"/>
                <a:cs typeface="+mj-cs"/>
              </a:rPr>
              <a:t>FSA Assessments: Scenario 2</a:t>
            </a:r>
          </a:p>
        </p:txBody>
      </p:sp>
      <p:pic>
        <p:nvPicPr>
          <p:cNvPr id="2050" name="Picture 2">
            <a:extLst>
              <a:ext uri="{FF2B5EF4-FFF2-40B4-BE49-F238E27FC236}">
                <a16:creationId xmlns:a16="http://schemas.microsoft.com/office/drawing/2014/main" id="{4861BE02-5F17-4E86-A9CA-F0451BDBD3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97" t="11111" r="17903" b="4259"/>
          <a:stretch/>
        </p:blipFill>
        <p:spPr bwMode="auto">
          <a:xfrm>
            <a:off x="222465" y="1158240"/>
            <a:ext cx="5147080" cy="402336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DB6B1EFF-FF97-42FE-A03E-D591CB6A462D}"/>
              </a:ext>
            </a:extLst>
          </p:cNvPr>
          <p:cNvSpPr txBox="1">
            <a:spLocks/>
          </p:cNvSpPr>
          <p:nvPr/>
        </p:nvSpPr>
        <p:spPr>
          <a:xfrm>
            <a:off x="5566040" y="2180028"/>
            <a:ext cx="6202362" cy="3752850"/>
          </a:xfrm>
          <a:prstGeom prst="rect">
            <a:avLst/>
          </a:prstGeom>
        </p:spPr>
        <p:txBody>
          <a:bodyPr vert="horz" lIns="91440" tIns="45720" rIns="91440" bIns="45720" rtlCol="0">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2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400">
              <a:buNone/>
            </a:pPr>
            <a:r>
              <a:rPr lang="en-US" sz="2200" b="1" dirty="0">
                <a:cs typeface="+mn-cs"/>
              </a:rPr>
              <a:t>Is CCC in compliance? </a:t>
            </a:r>
            <a:r>
              <a:rPr lang="en-US" sz="2200" dirty="0">
                <a:solidFill>
                  <a:srgbClr val="C00000"/>
                </a:solidFill>
                <a:cs typeface="+mn-cs"/>
              </a:rPr>
              <a:t>No.</a:t>
            </a:r>
          </a:p>
          <a:p>
            <a:pPr marL="0" indent="0" defTabSz="914400">
              <a:buNone/>
            </a:pPr>
            <a:endParaRPr lang="en-US" sz="600" dirty="0">
              <a:solidFill>
                <a:srgbClr val="C00000"/>
              </a:solidFill>
              <a:cs typeface="+mn-cs"/>
            </a:endParaRPr>
          </a:p>
          <a:p>
            <a:pPr marL="0" indent="0" defTabSz="914400">
              <a:buFont typeface="Arial" panose="020B0604020202020204" pitchFamily="34" charset="0"/>
              <a:buNone/>
            </a:pPr>
            <a:r>
              <a:rPr lang="en-US" sz="2200" dirty="0">
                <a:cs typeface="+mn-cs"/>
              </a:rPr>
              <a:t>CCC’s missing student notification policy</a:t>
            </a:r>
          </a:p>
          <a:p>
            <a:pPr marL="228600" indent="-228600" defTabSz="914400"/>
            <a:r>
              <a:rPr lang="en-US" sz="2200" b="1" dirty="0">
                <a:solidFill>
                  <a:srgbClr val="C00000"/>
                </a:solidFill>
                <a:cs typeface="+mn-cs"/>
              </a:rPr>
              <a:t>All</a:t>
            </a:r>
            <a:r>
              <a:rPr lang="en-US" sz="2200" dirty="0">
                <a:cs typeface="+mn-cs"/>
              </a:rPr>
              <a:t> students </a:t>
            </a:r>
            <a:r>
              <a:rPr lang="en-US" sz="2200" b="1" dirty="0">
                <a:solidFill>
                  <a:srgbClr val="C00000"/>
                </a:solidFill>
                <a:cs typeface="+mn-cs"/>
              </a:rPr>
              <a:t>must</a:t>
            </a:r>
            <a:r>
              <a:rPr lang="en-US" sz="2200" dirty="0">
                <a:cs typeface="+mn-cs"/>
              </a:rPr>
              <a:t> provide at least one contact person.</a:t>
            </a:r>
          </a:p>
          <a:p>
            <a:pPr marL="228600" indent="-228600" defTabSz="914400"/>
            <a:r>
              <a:rPr lang="en-US" sz="2200" dirty="0">
                <a:cs typeface="+mn-cs"/>
              </a:rPr>
              <a:t>Report students missing </a:t>
            </a:r>
            <a:r>
              <a:rPr lang="en-US" sz="2200" b="1" dirty="0">
                <a:solidFill>
                  <a:srgbClr val="C00000"/>
                </a:solidFill>
                <a:cs typeface="+mn-cs"/>
              </a:rPr>
              <a:t>at least 36</a:t>
            </a:r>
            <a:r>
              <a:rPr lang="en-US" sz="2200" dirty="0">
                <a:solidFill>
                  <a:srgbClr val="C00000"/>
                </a:solidFill>
                <a:cs typeface="+mn-cs"/>
              </a:rPr>
              <a:t> </a:t>
            </a:r>
            <a:r>
              <a:rPr lang="en-US" sz="2200" dirty="0">
                <a:cs typeface="+mn-cs"/>
              </a:rPr>
              <a:t>hours to </a:t>
            </a:r>
            <a:r>
              <a:rPr lang="en-US" sz="2200" b="1" dirty="0">
                <a:solidFill>
                  <a:srgbClr val="C00000"/>
                </a:solidFill>
                <a:cs typeface="+mn-cs"/>
              </a:rPr>
              <a:t>the school</a:t>
            </a:r>
            <a:r>
              <a:rPr lang="en-US" sz="2200" dirty="0">
                <a:cs typeface="+mn-cs"/>
              </a:rPr>
              <a:t>.</a:t>
            </a:r>
          </a:p>
          <a:p>
            <a:pPr marL="228600" indent="-228600" defTabSz="914400"/>
            <a:r>
              <a:rPr lang="en-US" sz="2200" dirty="0">
                <a:cs typeface="+mn-cs"/>
              </a:rPr>
              <a:t>School must notify parent/guardian of missing students </a:t>
            </a:r>
            <a:r>
              <a:rPr lang="en-US" sz="2200" b="1" dirty="0">
                <a:solidFill>
                  <a:srgbClr val="C00000"/>
                </a:solidFill>
                <a:cs typeface="+mn-cs"/>
              </a:rPr>
              <a:t>18 or older</a:t>
            </a:r>
            <a:r>
              <a:rPr lang="en-US" sz="2200" dirty="0">
                <a:solidFill>
                  <a:srgbClr val="C00000"/>
                </a:solidFill>
                <a:cs typeface="+mn-cs"/>
              </a:rPr>
              <a:t> </a:t>
            </a:r>
            <a:r>
              <a:rPr lang="en-US" sz="2200" dirty="0">
                <a:cs typeface="+mn-cs"/>
              </a:rPr>
              <a:t>within </a:t>
            </a:r>
            <a:r>
              <a:rPr lang="en-US" sz="2200" b="1" dirty="0">
                <a:solidFill>
                  <a:srgbClr val="C00000"/>
                </a:solidFill>
                <a:cs typeface="+mn-cs"/>
              </a:rPr>
              <a:t>36</a:t>
            </a:r>
            <a:r>
              <a:rPr lang="en-US" sz="2200" dirty="0">
                <a:cs typeface="+mn-cs"/>
              </a:rPr>
              <a:t> hours.</a:t>
            </a:r>
            <a:endParaRPr lang="en-US" sz="2200" b="1" dirty="0">
              <a:cs typeface="+mn-cs"/>
            </a:endParaRPr>
          </a:p>
          <a:p>
            <a:pPr marL="457200" indent="-228600" defTabSz="914400"/>
            <a:endParaRPr lang="en-US" sz="2200" dirty="0">
              <a:cs typeface="+mn-cs"/>
            </a:endParaRPr>
          </a:p>
        </p:txBody>
      </p:sp>
    </p:spTree>
    <p:extLst>
      <p:ext uri="{BB962C8B-B14F-4D97-AF65-F5344CB8AC3E}">
        <p14:creationId xmlns:p14="http://schemas.microsoft.com/office/powerpoint/2010/main" val="13550086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97148" y="2462909"/>
            <a:ext cx="3243532" cy="2057397"/>
          </a:xfrm>
        </p:spPr>
        <p:txBody>
          <a:bodyPr vert="horz" lIns="91440" tIns="45720" rIns="91440" bIns="45720" rtlCol="0" anchor="t">
            <a:normAutofit/>
          </a:bodyPr>
          <a:lstStyle/>
          <a:p>
            <a:pPr defTabSz="914400"/>
            <a:r>
              <a:rPr lang="en-US" sz="3000" kern="1200" dirty="0">
                <a:latin typeface="Arial Narrow" panose="020B0606020202030204" pitchFamily="34" charset="0"/>
                <a:ea typeface="+mj-ea"/>
                <a:cs typeface="+mj-cs"/>
              </a:rPr>
              <a:t>FSA Assessments</a:t>
            </a:r>
            <a:br>
              <a:rPr lang="en-US" sz="3000" kern="1200" dirty="0">
                <a:latin typeface="Arial Narrow" panose="020B0606020202030204" pitchFamily="34" charset="0"/>
                <a:ea typeface="+mj-ea"/>
                <a:cs typeface="+mj-cs"/>
              </a:rPr>
            </a:br>
            <a:r>
              <a:rPr lang="en-US" sz="3000" kern="1200" dirty="0">
                <a:latin typeface="Arial Narrow" panose="020B0606020202030204" pitchFamily="34" charset="0"/>
                <a:ea typeface="+mj-ea"/>
                <a:cs typeface="+mj-cs"/>
              </a:rPr>
              <a:t>Activity 5</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43</a:t>
            </a:fld>
            <a:endParaRPr lang="en-US" sz="1100">
              <a:solidFill>
                <a:schemeClr val="tx1">
                  <a:lumMod val="50000"/>
                  <a:lumOff val="50000"/>
                </a:schemeClr>
              </a:solidFill>
              <a:latin typeface="+mn-lt"/>
              <a:cs typeface="+mn-cs"/>
            </a:endParaRPr>
          </a:p>
        </p:txBody>
      </p:sp>
      <p:pic>
        <p:nvPicPr>
          <p:cNvPr id="9" name="Picture 8">
            <a:extLst>
              <a:ext uri="{FF2B5EF4-FFF2-40B4-BE49-F238E27FC236}">
                <a16:creationId xmlns:a16="http://schemas.microsoft.com/office/drawing/2014/main" id="{59A987DB-D592-437D-8EA5-468CE22382E0}"/>
              </a:ext>
            </a:extLst>
          </p:cNvPr>
          <p:cNvPicPr>
            <a:picLocks noChangeAspect="1"/>
          </p:cNvPicPr>
          <p:nvPr/>
        </p:nvPicPr>
        <p:blipFill>
          <a:blip r:embed="rId3"/>
          <a:stretch>
            <a:fillRect/>
          </a:stretch>
        </p:blipFill>
        <p:spPr>
          <a:xfrm>
            <a:off x="3838290" y="187779"/>
            <a:ext cx="6264611" cy="6461342"/>
          </a:xfrm>
          <a:prstGeom prst="rect">
            <a:avLst/>
          </a:prstGeom>
          <a:ln>
            <a:solidFill>
              <a:schemeClr val="accent1"/>
            </a:solidFill>
          </a:ln>
        </p:spPr>
      </p:pic>
    </p:spTree>
    <p:extLst>
      <p:ext uri="{BB962C8B-B14F-4D97-AF65-F5344CB8AC3E}">
        <p14:creationId xmlns:p14="http://schemas.microsoft.com/office/powerpoint/2010/main" val="4013481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3A841CA-7124-47E1-B4B6-AB089BA81CDD}"/>
              </a:ext>
            </a:extLst>
          </p:cNvPr>
          <p:cNvSpPr>
            <a:spLocks noGrp="1"/>
          </p:cNvSpPr>
          <p:nvPr>
            <p:ph type="pic" idx="1"/>
          </p:nvPr>
        </p:nvSpPr>
        <p:spPr/>
      </p:sp>
      <p:sp>
        <p:nvSpPr>
          <p:cNvPr id="6" name="Text Placeholder 5">
            <a:extLst>
              <a:ext uri="{FF2B5EF4-FFF2-40B4-BE49-F238E27FC236}">
                <a16:creationId xmlns:a16="http://schemas.microsoft.com/office/drawing/2014/main" id="{EC0569A2-B64E-4165-9934-41F7E1CCD23B}"/>
              </a:ext>
            </a:extLst>
          </p:cNvPr>
          <p:cNvSpPr>
            <a:spLocks noGrp="1"/>
          </p:cNvSpPr>
          <p:nvPr>
            <p:ph type="body" sz="quarter" idx="20"/>
          </p:nvPr>
        </p:nvSpPr>
        <p:spPr>
          <a:xfrm>
            <a:off x="885608" y="3085688"/>
            <a:ext cx="4166546" cy="2514600"/>
          </a:xfrm>
        </p:spPr>
        <p:txBody>
          <a:bodyPr/>
          <a:lstStyle/>
          <a:p>
            <a:r>
              <a:rPr lang="en-US" sz="2000" i="1" dirty="0"/>
              <a:t>Example for training purposes only.  Not intended to be guidance.</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51100"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7" name="Text Placeholder 6">
            <a:extLst>
              <a:ext uri="{FF2B5EF4-FFF2-40B4-BE49-F238E27FC236}">
                <a16:creationId xmlns:a16="http://schemas.microsoft.com/office/drawing/2014/main" id="{E6838968-F222-4700-9D38-A73CC3BCF3D3}"/>
              </a:ext>
            </a:extLst>
          </p:cNvPr>
          <p:cNvSpPr>
            <a:spLocks noGrp="1"/>
          </p:cNvSpPr>
          <p:nvPr>
            <p:ph type="body" sz="quarter" idx="21"/>
          </p:nvPr>
        </p:nvSpPr>
        <p:spPr/>
        <p:txBody>
          <a:bodyPr>
            <a:normAutofit/>
          </a:bodyPr>
          <a:lstStyle/>
          <a:p>
            <a:r>
              <a:rPr lang="en-US" sz="2000" i="0" dirty="0"/>
              <a:t>For Scenario 2</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44</a:t>
            </a:fld>
            <a:endParaRPr lang="en-US" sz="1100">
              <a:solidFill>
                <a:schemeClr val="tx1">
                  <a:lumMod val="50000"/>
                  <a:lumOff val="50000"/>
                </a:schemeClr>
              </a:solidFill>
              <a:latin typeface="+mn-lt"/>
              <a:cs typeface="+mn-cs"/>
            </a:endParaRPr>
          </a:p>
        </p:txBody>
      </p:sp>
      <p:pic>
        <p:nvPicPr>
          <p:cNvPr id="10" name="Picture 9">
            <a:extLst>
              <a:ext uri="{FF2B5EF4-FFF2-40B4-BE49-F238E27FC236}">
                <a16:creationId xmlns:a16="http://schemas.microsoft.com/office/drawing/2014/main" id="{604BB589-20E8-4539-A5F1-F8CAB1CBABF2}"/>
              </a:ext>
            </a:extLst>
          </p:cNvPr>
          <p:cNvPicPr>
            <a:picLocks noChangeAspect="1"/>
          </p:cNvPicPr>
          <p:nvPr/>
        </p:nvPicPr>
        <p:blipFill rotWithShape="1">
          <a:blip r:embed="rId3"/>
          <a:srcRect l="6815" t="3423" r="2200" b="5149"/>
          <a:stretch/>
        </p:blipFill>
        <p:spPr>
          <a:xfrm>
            <a:off x="6324291" y="147508"/>
            <a:ext cx="5708135" cy="6580802"/>
          </a:xfrm>
          <a:prstGeom prst="rect">
            <a:avLst/>
          </a:prstGeom>
          <a:ln>
            <a:solidFill>
              <a:schemeClr val="accent1"/>
            </a:solidFill>
          </a:ln>
        </p:spPr>
      </p:pic>
      <p:sp>
        <p:nvSpPr>
          <p:cNvPr id="12" name="TextBox 11">
            <a:extLst>
              <a:ext uri="{FF2B5EF4-FFF2-40B4-BE49-F238E27FC236}">
                <a16:creationId xmlns:a16="http://schemas.microsoft.com/office/drawing/2014/main" id="{C5612307-F151-4CA0-AE39-67A29737F58C}"/>
              </a:ext>
            </a:extLst>
          </p:cNvPr>
          <p:cNvSpPr txBox="1"/>
          <p:nvPr/>
        </p:nvSpPr>
        <p:spPr>
          <a:xfrm>
            <a:off x="6938680" y="1160243"/>
            <a:ext cx="4546184" cy="938719"/>
          </a:xfrm>
          <a:prstGeom prst="rect">
            <a:avLst/>
          </a:prstGeom>
          <a:noFill/>
        </p:spPr>
        <p:txBody>
          <a:bodyPr wrap="square" rtlCol="0">
            <a:spAutoFit/>
          </a:bodyPr>
          <a:lstStyle/>
          <a:p>
            <a:r>
              <a:rPr lang="en-US" sz="1100" dirty="0">
                <a:solidFill>
                  <a:srgbClr val="002060"/>
                </a:solidFill>
                <a:latin typeface="Cambria" panose="02040503050406030204" pitchFamily="18" charset="0"/>
                <a:ea typeface="Cambria" panose="02040503050406030204" pitchFamily="18" charset="0"/>
              </a:rPr>
              <a:t>Missing student notification policy incorrect:</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No specific school POCs to report missing students to. </a:t>
            </a:r>
          </a:p>
          <a:p>
            <a:pPr marL="171450" indent="-171450">
              <a:buFont typeface="Arial" panose="020B0604020202020204" pitchFamily="34" charset="0"/>
              <a:buChar char="•"/>
            </a:pPr>
            <a:r>
              <a:rPr lang="en-US" sz="1100">
                <a:solidFill>
                  <a:srgbClr val="002060"/>
                </a:solidFill>
                <a:latin typeface="Cambria" panose="02040503050406030204" pitchFamily="18" charset="0"/>
                <a:ea typeface="Cambria" panose="02040503050406030204" pitchFamily="18" charset="0"/>
              </a:rPr>
              <a:t>Reporting time frame </a:t>
            </a:r>
            <a:r>
              <a:rPr lang="en-US" sz="1100" dirty="0">
                <a:solidFill>
                  <a:srgbClr val="002060"/>
                </a:solidFill>
                <a:latin typeface="Cambria" panose="02040503050406030204" pitchFamily="18" charset="0"/>
                <a:ea typeface="Cambria" panose="02040503050406030204" pitchFamily="18" charset="0"/>
              </a:rPr>
              <a:t>is 36 hours (instead of 24).</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Says all students must provide POC in case they go missing.</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Says school must notify parent/guardian if missing student is over 18</a:t>
            </a:r>
          </a:p>
        </p:txBody>
      </p:sp>
      <p:sp>
        <p:nvSpPr>
          <p:cNvPr id="13" name="TextBox 12">
            <a:extLst>
              <a:ext uri="{FF2B5EF4-FFF2-40B4-BE49-F238E27FC236}">
                <a16:creationId xmlns:a16="http://schemas.microsoft.com/office/drawing/2014/main" id="{1ED6CDA3-653E-4EC3-ABE7-7323A4284E9D}"/>
              </a:ext>
            </a:extLst>
          </p:cNvPr>
          <p:cNvSpPr txBox="1"/>
          <p:nvPr/>
        </p:nvSpPr>
        <p:spPr>
          <a:xfrm>
            <a:off x="6923528" y="2301759"/>
            <a:ext cx="5047938" cy="1107996"/>
          </a:xfrm>
          <a:prstGeom prst="rect">
            <a:avLst/>
          </a:prstGeom>
          <a:noFill/>
        </p:spPr>
        <p:txBody>
          <a:bodyPr wrap="square" rtlCol="0">
            <a:spAutoFit/>
          </a:bodyPr>
          <a:lstStyle/>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Include specific title for POC.</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Update 36 hours to 24 hours.</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Note policy only applies to students residing in on-campus housing;         contact person is optional.</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Correct “over 18” to “under 18”; update 36 hours to 24 hours.</a:t>
            </a:r>
          </a:p>
          <a:p>
            <a:pPr marL="171450" indent="-171450">
              <a:buFont typeface="Arial" panose="020B0604020202020204" pitchFamily="34" charset="0"/>
              <a:buChar char="•"/>
            </a:pPr>
            <a:r>
              <a:rPr lang="en-US" sz="1100" dirty="0">
                <a:solidFill>
                  <a:srgbClr val="002060"/>
                </a:solidFill>
                <a:latin typeface="Cambria" panose="02040503050406030204" pitchFamily="18" charset="0"/>
                <a:ea typeface="Cambria" panose="02040503050406030204" pitchFamily="18" charset="0"/>
              </a:rPr>
              <a:t>Notify students, employees immediately re: corrections; update ASR.</a:t>
            </a:r>
          </a:p>
        </p:txBody>
      </p:sp>
      <p:sp>
        <p:nvSpPr>
          <p:cNvPr id="14" name="TextBox 13">
            <a:extLst>
              <a:ext uri="{FF2B5EF4-FFF2-40B4-BE49-F238E27FC236}">
                <a16:creationId xmlns:a16="http://schemas.microsoft.com/office/drawing/2014/main" id="{85F565B7-0E83-44A4-A806-39C3E438FB1A}"/>
              </a:ext>
            </a:extLst>
          </p:cNvPr>
          <p:cNvSpPr txBox="1"/>
          <p:nvPr/>
        </p:nvSpPr>
        <p:spPr>
          <a:xfrm>
            <a:off x="7320620" y="3466572"/>
            <a:ext cx="4150897" cy="276999"/>
          </a:xfrm>
          <a:prstGeom prst="rect">
            <a:avLst/>
          </a:prstGeom>
          <a:noFill/>
        </p:spPr>
        <p:txBody>
          <a:bodyPr wrap="square" rtlCol="0">
            <a:spAutoFit/>
          </a:bodyPr>
          <a:lstStyle/>
          <a:p>
            <a:r>
              <a:rPr lang="en-US" sz="1200" dirty="0">
                <a:solidFill>
                  <a:srgbClr val="002060"/>
                </a:solidFill>
                <a:latin typeface="Cambria" panose="02040503050406030204" pitchFamily="18" charset="0"/>
                <a:ea typeface="Cambria" panose="02040503050406030204" pitchFamily="18" charset="0"/>
              </a:rPr>
              <a:t>Campus security office; multi-disciplinary CS&amp;S task force.</a:t>
            </a:r>
          </a:p>
        </p:txBody>
      </p:sp>
      <p:sp>
        <p:nvSpPr>
          <p:cNvPr id="15" name="TextBox 14">
            <a:extLst>
              <a:ext uri="{FF2B5EF4-FFF2-40B4-BE49-F238E27FC236}">
                <a16:creationId xmlns:a16="http://schemas.microsoft.com/office/drawing/2014/main" id="{E9FBFAD5-DAFB-4BA4-B732-8CE76F4EF298}"/>
              </a:ext>
            </a:extLst>
          </p:cNvPr>
          <p:cNvSpPr txBox="1"/>
          <p:nvPr/>
        </p:nvSpPr>
        <p:spPr>
          <a:xfrm>
            <a:off x="7292248" y="3868623"/>
            <a:ext cx="2225843" cy="769441"/>
          </a:xfrm>
          <a:prstGeom prst="rect">
            <a:avLst/>
          </a:prstGeom>
          <a:noFill/>
        </p:spPr>
        <p:txBody>
          <a:bodyPr wrap="square" rtlCol="0">
            <a:spAutoFit/>
          </a:bodyPr>
          <a:lstStyle/>
          <a:p>
            <a:r>
              <a:rPr lang="en-US" sz="1100" dirty="0">
                <a:solidFill>
                  <a:srgbClr val="002060"/>
                </a:solidFill>
                <a:latin typeface="Cambria" panose="02040503050406030204" pitchFamily="18" charset="0"/>
                <a:ea typeface="Cambria" panose="02040503050406030204" pitchFamily="18" charset="0"/>
              </a:rPr>
              <a:t>Ace Ventura</a:t>
            </a:r>
          </a:p>
          <a:p>
            <a:r>
              <a:rPr lang="en-US" sz="1100" dirty="0">
                <a:solidFill>
                  <a:srgbClr val="002060"/>
                </a:solidFill>
                <a:latin typeface="Cambria" panose="02040503050406030204" pitchFamily="18" charset="0"/>
                <a:ea typeface="Cambria" panose="02040503050406030204" pitchFamily="18" charset="0"/>
              </a:rPr>
              <a:t>Campus Security Lead</a:t>
            </a:r>
          </a:p>
          <a:p>
            <a:r>
              <a:rPr lang="en-US" sz="1100" dirty="0">
                <a:solidFill>
                  <a:srgbClr val="002060"/>
                </a:solidFill>
                <a:latin typeface="Cambria" panose="02040503050406030204" pitchFamily="18" charset="0"/>
                <a:ea typeface="Cambria" panose="02040503050406030204" pitchFamily="18" charset="0"/>
              </a:rPr>
              <a:t>          703-555-1212</a:t>
            </a:r>
          </a:p>
          <a:p>
            <a:endParaRPr lang="en-US" sz="1100" dirty="0">
              <a:solidFill>
                <a:srgbClr val="002060"/>
              </a:solidFill>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DE877214-45A7-4E80-8905-C76AF5338CB9}"/>
              </a:ext>
            </a:extLst>
          </p:cNvPr>
          <p:cNvSpPr txBox="1"/>
          <p:nvPr/>
        </p:nvSpPr>
        <p:spPr>
          <a:xfrm>
            <a:off x="8040511" y="4490637"/>
            <a:ext cx="433138" cy="461665"/>
          </a:xfrm>
          <a:prstGeom prst="rect">
            <a:avLst/>
          </a:prstGeom>
          <a:noFill/>
        </p:spPr>
        <p:txBody>
          <a:bodyPr wrap="square" rtlCol="0">
            <a:spAutoFit/>
          </a:bodyPr>
          <a:lstStyle/>
          <a:p>
            <a:r>
              <a:rPr lang="en-US" sz="1200" dirty="0">
                <a:solidFill>
                  <a:srgbClr val="002060"/>
                </a:solidFill>
                <a:latin typeface="Cambria" panose="02040503050406030204" pitchFamily="18" charset="0"/>
                <a:ea typeface="Cambria" panose="02040503050406030204" pitchFamily="18" charset="0"/>
              </a:rPr>
              <a:t>X</a:t>
            </a:r>
          </a:p>
          <a:p>
            <a:endParaRPr lang="en-US" sz="1200" dirty="0">
              <a:solidFill>
                <a:srgbClr val="00206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2ABA066F-FD7E-4F5C-AB5F-F9AC271F5494}"/>
              </a:ext>
            </a:extLst>
          </p:cNvPr>
          <p:cNvSpPr txBox="1"/>
          <p:nvPr/>
        </p:nvSpPr>
        <p:spPr>
          <a:xfrm>
            <a:off x="8516972" y="5068042"/>
            <a:ext cx="1291389" cy="754053"/>
          </a:xfrm>
          <a:prstGeom prst="rect">
            <a:avLst/>
          </a:prstGeom>
          <a:noFill/>
        </p:spPr>
        <p:txBody>
          <a:bodyPr wrap="square" rtlCol="0">
            <a:spAutoFit/>
          </a:bodyPr>
          <a:lstStyle/>
          <a:p>
            <a:pPr>
              <a:spcAft>
                <a:spcPts val="600"/>
              </a:spcAft>
            </a:pPr>
            <a:r>
              <a:rPr lang="en-US" sz="1100" dirty="0">
                <a:solidFill>
                  <a:srgbClr val="002060"/>
                </a:solidFill>
                <a:latin typeface="Cambria" panose="02040503050406030204" pitchFamily="18" charset="0"/>
                <a:ea typeface="Cambria" panose="02040503050406030204" pitchFamily="18" charset="0"/>
              </a:rPr>
              <a:t>XX Date</a:t>
            </a:r>
          </a:p>
          <a:p>
            <a:pPr>
              <a:spcAft>
                <a:spcPts val="600"/>
              </a:spcAft>
            </a:pPr>
            <a:r>
              <a:rPr lang="en-US" sz="1100" dirty="0">
                <a:solidFill>
                  <a:srgbClr val="002060"/>
                </a:solidFill>
                <a:latin typeface="Cambria" panose="02040503050406030204" pitchFamily="18" charset="0"/>
                <a:ea typeface="Cambria" panose="02040503050406030204" pitchFamily="18" charset="0"/>
              </a:rPr>
              <a:t>XX Date</a:t>
            </a:r>
          </a:p>
          <a:p>
            <a:pPr>
              <a:spcAft>
                <a:spcPts val="600"/>
              </a:spcAft>
            </a:pPr>
            <a:r>
              <a:rPr lang="en-US" sz="1100" dirty="0">
                <a:solidFill>
                  <a:srgbClr val="002060"/>
                </a:solidFill>
                <a:latin typeface="Cambria" panose="02040503050406030204" pitchFamily="18" charset="0"/>
                <a:ea typeface="Cambria" panose="02040503050406030204" pitchFamily="18" charset="0"/>
              </a:rPr>
              <a:t>XX Date</a:t>
            </a:r>
          </a:p>
        </p:txBody>
      </p:sp>
      <p:sp>
        <p:nvSpPr>
          <p:cNvPr id="18" name="TextBox 17">
            <a:extLst>
              <a:ext uri="{FF2B5EF4-FFF2-40B4-BE49-F238E27FC236}">
                <a16:creationId xmlns:a16="http://schemas.microsoft.com/office/drawing/2014/main" id="{8980553D-02EC-45BB-A389-5B387F331C58}"/>
              </a:ext>
            </a:extLst>
          </p:cNvPr>
          <p:cNvSpPr txBox="1"/>
          <p:nvPr/>
        </p:nvSpPr>
        <p:spPr>
          <a:xfrm>
            <a:off x="6790944" y="5911967"/>
            <a:ext cx="4680573" cy="461665"/>
          </a:xfrm>
          <a:prstGeom prst="rect">
            <a:avLst/>
          </a:prstGeom>
          <a:noFill/>
        </p:spPr>
        <p:txBody>
          <a:bodyPr wrap="square" rtlCol="0">
            <a:spAutoFit/>
          </a:bodyPr>
          <a:lstStyle/>
          <a:p>
            <a:r>
              <a:rPr lang="en-US" sz="1200" dirty="0">
                <a:solidFill>
                  <a:srgbClr val="002060"/>
                </a:solidFill>
                <a:latin typeface="Cambria" panose="02040503050406030204" pitchFamily="18" charset="0"/>
                <a:ea typeface="Cambria" panose="02040503050406030204" pitchFamily="18" charset="0"/>
              </a:rPr>
              <a:t>CCC’s missing student notification policy is in compliance; all staff and students properly notified of updated policy.</a:t>
            </a:r>
          </a:p>
        </p:txBody>
      </p:sp>
    </p:spTree>
    <p:extLst>
      <p:ext uri="{BB962C8B-B14F-4D97-AF65-F5344CB8AC3E}">
        <p14:creationId xmlns:p14="http://schemas.microsoft.com/office/powerpoint/2010/main" val="304789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A6ADB6C-87BB-48FE-B106-104A9C30BAAC}"/>
              </a:ext>
            </a:extLst>
          </p:cNvPr>
          <p:cNvSpPr>
            <a:spLocks noGrp="1"/>
          </p:cNvSpPr>
          <p:nvPr>
            <p:ph type="pic" idx="1"/>
          </p:nvPr>
        </p:nvSpPr>
        <p:spPr/>
      </p:sp>
      <p:sp>
        <p:nvSpPr>
          <p:cNvPr id="3" name="Text Placeholder 2">
            <a:extLst>
              <a:ext uri="{FF2B5EF4-FFF2-40B4-BE49-F238E27FC236}">
                <a16:creationId xmlns:a16="http://schemas.microsoft.com/office/drawing/2014/main" id="{5B01B53E-58B2-43B7-A632-A7A2D816E198}"/>
              </a:ext>
            </a:extLst>
          </p:cNvPr>
          <p:cNvSpPr>
            <a:spLocks noGrp="1"/>
          </p:cNvSpPr>
          <p:nvPr>
            <p:ph type="body" sz="quarter" idx="20"/>
          </p:nvPr>
        </p:nvSpPr>
        <p:spPr>
          <a:xfrm>
            <a:off x="890668" y="3085688"/>
            <a:ext cx="4238893" cy="2514600"/>
          </a:xfrm>
        </p:spPr>
        <p:txBody>
          <a:bodyPr/>
          <a:lstStyle/>
          <a:p>
            <a:r>
              <a:rPr lang="en-US" sz="2000" i="1" dirty="0"/>
              <a:t>Example for training purposes only.  Not intended to be guidance.</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66283"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2B6388F0-A4EA-4BAE-A4B1-CFB0F349E4F0}"/>
              </a:ext>
            </a:extLst>
          </p:cNvPr>
          <p:cNvSpPr>
            <a:spLocks noGrp="1"/>
          </p:cNvSpPr>
          <p:nvPr>
            <p:ph type="body" sz="quarter" idx="21"/>
          </p:nvPr>
        </p:nvSpPr>
        <p:spPr/>
        <p:txBody>
          <a:bodyPr>
            <a:normAutofit/>
          </a:bodyPr>
          <a:lstStyle/>
          <a:p>
            <a:r>
              <a:rPr lang="en-US" sz="2000" i="0" dirty="0"/>
              <a:t>For Scenario 2</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45</a:t>
            </a:fld>
            <a:endParaRPr lang="en-US" sz="1100">
              <a:solidFill>
                <a:schemeClr val="tx1">
                  <a:lumMod val="50000"/>
                  <a:lumOff val="50000"/>
                </a:schemeClr>
              </a:solidFill>
              <a:latin typeface="+mn-lt"/>
              <a:cs typeface="+mn-cs"/>
            </a:endParaRPr>
          </a:p>
        </p:txBody>
      </p:sp>
      <p:pic>
        <p:nvPicPr>
          <p:cNvPr id="19" name="Picture 18">
            <a:extLst>
              <a:ext uri="{FF2B5EF4-FFF2-40B4-BE49-F238E27FC236}">
                <a16:creationId xmlns:a16="http://schemas.microsoft.com/office/drawing/2014/main" id="{0973B0B0-F905-4E01-936D-8E55828D07BB}"/>
              </a:ext>
            </a:extLst>
          </p:cNvPr>
          <p:cNvPicPr>
            <a:picLocks noChangeAspect="1"/>
          </p:cNvPicPr>
          <p:nvPr/>
        </p:nvPicPr>
        <p:blipFill rotWithShape="1">
          <a:blip r:embed="rId3"/>
          <a:srcRect l="1386" t="1396" r="1748" b="1860"/>
          <a:stretch/>
        </p:blipFill>
        <p:spPr>
          <a:xfrm>
            <a:off x="6320417" y="120076"/>
            <a:ext cx="5337545" cy="6634717"/>
          </a:xfrm>
          <a:prstGeom prst="rect">
            <a:avLst/>
          </a:prstGeom>
          <a:ln>
            <a:solidFill>
              <a:schemeClr val="accent1"/>
            </a:solidFill>
          </a:ln>
        </p:spPr>
      </p:pic>
      <p:sp>
        <p:nvSpPr>
          <p:cNvPr id="20" name="TextBox 19">
            <a:extLst>
              <a:ext uri="{FF2B5EF4-FFF2-40B4-BE49-F238E27FC236}">
                <a16:creationId xmlns:a16="http://schemas.microsoft.com/office/drawing/2014/main" id="{EF3E3B93-8695-42AB-B68C-65B623063951}"/>
              </a:ext>
            </a:extLst>
          </p:cNvPr>
          <p:cNvSpPr txBox="1"/>
          <p:nvPr/>
        </p:nvSpPr>
        <p:spPr>
          <a:xfrm>
            <a:off x="7032876" y="894911"/>
            <a:ext cx="3958391" cy="954107"/>
          </a:xfrm>
          <a:prstGeom prst="rect">
            <a:avLst/>
          </a:prstGeom>
          <a:noFill/>
        </p:spPr>
        <p:txBody>
          <a:bodyPr wrap="square" rtlCol="0">
            <a:spAutoFit/>
          </a:bodyPr>
          <a:lstStyle/>
          <a:p>
            <a:r>
              <a:rPr lang="en-US" sz="1400" dirty="0">
                <a:solidFill>
                  <a:srgbClr val="002060"/>
                </a:solidFill>
              </a:rPr>
              <a:t>X</a:t>
            </a:r>
          </a:p>
          <a:p>
            <a:r>
              <a:rPr lang="en-US" sz="1400" dirty="0">
                <a:solidFill>
                  <a:srgbClr val="002060"/>
                </a:solidFill>
              </a:rPr>
              <a:t>               XYZ</a:t>
            </a:r>
          </a:p>
          <a:p>
            <a:r>
              <a:rPr lang="en-US" sz="1400" dirty="0">
                <a:solidFill>
                  <a:srgbClr val="002060"/>
                </a:solidFill>
              </a:rPr>
              <a:t>		                  XX Date</a:t>
            </a:r>
          </a:p>
          <a:p>
            <a:endParaRPr lang="en-US" sz="1400" dirty="0">
              <a:solidFill>
                <a:srgbClr val="002060"/>
              </a:solidFill>
            </a:endParaRPr>
          </a:p>
        </p:txBody>
      </p:sp>
    </p:spTree>
    <p:extLst>
      <p:ext uri="{BB962C8B-B14F-4D97-AF65-F5344CB8AC3E}">
        <p14:creationId xmlns:p14="http://schemas.microsoft.com/office/powerpoint/2010/main" val="2038850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46</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253038" y="581025"/>
            <a:ext cx="6586537" cy="1552575"/>
          </a:xfrm>
        </p:spPr>
        <p:txBody>
          <a:bodyPr vert="horz" lIns="91440" tIns="45720" rIns="91440" bIns="45720" rtlCol="0" anchor="ctr">
            <a:normAutofit/>
          </a:bodyPr>
          <a:lstStyle/>
          <a:p>
            <a:pPr defTabSz="914400"/>
            <a:r>
              <a:rPr lang="en-US" dirty="0">
                <a:solidFill>
                  <a:schemeClr val="accent1"/>
                </a:solidFill>
                <a:latin typeface="Arial Narrow" panose="020B0606020202030204" pitchFamily="34" charset="0"/>
                <a:ea typeface="+mj-ea"/>
                <a:cs typeface="+mj-cs"/>
              </a:rPr>
              <a:t>FSA Assessments: Scenario 3</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5253038" y="2266950"/>
            <a:ext cx="6586537" cy="3957638"/>
          </a:xfrm>
        </p:spPr>
        <p:txBody>
          <a:bodyPr vert="horz" lIns="91440" tIns="45720" rIns="91440" bIns="45720" rtlCol="0">
            <a:normAutofit/>
          </a:bodyPr>
          <a:lstStyle/>
          <a:p>
            <a:pPr marL="0" indent="0">
              <a:lnSpc>
                <a:spcPct val="150000"/>
              </a:lnSpc>
              <a:buNone/>
            </a:pPr>
            <a:r>
              <a:rPr lang="en-US" sz="2200" dirty="0"/>
              <a:t>CCC is located in a state with a voter registration requirement.  Voters cannot register at the time of voting.  CCC posts a link to voter registration forms on its website for students to download to register to vote.</a:t>
            </a:r>
          </a:p>
        </p:txBody>
      </p:sp>
      <p:pic>
        <p:nvPicPr>
          <p:cNvPr id="8" name="Picture 2">
            <a:extLst>
              <a:ext uri="{FF2B5EF4-FFF2-40B4-BE49-F238E27FC236}">
                <a16:creationId xmlns:a16="http://schemas.microsoft.com/office/drawing/2014/main" id="{D911C67E-F39E-49C4-8BC2-09C9174F5E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665" t="9167" r="22280" b="2795"/>
          <a:stretch/>
        </p:blipFill>
        <p:spPr bwMode="auto">
          <a:xfrm>
            <a:off x="584199" y="928848"/>
            <a:ext cx="4376478" cy="4087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99408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97250" y="353160"/>
            <a:ext cx="7091300" cy="898581"/>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20" y="6431079"/>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47</a:t>
            </a:fld>
            <a:endParaRPr lang="en-US" sz="1100">
              <a:solidFill>
                <a:schemeClr val="tx1">
                  <a:lumMod val="50000"/>
                  <a:lumOff val="50000"/>
                </a:schemeClr>
              </a:solidFill>
              <a:latin typeface="+mn-lt"/>
              <a:cs typeface="+mn-cs"/>
            </a:endParaRPr>
          </a:p>
        </p:txBody>
      </p:sp>
      <p:pic>
        <p:nvPicPr>
          <p:cNvPr id="12" name="Picture 11">
            <a:extLst>
              <a:ext uri="{FF2B5EF4-FFF2-40B4-BE49-F238E27FC236}">
                <a16:creationId xmlns:a16="http://schemas.microsoft.com/office/drawing/2014/main" id="{8E3976F3-3AC6-4EFA-9E5C-B7125BF64FAE}"/>
              </a:ext>
            </a:extLst>
          </p:cNvPr>
          <p:cNvPicPr>
            <a:picLocks noChangeAspect="1"/>
          </p:cNvPicPr>
          <p:nvPr/>
        </p:nvPicPr>
        <p:blipFill rotWithShape="1">
          <a:blip r:embed="rId3"/>
          <a:srcRect b="85254"/>
          <a:stretch/>
        </p:blipFill>
        <p:spPr>
          <a:xfrm>
            <a:off x="361951" y="1781485"/>
            <a:ext cx="11620500" cy="461595"/>
          </a:xfrm>
          <a:prstGeom prst="rect">
            <a:avLst/>
          </a:prstGeom>
        </p:spPr>
      </p:pic>
      <p:pic>
        <p:nvPicPr>
          <p:cNvPr id="6" name="Picture 5">
            <a:extLst>
              <a:ext uri="{FF2B5EF4-FFF2-40B4-BE49-F238E27FC236}">
                <a16:creationId xmlns:a16="http://schemas.microsoft.com/office/drawing/2014/main" id="{399030B5-F56B-4E82-A556-B73AF9C99A7B}"/>
              </a:ext>
            </a:extLst>
          </p:cNvPr>
          <p:cNvPicPr>
            <a:picLocks noChangeAspect="1"/>
          </p:cNvPicPr>
          <p:nvPr/>
        </p:nvPicPr>
        <p:blipFill rotWithShape="1">
          <a:blip r:embed="rId4"/>
          <a:srcRect t="3835"/>
          <a:stretch/>
        </p:blipFill>
        <p:spPr>
          <a:xfrm>
            <a:off x="352423" y="2186945"/>
            <a:ext cx="11667535" cy="1329140"/>
          </a:xfrm>
          <a:prstGeom prst="rect">
            <a:avLst/>
          </a:prstGeom>
        </p:spPr>
      </p:pic>
      <p:pic>
        <p:nvPicPr>
          <p:cNvPr id="9" name="Picture 8">
            <a:extLst>
              <a:ext uri="{FF2B5EF4-FFF2-40B4-BE49-F238E27FC236}">
                <a16:creationId xmlns:a16="http://schemas.microsoft.com/office/drawing/2014/main" id="{11C67A85-B674-4D83-94BD-A77573FC8BE9}"/>
              </a:ext>
            </a:extLst>
          </p:cNvPr>
          <p:cNvPicPr>
            <a:picLocks noChangeAspect="1"/>
          </p:cNvPicPr>
          <p:nvPr/>
        </p:nvPicPr>
        <p:blipFill rotWithShape="1">
          <a:blip r:embed="rId5"/>
          <a:srcRect l="1" t="3320" r="90"/>
          <a:stretch/>
        </p:blipFill>
        <p:spPr>
          <a:xfrm>
            <a:off x="367596" y="3458652"/>
            <a:ext cx="11599117" cy="2651374"/>
          </a:xfrm>
          <a:prstGeom prst="rect">
            <a:avLst/>
          </a:prstGeom>
        </p:spPr>
      </p:pic>
    </p:spTree>
    <p:extLst>
      <p:ext uri="{BB962C8B-B14F-4D97-AF65-F5344CB8AC3E}">
        <p14:creationId xmlns:p14="http://schemas.microsoft.com/office/powerpoint/2010/main" val="456633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85058" y="353160"/>
            <a:ext cx="8166494" cy="898581"/>
          </a:xfrm>
        </p:spPr>
        <p:txBody>
          <a:bodyPr vert="horz" lIns="91440" tIns="45720" rIns="91440" bIns="45720" rtlCol="0" anchor="ctr">
            <a:noAutofit/>
          </a:bodyPr>
          <a:lstStyle/>
          <a:p>
            <a:pPr defTabSz="914400"/>
            <a:r>
              <a:rPr lang="en-US"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20" y="6431079"/>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48</a:t>
            </a:fld>
            <a:endParaRPr lang="en-US" sz="1100">
              <a:solidFill>
                <a:schemeClr val="tx1">
                  <a:lumMod val="50000"/>
                  <a:lumOff val="50000"/>
                </a:schemeClr>
              </a:solidFill>
              <a:latin typeface="+mn-lt"/>
              <a:cs typeface="+mn-cs"/>
            </a:endParaRPr>
          </a:p>
        </p:txBody>
      </p:sp>
      <p:pic>
        <p:nvPicPr>
          <p:cNvPr id="6" name="Picture 5">
            <a:extLst>
              <a:ext uri="{FF2B5EF4-FFF2-40B4-BE49-F238E27FC236}">
                <a16:creationId xmlns:a16="http://schemas.microsoft.com/office/drawing/2014/main" id="{5C8312CF-86EB-4191-9B36-F5784B8871DE}"/>
              </a:ext>
            </a:extLst>
          </p:cNvPr>
          <p:cNvPicPr>
            <a:picLocks noChangeAspect="1"/>
          </p:cNvPicPr>
          <p:nvPr/>
        </p:nvPicPr>
        <p:blipFill>
          <a:blip r:embed="rId3"/>
          <a:stretch>
            <a:fillRect/>
          </a:stretch>
        </p:blipFill>
        <p:spPr>
          <a:xfrm>
            <a:off x="1914525" y="2064573"/>
            <a:ext cx="8362950" cy="4305300"/>
          </a:xfrm>
          <a:prstGeom prst="rect">
            <a:avLst/>
          </a:prstGeom>
        </p:spPr>
      </p:pic>
      <p:cxnSp>
        <p:nvCxnSpPr>
          <p:cNvPr id="9" name="Straight Connector 8">
            <a:extLst>
              <a:ext uri="{FF2B5EF4-FFF2-40B4-BE49-F238E27FC236}">
                <a16:creationId xmlns:a16="http://schemas.microsoft.com/office/drawing/2014/main" id="{F1A0A935-7EB0-4803-9384-9A3130B5C3EE}"/>
              </a:ext>
            </a:extLst>
          </p:cNvPr>
          <p:cNvCxnSpPr/>
          <p:nvPr/>
        </p:nvCxnSpPr>
        <p:spPr>
          <a:xfrm>
            <a:off x="4245364" y="5438775"/>
            <a:ext cx="5117711"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EBD5F61-4AD1-4CC1-9E6B-CAF0E264A09F}"/>
              </a:ext>
            </a:extLst>
          </p:cNvPr>
          <p:cNvCxnSpPr>
            <a:cxnSpLocks/>
          </p:cNvCxnSpPr>
          <p:nvPr/>
        </p:nvCxnSpPr>
        <p:spPr>
          <a:xfrm>
            <a:off x="2035564" y="5715000"/>
            <a:ext cx="7918061"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85ED895-4BF4-4743-BE3A-392681283BAC}"/>
              </a:ext>
            </a:extLst>
          </p:cNvPr>
          <p:cNvCxnSpPr>
            <a:cxnSpLocks/>
          </p:cNvCxnSpPr>
          <p:nvPr/>
        </p:nvCxnSpPr>
        <p:spPr>
          <a:xfrm>
            <a:off x="2035564" y="5981700"/>
            <a:ext cx="7498961"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67E2EB9-9E20-4645-9C00-BB2826E6BA0A}"/>
              </a:ext>
            </a:extLst>
          </p:cNvPr>
          <p:cNvCxnSpPr>
            <a:cxnSpLocks/>
          </p:cNvCxnSpPr>
          <p:nvPr/>
        </p:nvCxnSpPr>
        <p:spPr>
          <a:xfrm>
            <a:off x="2035564" y="6257925"/>
            <a:ext cx="1041011"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Arrow: Right 13">
            <a:extLst>
              <a:ext uri="{FF2B5EF4-FFF2-40B4-BE49-F238E27FC236}">
                <a16:creationId xmlns:a16="http://schemas.microsoft.com/office/drawing/2014/main" id="{1DE2CA56-1C96-4519-91EC-8D3CA87F5DCD}"/>
              </a:ext>
            </a:extLst>
          </p:cNvPr>
          <p:cNvSpPr/>
          <p:nvPr/>
        </p:nvSpPr>
        <p:spPr>
          <a:xfrm>
            <a:off x="652087" y="4217223"/>
            <a:ext cx="1262436" cy="58102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372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49</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233988" y="571500"/>
            <a:ext cx="6586537" cy="1552575"/>
          </a:xfrm>
        </p:spPr>
        <p:txBody>
          <a:bodyPr vert="horz" lIns="91440" tIns="45720" rIns="91440" bIns="45720" rtlCol="0" anchor="ctr">
            <a:normAutofit/>
          </a:bodyPr>
          <a:lstStyle/>
          <a:p>
            <a:pPr defTabSz="914400"/>
            <a:r>
              <a:rPr lang="en-US" dirty="0">
                <a:solidFill>
                  <a:schemeClr val="accent1"/>
                </a:solidFill>
                <a:latin typeface="Arial Narrow" panose="020B0606020202030204" pitchFamily="34" charset="0"/>
                <a:ea typeface="+mj-ea"/>
                <a:cs typeface="+mj-cs"/>
              </a:rPr>
              <a:t>FSA Assessments: Scenario 3</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5233988" y="2257425"/>
            <a:ext cx="6586537" cy="3957638"/>
          </a:xfrm>
        </p:spPr>
        <p:txBody>
          <a:bodyPr vert="horz" lIns="91440" tIns="45720" rIns="91440" bIns="45720" rtlCol="0">
            <a:normAutofit/>
          </a:bodyPr>
          <a:lstStyle/>
          <a:p>
            <a:pPr marL="0" indent="0">
              <a:lnSpc>
                <a:spcPct val="150000"/>
              </a:lnSpc>
              <a:buNone/>
            </a:pPr>
            <a:r>
              <a:rPr lang="en-US" sz="2200" b="1" dirty="0"/>
              <a:t>Is CCC in compliance?</a:t>
            </a:r>
            <a:r>
              <a:rPr lang="en-US" sz="2200" dirty="0"/>
              <a:t> </a:t>
            </a:r>
            <a:r>
              <a:rPr lang="en-US" sz="2200" dirty="0">
                <a:solidFill>
                  <a:srgbClr val="C00000"/>
                </a:solidFill>
              </a:rPr>
              <a:t>No.</a:t>
            </a:r>
            <a:endParaRPr lang="en-US" sz="2200" b="1" dirty="0">
              <a:solidFill>
                <a:srgbClr val="C00000"/>
              </a:solidFill>
            </a:endParaRPr>
          </a:p>
          <a:p>
            <a:pPr marL="0" indent="0">
              <a:lnSpc>
                <a:spcPct val="150000"/>
              </a:lnSpc>
              <a:buNone/>
            </a:pPr>
            <a:r>
              <a:rPr lang="en-US" sz="2200" dirty="0"/>
              <a:t>CCC is located in a state with a voter registration requirement.  Voters cannot register at the time of voting.  CCC </a:t>
            </a:r>
            <a:r>
              <a:rPr lang="en-US" sz="2200" b="1" dirty="0">
                <a:solidFill>
                  <a:srgbClr val="C00000"/>
                </a:solidFill>
              </a:rPr>
              <a:t>posts a link to voter registration forms on its website</a:t>
            </a:r>
            <a:r>
              <a:rPr lang="en-US" sz="2200" dirty="0"/>
              <a:t> for students to download to register to vote.</a:t>
            </a:r>
          </a:p>
        </p:txBody>
      </p:sp>
      <p:pic>
        <p:nvPicPr>
          <p:cNvPr id="7" name="Picture 2">
            <a:extLst>
              <a:ext uri="{FF2B5EF4-FFF2-40B4-BE49-F238E27FC236}">
                <a16:creationId xmlns:a16="http://schemas.microsoft.com/office/drawing/2014/main" id="{74FE1123-C99F-466F-805F-4B1E315E57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665" t="9167" r="22280" b="2795"/>
          <a:stretch/>
        </p:blipFill>
        <p:spPr bwMode="auto">
          <a:xfrm>
            <a:off x="366641" y="928848"/>
            <a:ext cx="4594036" cy="429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840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5</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Reporting requirements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pPr marL="457200" lvl="1" indent="-457200">
              <a:lnSpc>
                <a:spcPct val="150000"/>
              </a:lnSpc>
            </a:pPr>
            <a:r>
              <a:rPr lang="en-US" sz="2800" dirty="0">
                <a:solidFill>
                  <a:schemeClr val="tx1"/>
                </a:solidFill>
              </a:rPr>
              <a:t>Financial aid</a:t>
            </a:r>
          </a:p>
          <a:p>
            <a:pPr marL="457200" lvl="1" indent="-457200">
              <a:lnSpc>
                <a:spcPct val="150000"/>
              </a:lnSpc>
            </a:pPr>
            <a:r>
              <a:rPr lang="en-US" sz="2800" dirty="0">
                <a:solidFill>
                  <a:schemeClr val="tx1"/>
                </a:solidFill>
              </a:rPr>
              <a:t>Academic programs, costs, policies</a:t>
            </a:r>
          </a:p>
          <a:p>
            <a:pPr marL="457200" lvl="1" indent="-457200">
              <a:lnSpc>
                <a:spcPct val="150000"/>
              </a:lnSpc>
            </a:pPr>
            <a:r>
              <a:rPr lang="en-US" sz="2800" dirty="0">
                <a:solidFill>
                  <a:schemeClr val="tx1"/>
                </a:solidFill>
              </a:rPr>
              <a:t>School campus, facilities, athletics</a:t>
            </a:r>
          </a:p>
          <a:p>
            <a:pPr marL="457200" lvl="1" indent="-457200">
              <a:lnSpc>
                <a:spcPct val="150000"/>
              </a:lnSpc>
            </a:pPr>
            <a:r>
              <a:rPr lang="en-US" sz="2800" dirty="0">
                <a:solidFill>
                  <a:schemeClr val="tx1"/>
                </a:solidFill>
              </a:rPr>
              <a:t>Campus security, fire safety</a:t>
            </a:r>
          </a:p>
          <a:p>
            <a:pPr marL="457200" lvl="1" indent="-457200">
              <a:lnSpc>
                <a:spcPct val="150000"/>
              </a:lnSpc>
            </a:pPr>
            <a:r>
              <a:rPr lang="en-US" sz="2800" dirty="0">
                <a:solidFill>
                  <a:schemeClr val="tx1"/>
                </a:solidFill>
              </a:rPr>
              <a:t>Drug and alcohol abuse prevention programs</a:t>
            </a:r>
          </a:p>
          <a:p>
            <a:pPr marL="457200" lvl="1" indent="-457200">
              <a:lnSpc>
                <a:spcPct val="150000"/>
              </a:lnSpc>
            </a:pPr>
            <a:r>
              <a:rPr lang="en-US" sz="2800" dirty="0">
                <a:solidFill>
                  <a:schemeClr val="tx1"/>
                </a:solidFill>
              </a:rPr>
              <a:t>Loan counseling and disclosures</a:t>
            </a:r>
          </a:p>
          <a:p>
            <a:endParaRPr lang="en-US" dirty="0"/>
          </a:p>
        </p:txBody>
      </p:sp>
    </p:spTree>
    <p:extLst>
      <p:ext uri="{BB962C8B-B14F-4D97-AF65-F5344CB8AC3E}">
        <p14:creationId xmlns:p14="http://schemas.microsoft.com/office/powerpoint/2010/main" val="31192525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74243" y="2691423"/>
            <a:ext cx="2798554" cy="2054670"/>
          </a:xfrm>
        </p:spPr>
        <p:txBody>
          <a:bodyPr vert="horz" lIns="91440" tIns="45720" rIns="91440" bIns="45720" rtlCol="0" anchor="t">
            <a:noAutofit/>
          </a:bodyPr>
          <a:lstStyle/>
          <a:p>
            <a:pPr defTabSz="914400"/>
            <a:r>
              <a:rPr lang="en-US" sz="3000" kern="1200" dirty="0">
                <a:latin typeface="Arial Narrow" panose="020B0606020202030204" pitchFamily="34" charset="0"/>
                <a:ea typeface="+mj-ea"/>
                <a:cs typeface="+mj-cs"/>
              </a:rPr>
              <a:t>FSA Assessments Activity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50</a:t>
            </a:fld>
            <a:endParaRPr lang="en-US" sz="1100">
              <a:solidFill>
                <a:schemeClr val="tx1">
                  <a:lumMod val="50000"/>
                  <a:lumOff val="50000"/>
                </a:schemeClr>
              </a:solidFill>
              <a:latin typeface="+mn-lt"/>
              <a:cs typeface="+mn-cs"/>
            </a:endParaRPr>
          </a:p>
        </p:txBody>
      </p:sp>
      <p:pic>
        <p:nvPicPr>
          <p:cNvPr id="6" name="Picture 5">
            <a:extLst>
              <a:ext uri="{FF2B5EF4-FFF2-40B4-BE49-F238E27FC236}">
                <a16:creationId xmlns:a16="http://schemas.microsoft.com/office/drawing/2014/main" id="{7D9B1A5A-91D5-4F26-8A7A-C6BA8F17E5A1}"/>
              </a:ext>
            </a:extLst>
          </p:cNvPr>
          <p:cNvPicPr>
            <a:picLocks noChangeAspect="1"/>
          </p:cNvPicPr>
          <p:nvPr/>
        </p:nvPicPr>
        <p:blipFill rotWithShape="1">
          <a:blip r:embed="rId3"/>
          <a:srcRect l="12350" t="75430"/>
          <a:stretch/>
        </p:blipFill>
        <p:spPr>
          <a:xfrm>
            <a:off x="3614384" y="4381928"/>
            <a:ext cx="8159621" cy="2122392"/>
          </a:xfrm>
          <a:prstGeom prst="rect">
            <a:avLst/>
          </a:prstGeom>
        </p:spPr>
      </p:pic>
      <p:pic>
        <p:nvPicPr>
          <p:cNvPr id="8" name="Picture 7">
            <a:extLst>
              <a:ext uri="{FF2B5EF4-FFF2-40B4-BE49-F238E27FC236}">
                <a16:creationId xmlns:a16="http://schemas.microsoft.com/office/drawing/2014/main" id="{C796B543-FE8E-42FB-8077-7FAA247D2DE3}"/>
              </a:ext>
            </a:extLst>
          </p:cNvPr>
          <p:cNvPicPr>
            <a:picLocks noChangeAspect="1"/>
          </p:cNvPicPr>
          <p:nvPr/>
        </p:nvPicPr>
        <p:blipFill rotWithShape="1">
          <a:blip r:embed="rId3"/>
          <a:srcRect t="620" b="94419"/>
          <a:stretch/>
        </p:blipFill>
        <p:spPr>
          <a:xfrm>
            <a:off x="3781504" y="618247"/>
            <a:ext cx="7943524" cy="365693"/>
          </a:xfrm>
          <a:prstGeom prst="rect">
            <a:avLst/>
          </a:prstGeom>
        </p:spPr>
      </p:pic>
      <p:pic>
        <p:nvPicPr>
          <p:cNvPr id="10" name="Picture 9">
            <a:extLst>
              <a:ext uri="{FF2B5EF4-FFF2-40B4-BE49-F238E27FC236}">
                <a16:creationId xmlns:a16="http://schemas.microsoft.com/office/drawing/2014/main" id="{C186383A-ED2C-4539-90A0-30995AB61BCB}"/>
              </a:ext>
            </a:extLst>
          </p:cNvPr>
          <p:cNvPicPr>
            <a:picLocks noChangeAspect="1"/>
          </p:cNvPicPr>
          <p:nvPr/>
        </p:nvPicPr>
        <p:blipFill>
          <a:blip r:embed="rId4"/>
          <a:stretch>
            <a:fillRect/>
          </a:stretch>
        </p:blipFill>
        <p:spPr>
          <a:xfrm>
            <a:off x="3609683" y="3140338"/>
            <a:ext cx="7862424" cy="1156841"/>
          </a:xfrm>
          <a:prstGeom prst="rect">
            <a:avLst/>
          </a:prstGeom>
        </p:spPr>
      </p:pic>
      <p:pic>
        <p:nvPicPr>
          <p:cNvPr id="12" name="Picture 11">
            <a:extLst>
              <a:ext uri="{FF2B5EF4-FFF2-40B4-BE49-F238E27FC236}">
                <a16:creationId xmlns:a16="http://schemas.microsoft.com/office/drawing/2014/main" id="{3708F63E-373F-4D3A-8B40-163840FCA636}"/>
              </a:ext>
            </a:extLst>
          </p:cNvPr>
          <p:cNvPicPr>
            <a:picLocks noChangeAspect="1"/>
          </p:cNvPicPr>
          <p:nvPr/>
        </p:nvPicPr>
        <p:blipFill>
          <a:blip r:embed="rId5"/>
          <a:stretch>
            <a:fillRect/>
          </a:stretch>
        </p:blipFill>
        <p:spPr>
          <a:xfrm>
            <a:off x="3672797" y="932233"/>
            <a:ext cx="7862426" cy="2242386"/>
          </a:xfrm>
          <a:prstGeom prst="rect">
            <a:avLst/>
          </a:prstGeom>
        </p:spPr>
      </p:pic>
      <p:sp>
        <p:nvSpPr>
          <p:cNvPr id="2" name="Rectangle 1">
            <a:extLst>
              <a:ext uri="{FF2B5EF4-FFF2-40B4-BE49-F238E27FC236}">
                <a16:creationId xmlns:a16="http://schemas.microsoft.com/office/drawing/2014/main" id="{7CAD3F4D-F075-4722-8FD4-73E5563067E2}"/>
              </a:ext>
            </a:extLst>
          </p:cNvPr>
          <p:cNvSpPr/>
          <p:nvPr/>
        </p:nvSpPr>
        <p:spPr>
          <a:xfrm>
            <a:off x="3672797" y="536449"/>
            <a:ext cx="8159621" cy="599225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15832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759D102-2E23-4C81-A73B-AC53BB1FE64A}"/>
              </a:ext>
            </a:extLst>
          </p:cNvPr>
          <p:cNvSpPr>
            <a:spLocks noGrp="1"/>
          </p:cNvSpPr>
          <p:nvPr>
            <p:ph type="pic" idx="1"/>
          </p:nvPr>
        </p:nvSpPr>
        <p:spPr/>
      </p:sp>
      <p:sp>
        <p:nvSpPr>
          <p:cNvPr id="3" name="Text Placeholder 2">
            <a:extLst>
              <a:ext uri="{FF2B5EF4-FFF2-40B4-BE49-F238E27FC236}">
                <a16:creationId xmlns:a16="http://schemas.microsoft.com/office/drawing/2014/main" id="{39AA8A3B-4784-4310-8AD6-EBBB94A8A503}"/>
              </a:ext>
            </a:extLst>
          </p:cNvPr>
          <p:cNvSpPr>
            <a:spLocks noGrp="1"/>
          </p:cNvSpPr>
          <p:nvPr>
            <p:ph type="body" sz="quarter" idx="20"/>
          </p:nvPr>
        </p:nvSpPr>
        <p:spPr>
          <a:xfrm>
            <a:off x="878477" y="3085688"/>
            <a:ext cx="4206986" cy="2514600"/>
          </a:xfrm>
        </p:spPr>
        <p:txBody>
          <a:bodyPr/>
          <a:lstStyle/>
          <a:p>
            <a:r>
              <a:rPr lang="en-US" sz="2000" i="1" dirty="0"/>
              <a:t>Example for training purposes only. Not intended to be guidance.</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54091"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8A62C1D7-56EC-40C2-93FA-0C6EA8D44939}"/>
              </a:ext>
            </a:extLst>
          </p:cNvPr>
          <p:cNvSpPr>
            <a:spLocks noGrp="1"/>
          </p:cNvSpPr>
          <p:nvPr>
            <p:ph type="body" sz="quarter" idx="21"/>
          </p:nvPr>
        </p:nvSpPr>
        <p:spPr/>
        <p:txBody>
          <a:bodyPr>
            <a:normAutofit/>
          </a:bodyPr>
          <a:lstStyle/>
          <a:p>
            <a:r>
              <a:rPr lang="en-US" sz="2000" i="0" dirty="0"/>
              <a:t>Scenario 3</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51</a:t>
            </a:fld>
            <a:endParaRPr lang="en-US" sz="1100">
              <a:solidFill>
                <a:schemeClr val="tx1">
                  <a:lumMod val="50000"/>
                  <a:lumOff val="50000"/>
                </a:schemeClr>
              </a:solidFill>
              <a:latin typeface="+mn-lt"/>
              <a:cs typeface="+mn-cs"/>
            </a:endParaRPr>
          </a:p>
        </p:txBody>
      </p:sp>
      <p:pic>
        <p:nvPicPr>
          <p:cNvPr id="10" name="Picture 9">
            <a:extLst>
              <a:ext uri="{FF2B5EF4-FFF2-40B4-BE49-F238E27FC236}">
                <a16:creationId xmlns:a16="http://schemas.microsoft.com/office/drawing/2014/main" id="{604BB589-20E8-4539-A5F1-F8CAB1CBABF2}"/>
              </a:ext>
            </a:extLst>
          </p:cNvPr>
          <p:cNvPicPr>
            <a:picLocks noChangeAspect="1"/>
          </p:cNvPicPr>
          <p:nvPr/>
        </p:nvPicPr>
        <p:blipFill rotWithShape="1">
          <a:blip r:embed="rId3"/>
          <a:srcRect l="1465" t="1445" r="1821"/>
          <a:stretch/>
        </p:blipFill>
        <p:spPr>
          <a:xfrm>
            <a:off x="6524245" y="43805"/>
            <a:ext cx="5418811" cy="6758861"/>
          </a:xfrm>
          <a:prstGeom prst="rect">
            <a:avLst/>
          </a:prstGeom>
          <a:ln>
            <a:solidFill>
              <a:schemeClr val="accent1"/>
            </a:solidFill>
          </a:ln>
        </p:spPr>
      </p:pic>
      <p:sp>
        <p:nvSpPr>
          <p:cNvPr id="12" name="TextBox 11">
            <a:extLst>
              <a:ext uri="{FF2B5EF4-FFF2-40B4-BE49-F238E27FC236}">
                <a16:creationId xmlns:a16="http://schemas.microsoft.com/office/drawing/2014/main" id="{C5612307-F151-4CA0-AE39-67A29737F58C}"/>
              </a:ext>
            </a:extLst>
          </p:cNvPr>
          <p:cNvSpPr txBox="1"/>
          <p:nvPr/>
        </p:nvSpPr>
        <p:spPr>
          <a:xfrm>
            <a:off x="7193616" y="1240248"/>
            <a:ext cx="4437552" cy="95410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Voter Registration: </a:t>
            </a:r>
          </a:p>
          <a:p>
            <a:r>
              <a:rPr lang="en-US" sz="400" dirty="0">
                <a:solidFill>
                  <a:srgbClr val="002060"/>
                </a:solidFill>
                <a:latin typeface="Cambria" panose="02040503050406030204" pitchFamily="18" charset="0"/>
                <a:ea typeface="Cambria" panose="02040503050406030204" pitchFamily="18" charset="0"/>
              </a:rPr>
              <a:t> </a:t>
            </a:r>
          </a:p>
          <a:p>
            <a:r>
              <a:rPr lang="en-US" sz="1300" dirty="0">
                <a:solidFill>
                  <a:srgbClr val="002060"/>
                </a:solidFill>
                <a:latin typeface="Cambria" panose="02040503050406030204" pitchFamily="18" charset="0"/>
                <a:ea typeface="Cambria" panose="02040503050406030204" pitchFamily="18" charset="0"/>
              </a:rPr>
              <a:t>School posts link to voter registration form on its website.</a:t>
            </a:r>
          </a:p>
          <a:p>
            <a:endParaRPr lang="en-US" sz="1300" dirty="0">
              <a:solidFill>
                <a:srgbClr val="002060"/>
              </a:solidFill>
              <a:latin typeface="Cambria" panose="02040503050406030204" pitchFamily="18" charset="0"/>
              <a:ea typeface="Cambria" panose="02040503050406030204" pitchFamily="18" charset="0"/>
            </a:endParaRPr>
          </a:p>
          <a:p>
            <a:r>
              <a:rPr lang="en-US" sz="1300" dirty="0">
                <a:solidFill>
                  <a:srgbClr val="002060"/>
                </a:solidFill>
                <a:latin typeface="Cambria" panose="02040503050406030204" pitchFamily="18" charset="0"/>
                <a:ea typeface="Cambria" panose="02040503050406030204" pitchFamily="18" charset="0"/>
              </a:rPr>
              <a:t> </a:t>
            </a:r>
          </a:p>
        </p:txBody>
      </p:sp>
      <p:sp>
        <p:nvSpPr>
          <p:cNvPr id="13" name="TextBox 12">
            <a:extLst>
              <a:ext uri="{FF2B5EF4-FFF2-40B4-BE49-F238E27FC236}">
                <a16:creationId xmlns:a16="http://schemas.microsoft.com/office/drawing/2014/main" id="{1ED6CDA3-653E-4EC3-ABE7-7323A4284E9D}"/>
              </a:ext>
            </a:extLst>
          </p:cNvPr>
          <p:cNvSpPr txBox="1"/>
          <p:nvPr/>
        </p:nvSpPr>
        <p:spPr>
          <a:xfrm>
            <a:off x="7193617" y="2367800"/>
            <a:ext cx="4237222"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Email students enrolled in certificate/degree program who physically attend the school with a voter registration form or an internet address where it can be downloaded.</a:t>
            </a:r>
          </a:p>
        </p:txBody>
      </p:sp>
      <p:sp>
        <p:nvSpPr>
          <p:cNvPr id="14" name="TextBox 13">
            <a:extLst>
              <a:ext uri="{FF2B5EF4-FFF2-40B4-BE49-F238E27FC236}">
                <a16:creationId xmlns:a16="http://schemas.microsoft.com/office/drawing/2014/main" id="{85F565B7-0E83-44A4-A806-39C3E438FB1A}"/>
              </a:ext>
            </a:extLst>
          </p:cNvPr>
          <p:cNvSpPr txBox="1"/>
          <p:nvPr/>
        </p:nvSpPr>
        <p:spPr>
          <a:xfrm>
            <a:off x="7346615" y="3334200"/>
            <a:ext cx="4150897" cy="292388"/>
          </a:xfrm>
          <a:prstGeom prst="rect">
            <a:avLst/>
          </a:prstGeom>
          <a:noFill/>
        </p:spPr>
        <p:txBody>
          <a:bodyPr wrap="square" rtlCol="0">
            <a:spAutoFit/>
          </a:bodyPr>
          <a:lstStyle/>
          <a:p>
            <a:r>
              <a:rPr lang="en-US" sz="1300">
                <a:solidFill>
                  <a:srgbClr val="002060"/>
                </a:solidFill>
                <a:latin typeface="Cambria" panose="02040503050406030204" pitchFamily="18" charset="0"/>
                <a:ea typeface="Cambria" panose="02040503050406030204" pitchFamily="18" charset="0"/>
              </a:rPr>
              <a:t>Registrar’s office</a:t>
            </a:r>
          </a:p>
        </p:txBody>
      </p:sp>
      <p:sp>
        <p:nvSpPr>
          <p:cNvPr id="15" name="TextBox 14">
            <a:extLst>
              <a:ext uri="{FF2B5EF4-FFF2-40B4-BE49-F238E27FC236}">
                <a16:creationId xmlns:a16="http://schemas.microsoft.com/office/drawing/2014/main" id="{E9FBFAD5-DAFB-4BA4-B732-8CE76F4EF298}"/>
              </a:ext>
            </a:extLst>
          </p:cNvPr>
          <p:cNvSpPr txBox="1"/>
          <p:nvPr/>
        </p:nvSpPr>
        <p:spPr>
          <a:xfrm>
            <a:off x="7551634" y="3690971"/>
            <a:ext cx="2225843" cy="892552"/>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Susie Q. Public</a:t>
            </a:r>
          </a:p>
          <a:p>
            <a:r>
              <a:rPr lang="en-US" sz="1300" dirty="0">
                <a:solidFill>
                  <a:srgbClr val="002060"/>
                </a:solidFill>
                <a:latin typeface="Cambria" panose="02040503050406030204" pitchFamily="18" charset="0"/>
                <a:ea typeface="Cambria" panose="02040503050406030204" pitchFamily="18" charset="0"/>
              </a:rPr>
              <a:t>Registrar</a:t>
            </a:r>
          </a:p>
          <a:p>
            <a:r>
              <a:rPr lang="en-US" sz="1300" dirty="0">
                <a:solidFill>
                  <a:srgbClr val="002060"/>
                </a:solidFill>
                <a:latin typeface="Cambria" panose="02040503050406030204" pitchFamily="18" charset="0"/>
                <a:ea typeface="Cambria" panose="02040503050406030204" pitchFamily="18" charset="0"/>
              </a:rPr>
              <a:t>          703-555-1212</a:t>
            </a:r>
          </a:p>
          <a:p>
            <a:endParaRPr lang="en-US" sz="1300" dirty="0">
              <a:solidFill>
                <a:srgbClr val="002060"/>
              </a:solidFill>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DE877214-45A7-4E80-8905-C76AF5338CB9}"/>
              </a:ext>
            </a:extLst>
          </p:cNvPr>
          <p:cNvSpPr txBox="1"/>
          <p:nvPr/>
        </p:nvSpPr>
        <p:spPr>
          <a:xfrm>
            <a:off x="8333206" y="4347813"/>
            <a:ext cx="433138" cy="492443"/>
          </a:xfrm>
          <a:prstGeom prst="rect">
            <a:avLst/>
          </a:prstGeom>
          <a:noFill/>
        </p:spPr>
        <p:txBody>
          <a:bodyPr wrap="square" rtlCol="0">
            <a:spAutoFit/>
          </a:bodyPr>
          <a:lstStyle/>
          <a:p>
            <a:r>
              <a:rPr lang="en-US" sz="1300">
                <a:solidFill>
                  <a:srgbClr val="002060"/>
                </a:solidFill>
                <a:latin typeface="Cambria" panose="02040503050406030204" pitchFamily="18" charset="0"/>
                <a:ea typeface="Cambria" panose="02040503050406030204" pitchFamily="18" charset="0"/>
              </a:rPr>
              <a:t>X</a:t>
            </a:r>
          </a:p>
          <a:p>
            <a:endParaRPr lang="en-US" sz="1300">
              <a:solidFill>
                <a:srgbClr val="00206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2ABA066F-FD7E-4F5C-AB5F-F9AC271F5494}"/>
              </a:ext>
            </a:extLst>
          </p:cNvPr>
          <p:cNvSpPr txBox="1"/>
          <p:nvPr/>
        </p:nvSpPr>
        <p:spPr>
          <a:xfrm>
            <a:off x="8569829" y="4858696"/>
            <a:ext cx="1291389"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p:txBody>
      </p:sp>
      <p:sp>
        <p:nvSpPr>
          <p:cNvPr id="18" name="TextBox 17">
            <a:extLst>
              <a:ext uri="{FF2B5EF4-FFF2-40B4-BE49-F238E27FC236}">
                <a16:creationId xmlns:a16="http://schemas.microsoft.com/office/drawing/2014/main" id="{8980553D-02EC-45BB-A389-5B387F331C58}"/>
              </a:ext>
            </a:extLst>
          </p:cNvPr>
          <p:cNvSpPr txBox="1"/>
          <p:nvPr/>
        </p:nvSpPr>
        <p:spPr>
          <a:xfrm>
            <a:off x="7193616" y="5765077"/>
            <a:ext cx="4063264" cy="492443"/>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CCC will be in compliance with voter registration requirements.</a:t>
            </a:r>
          </a:p>
        </p:txBody>
      </p:sp>
    </p:spTree>
    <p:extLst>
      <p:ext uri="{BB962C8B-B14F-4D97-AF65-F5344CB8AC3E}">
        <p14:creationId xmlns:p14="http://schemas.microsoft.com/office/powerpoint/2010/main" val="395492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6D8FAFF-0700-4E90-B7B0-6F5D5D64C8BE}"/>
              </a:ext>
            </a:extLst>
          </p:cNvPr>
          <p:cNvSpPr>
            <a:spLocks noGrp="1"/>
          </p:cNvSpPr>
          <p:nvPr>
            <p:ph type="pic" idx="1"/>
          </p:nvPr>
        </p:nvSpPr>
        <p:spPr/>
      </p:sp>
      <p:sp>
        <p:nvSpPr>
          <p:cNvPr id="3" name="Text Placeholder 2">
            <a:extLst>
              <a:ext uri="{FF2B5EF4-FFF2-40B4-BE49-F238E27FC236}">
                <a16:creationId xmlns:a16="http://schemas.microsoft.com/office/drawing/2014/main" id="{F7EBD60F-A3D6-4641-B738-FC016131E8F2}"/>
              </a:ext>
            </a:extLst>
          </p:cNvPr>
          <p:cNvSpPr>
            <a:spLocks noGrp="1"/>
          </p:cNvSpPr>
          <p:nvPr>
            <p:ph type="body" sz="quarter" idx="20"/>
          </p:nvPr>
        </p:nvSpPr>
        <p:spPr>
          <a:xfrm>
            <a:off x="866284" y="3085688"/>
            <a:ext cx="4207521" cy="2514600"/>
          </a:xfrm>
        </p:spPr>
        <p:txBody>
          <a:bodyPr/>
          <a:lstStyle/>
          <a:p>
            <a:r>
              <a:rPr lang="en-US" sz="2000" i="1" dirty="0"/>
              <a:t>Example for training purposes only. Not intended to be guidance.</a:t>
            </a:r>
          </a:p>
          <a:p>
            <a:endParaRPr lang="en-US" sz="2000" dirty="0"/>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41899"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377E7D70-26FE-4866-B73D-0DE5C1F51AFD}"/>
              </a:ext>
            </a:extLst>
          </p:cNvPr>
          <p:cNvSpPr>
            <a:spLocks noGrp="1"/>
          </p:cNvSpPr>
          <p:nvPr>
            <p:ph type="body" sz="quarter" idx="21"/>
          </p:nvPr>
        </p:nvSpPr>
        <p:spPr/>
        <p:txBody>
          <a:bodyPr>
            <a:normAutofit/>
          </a:bodyPr>
          <a:lstStyle/>
          <a:p>
            <a:r>
              <a:rPr lang="en-US" sz="2000" i="0" dirty="0"/>
              <a:t>Scenario 3</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52</a:t>
            </a:fld>
            <a:endParaRPr lang="en-US" sz="1100">
              <a:solidFill>
                <a:schemeClr val="tx1">
                  <a:lumMod val="50000"/>
                  <a:lumOff val="50000"/>
                </a:schemeClr>
              </a:solidFill>
              <a:latin typeface="+mn-lt"/>
              <a:cs typeface="+mn-cs"/>
            </a:endParaRPr>
          </a:p>
        </p:txBody>
      </p:sp>
      <p:pic>
        <p:nvPicPr>
          <p:cNvPr id="19" name="Picture 18">
            <a:extLst>
              <a:ext uri="{FF2B5EF4-FFF2-40B4-BE49-F238E27FC236}">
                <a16:creationId xmlns:a16="http://schemas.microsoft.com/office/drawing/2014/main" id="{0973B0B0-F905-4E01-936D-8E55828D07BB}"/>
              </a:ext>
            </a:extLst>
          </p:cNvPr>
          <p:cNvPicPr>
            <a:picLocks noChangeAspect="1"/>
          </p:cNvPicPr>
          <p:nvPr/>
        </p:nvPicPr>
        <p:blipFill>
          <a:blip r:embed="rId3"/>
          <a:stretch>
            <a:fillRect/>
          </a:stretch>
        </p:blipFill>
        <p:spPr>
          <a:xfrm>
            <a:off x="6467027" y="0"/>
            <a:ext cx="5510228" cy="6858000"/>
          </a:xfrm>
          <a:prstGeom prst="rect">
            <a:avLst/>
          </a:prstGeom>
          <a:ln>
            <a:solidFill>
              <a:schemeClr val="accent1"/>
            </a:solidFill>
          </a:ln>
        </p:spPr>
      </p:pic>
      <p:sp>
        <p:nvSpPr>
          <p:cNvPr id="20" name="TextBox 19">
            <a:extLst>
              <a:ext uri="{FF2B5EF4-FFF2-40B4-BE49-F238E27FC236}">
                <a16:creationId xmlns:a16="http://schemas.microsoft.com/office/drawing/2014/main" id="{EF3E3B93-8695-42AB-B68C-65B623063951}"/>
              </a:ext>
            </a:extLst>
          </p:cNvPr>
          <p:cNvSpPr txBox="1"/>
          <p:nvPr/>
        </p:nvSpPr>
        <p:spPr>
          <a:xfrm>
            <a:off x="7301100" y="870527"/>
            <a:ext cx="3958391" cy="954107"/>
          </a:xfrm>
          <a:prstGeom prst="rect">
            <a:avLst/>
          </a:prstGeom>
          <a:noFill/>
        </p:spPr>
        <p:txBody>
          <a:bodyPr wrap="square" rtlCol="0">
            <a:spAutoFit/>
          </a:bodyPr>
          <a:lstStyle/>
          <a:p>
            <a:r>
              <a:rPr lang="en-US" sz="1400" dirty="0">
                <a:solidFill>
                  <a:srgbClr val="002060"/>
                </a:solidFill>
                <a:latin typeface="Cambria" panose="02040503050406030204" pitchFamily="18" charset="0"/>
                <a:ea typeface="Cambria" panose="02040503050406030204" pitchFamily="18" charset="0"/>
              </a:rPr>
              <a:t>X</a:t>
            </a:r>
          </a:p>
          <a:p>
            <a:r>
              <a:rPr lang="en-US" sz="1400" dirty="0">
                <a:solidFill>
                  <a:srgbClr val="002060"/>
                </a:solidFill>
                <a:latin typeface="Cambria" panose="02040503050406030204" pitchFamily="18" charset="0"/>
                <a:ea typeface="Cambria" panose="02040503050406030204" pitchFamily="18" charset="0"/>
              </a:rPr>
              <a:t>                    XYZ</a:t>
            </a:r>
          </a:p>
          <a:p>
            <a:r>
              <a:rPr lang="en-US" sz="1400" dirty="0">
                <a:solidFill>
                  <a:srgbClr val="002060"/>
                </a:solidFill>
                <a:latin typeface="Cambria" panose="02040503050406030204" pitchFamily="18" charset="0"/>
                <a:ea typeface="Cambria" panose="02040503050406030204" pitchFamily="18" charset="0"/>
              </a:rPr>
              <a:t>		                  XX Date</a:t>
            </a:r>
          </a:p>
          <a:p>
            <a:endParaRPr lang="en-US" sz="1400"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44422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53</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138738" y="628650"/>
            <a:ext cx="6586537" cy="1677988"/>
          </a:xfrm>
        </p:spPr>
        <p:txBody>
          <a:bodyPr vert="horz" lIns="91440" tIns="45720" rIns="91440" bIns="45720" rtlCol="0" anchor="ctr">
            <a:normAutofit/>
          </a:bodyPr>
          <a:lstStyle/>
          <a:p>
            <a:pPr defTabSz="914400"/>
            <a:r>
              <a:rPr lang="en-US" dirty="0">
                <a:solidFill>
                  <a:schemeClr val="accent1"/>
                </a:solidFill>
                <a:latin typeface="Arial Narrow" panose="020B0606020202030204" pitchFamily="34" charset="0"/>
                <a:ea typeface="+mj-ea"/>
                <a:cs typeface="+mj-cs"/>
              </a:rPr>
              <a:t>FSA Assessments: Scenario 4</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5138738" y="2438400"/>
            <a:ext cx="6586537" cy="3786188"/>
          </a:xfrm>
        </p:spPr>
        <p:txBody>
          <a:bodyPr vert="horz" lIns="91440" tIns="45720" rIns="91440" bIns="45720" rtlCol="0">
            <a:normAutofit/>
          </a:bodyPr>
          <a:lstStyle/>
          <a:p>
            <a:pPr marL="0" indent="0" defTabSz="914400">
              <a:lnSpc>
                <a:spcPct val="150000"/>
              </a:lnSpc>
              <a:buNone/>
            </a:pPr>
            <a:r>
              <a:rPr lang="en-US" sz="2200" dirty="0">
                <a:cs typeface="+mn-cs"/>
              </a:rPr>
              <a:t>CCC reviewed its R2T4 procedures and noted that it regularly excludes scheduled breaks of less than five (5) days from its R2T4 calculations.</a:t>
            </a:r>
            <a:endParaRPr lang="en-US" sz="2200" b="1" dirty="0">
              <a:cs typeface="+mn-cs"/>
            </a:endParaRPr>
          </a:p>
          <a:p>
            <a:pPr marL="457200" indent="-228600" defTabSz="914400"/>
            <a:endParaRPr lang="en-US" sz="2400" dirty="0">
              <a:latin typeface="+mn-lt"/>
              <a:ea typeface="+mn-ea"/>
              <a:cs typeface="+mn-cs"/>
            </a:endParaRPr>
          </a:p>
        </p:txBody>
      </p:sp>
      <p:pic>
        <p:nvPicPr>
          <p:cNvPr id="7170" name="Picture 2">
            <a:extLst>
              <a:ext uri="{FF2B5EF4-FFF2-40B4-BE49-F238E27FC236}">
                <a16:creationId xmlns:a16="http://schemas.microsoft.com/office/drawing/2014/main" id="{21AA451F-5531-414A-B373-84C546FC64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638" t="13333" r="55218" b="12037"/>
          <a:stretch/>
        </p:blipFill>
        <p:spPr bwMode="auto">
          <a:xfrm>
            <a:off x="1016000" y="869950"/>
            <a:ext cx="3429000" cy="511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5529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772866" y="353160"/>
            <a:ext cx="7091300" cy="898581"/>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Consumer info at a glance</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a:xfrm>
            <a:off x="11704320" y="6431079"/>
            <a:ext cx="448056" cy="365125"/>
          </a:xfrm>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54</a:t>
            </a:fld>
            <a:endParaRPr lang="en-US" sz="1100">
              <a:solidFill>
                <a:schemeClr val="tx1">
                  <a:lumMod val="50000"/>
                  <a:lumOff val="50000"/>
                </a:schemeClr>
              </a:solidFill>
              <a:latin typeface="+mn-lt"/>
              <a:cs typeface="+mn-cs"/>
            </a:endParaRPr>
          </a:p>
        </p:txBody>
      </p:sp>
      <p:grpSp>
        <p:nvGrpSpPr>
          <p:cNvPr id="13" name="Group 12">
            <a:extLst>
              <a:ext uri="{FF2B5EF4-FFF2-40B4-BE49-F238E27FC236}">
                <a16:creationId xmlns:a16="http://schemas.microsoft.com/office/drawing/2014/main" id="{D11636C9-86E5-422D-ADB4-63D315294BFA}"/>
              </a:ext>
            </a:extLst>
          </p:cNvPr>
          <p:cNvGrpSpPr/>
          <p:nvPr/>
        </p:nvGrpSpPr>
        <p:grpSpPr>
          <a:xfrm>
            <a:off x="240181" y="2256588"/>
            <a:ext cx="11711638" cy="1576448"/>
            <a:chOff x="104429" y="2615449"/>
            <a:chExt cx="12192000" cy="1818518"/>
          </a:xfrm>
        </p:grpSpPr>
        <p:pic>
          <p:nvPicPr>
            <p:cNvPr id="9" name="Picture 8">
              <a:extLst>
                <a:ext uri="{FF2B5EF4-FFF2-40B4-BE49-F238E27FC236}">
                  <a16:creationId xmlns:a16="http://schemas.microsoft.com/office/drawing/2014/main" id="{C8C44A65-50C4-4227-BF8B-E12D6A79ED9D}"/>
                </a:ext>
              </a:extLst>
            </p:cNvPr>
            <p:cNvPicPr>
              <a:picLocks noChangeAspect="1"/>
            </p:cNvPicPr>
            <p:nvPr/>
          </p:nvPicPr>
          <p:blipFill rotWithShape="1">
            <a:blip r:embed="rId3"/>
            <a:srcRect b="91786"/>
            <a:stretch/>
          </p:blipFill>
          <p:spPr>
            <a:xfrm>
              <a:off x="104429" y="2615449"/>
              <a:ext cx="12192000" cy="458775"/>
            </a:xfrm>
            <a:prstGeom prst="rect">
              <a:avLst/>
            </a:prstGeom>
          </p:spPr>
        </p:pic>
        <p:pic>
          <p:nvPicPr>
            <p:cNvPr id="11" name="Picture 10">
              <a:extLst>
                <a:ext uri="{FF2B5EF4-FFF2-40B4-BE49-F238E27FC236}">
                  <a16:creationId xmlns:a16="http://schemas.microsoft.com/office/drawing/2014/main" id="{0527C76A-8557-4F2E-AF5A-D704A590009B}"/>
                </a:ext>
              </a:extLst>
            </p:cNvPr>
            <p:cNvPicPr>
              <a:picLocks noChangeAspect="1"/>
            </p:cNvPicPr>
            <p:nvPr/>
          </p:nvPicPr>
          <p:blipFill rotWithShape="1">
            <a:blip r:embed="rId3"/>
            <a:srcRect t="75249"/>
            <a:stretch/>
          </p:blipFill>
          <p:spPr>
            <a:xfrm>
              <a:off x="104429" y="3051545"/>
              <a:ext cx="12192000" cy="1382422"/>
            </a:xfrm>
            <a:prstGeom prst="rect">
              <a:avLst/>
            </a:prstGeom>
          </p:spPr>
        </p:pic>
      </p:grpSp>
    </p:spTree>
    <p:extLst>
      <p:ext uri="{BB962C8B-B14F-4D97-AF65-F5344CB8AC3E}">
        <p14:creationId xmlns:p14="http://schemas.microsoft.com/office/powerpoint/2010/main" val="761456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76323" y="2453346"/>
            <a:ext cx="2660508" cy="2054670"/>
          </a:xfrm>
        </p:spPr>
        <p:txBody>
          <a:bodyPr vert="horz" lIns="91440" tIns="45720" rIns="91440" bIns="45720" rtlCol="0" anchor="t">
            <a:normAutofit/>
          </a:bodyPr>
          <a:lstStyle/>
          <a:p>
            <a:pPr defTabSz="914400"/>
            <a:r>
              <a:rPr lang="en-US" sz="2800" kern="1200" dirty="0">
                <a:latin typeface="Arial Narrow" panose="020B0606020202030204" pitchFamily="34" charset="0"/>
                <a:ea typeface="+mj-ea"/>
                <a:cs typeface="+mj-cs"/>
              </a:rPr>
              <a:t>FSA Assessments Activity 1</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4"/>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55</a:t>
            </a:fld>
            <a:endParaRPr lang="en-US" sz="1100">
              <a:solidFill>
                <a:schemeClr val="tx1">
                  <a:lumMod val="50000"/>
                  <a:lumOff val="50000"/>
                </a:schemeClr>
              </a:solidFill>
              <a:latin typeface="+mn-lt"/>
              <a:cs typeface="+mn-cs"/>
            </a:endParaRPr>
          </a:p>
        </p:txBody>
      </p:sp>
      <p:pic>
        <p:nvPicPr>
          <p:cNvPr id="15" name="Picture 14">
            <a:extLst>
              <a:ext uri="{FF2B5EF4-FFF2-40B4-BE49-F238E27FC236}">
                <a16:creationId xmlns:a16="http://schemas.microsoft.com/office/drawing/2014/main" id="{A69D9373-E1FA-4E0E-ADE1-F62EADC54D6F}"/>
              </a:ext>
            </a:extLst>
          </p:cNvPr>
          <p:cNvPicPr>
            <a:picLocks noChangeAspect="1"/>
          </p:cNvPicPr>
          <p:nvPr/>
        </p:nvPicPr>
        <p:blipFill rotWithShape="1">
          <a:blip r:embed="rId3"/>
          <a:srcRect b="90602"/>
          <a:stretch/>
        </p:blipFill>
        <p:spPr>
          <a:xfrm>
            <a:off x="3653079" y="806516"/>
            <a:ext cx="7225748" cy="531381"/>
          </a:xfrm>
          <a:prstGeom prst="rect">
            <a:avLst/>
          </a:prstGeom>
        </p:spPr>
      </p:pic>
      <p:pic>
        <p:nvPicPr>
          <p:cNvPr id="21" name="Picture 20">
            <a:extLst>
              <a:ext uri="{FF2B5EF4-FFF2-40B4-BE49-F238E27FC236}">
                <a16:creationId xmlns:a16="http://schemas.microsoft.com/office/drawing/2014/main" id="{0357F597-D1DE-4C2B-B070-6607E451607A}"/>
              </a:ext>
            </a:extLst>
          </p:cNvPr>
          <p:cNvPicPr>
            <a:picLocks noChangeAspect="1"/>
          </p:cNvPicPr>
          <p:nvPr/>
        </p:nvPicPr>
        <p:blipFill rotWithShape="1">
          <a:blip r:embed="rId3"/>
          <a:srcRect t="30021" r="2881"/>
          <a:stretch/>
        </p:blipFill>
        <p:spPr>
          <a:xfrm>
            <a:off x="3653079" y="1631796"/>
            <a:ext cx="8037218" cy="4531597"/>
          </a:xfrm>
          <a:prstGeom prst="rect">
            <a:avLst/>
          </a:prstGeom>
        </p:spPr>
      </p:pic>
      <p:sp>
        <p:nvSpPr>
          <p:cNvPr id="7" name="Rectangle 6">
            <a:extLst>
              <a:ext uri="{FF2B5EF4-FFF2-40B4-BE49-F238E27FC236}">
                <a16:creationId xmlns:a16="http://schemas.microsoft.com/office/drawing/2014/main" id="{B6FB98C3-81B7-497A-A0BF-A51341D88FAC}"/>
              </a:ext>
            </a:extLst>
          </p:cNvPr>
          <p:cNvSpPr/>
          <p:nvPr/>
        </p:nvSpPr>
        <p:spPr>
          <a:xfrm>
            <a:off x="3653079" y="621102"/>
            <a:ext cx="8199615" cy="57331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48415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56</a:t>
            </a:fld>
            <a:endParaRPr lang="en-US" sz="1100">
              <a:solidFill>
                <a:schemeClr val="tx1">
                  <a:lumMod val="50000"/>
                  <a:lumOff val="50000"/>
                </a:schemeClr>
              </a:solidFill>
              <a:latin typeface="+mn-lt"/>
              <a:cs typeface="+mn-cs"/>
            </a:endParaRPr>
          </a:p>
        </p:txBody>
      </p:sp>
      <p:sp>
        <p:nvSpPr>
          <p:cNvPr id="9" name="Text Placeholder 8">
            <a:extLst>
              <a:ext uri="{FF2B5EF4-FFF2-40B4-BE49-F238E27FC236}">
                <a16:creationId xmlns:a16="http://schemas.microsoft.com/office/drawing/2014/main" id="{5CCBE2AE-1978-419D-9716-15B317618EEC}"/>
              </a:ext>
            </a:extLst>
          </p:cNvPr>
          <p:cNvSpPr>
            <a:spLocks noGrp="1"/>
          </p:cNvSpPr>
          <p:nvPr>
            <p:ph type="body" sz="quarter" idx="11"/>
          </p:nvPr>
        </p:nvSpPr>
        <p:spPr/>
        <p:txBody>
          <a:bodyPr/>
          <a:lstStyle/>
          <a:p>
            <a:r>
              <a:rPr lang="en-US" dirty="0">
                <a:latin typeface="Arial Narrow" panose="020B0606020202030204" pitchFamily="34" charset="0"/>
              </a:rPr>
              <a:t>“total … calendar days … includes all days … </a:t>
            </a:r>
            <a:r>
              <a:rPr lang="en-US" i="1" dirty="0">
                <a:latin typeface="Arial Narrow" panose="020B0606020202030204" pitchFamily="34" charset="0"/>
              </a:rPr>
              <a:t>except … scheduled breaks of </a:t>
            </a:r>
            <a:r>
              <a:rPr lang="en-US" b="1" dirty="0">
                <a:solidFill>
                  <a:schemeClr val="accent2"/>
                </a:solidFill>
                <a:latin typeface="Arial Narrow" panose="020B0606020202030204" pitchFamily="34" charset="0"/>
              </a:rPr>
              <a:t>at least </a:t>
            </a:r>
            <a:r>
              <a:rPr lang="en-US" i="1" dirty="0">
                <a:latin typeface="Arial Narrow" panose="020B0606020202030204" pitchFamily="34" charset="0"/>
              </a:rPr>
              <a:t>five consecutive days</a:t>
            </a:r>
            <a:r>
              <a:rPr lang="en-US" dirty="0">
                <a:latin typeface="Arial Narrow" panose="020B0606020202030204" pitchFamily="34" charset="0"/>
              </a:rPr>
              <a:t>…”</a:t>
            </a:r>
          </a:p>
          <a:p>
            <a:endParaRPr lang="en-US" dirty="0">
              <a:latin typeface="Arial Narrow" panose="020B0606020202030204" pitchFamily="34" charset="0"/>
            </a:endParaRPr>
          </a:p>
        </p:txBody>
      </p:sp>
      <p:sp>
        <p:nvSpPr>
          <p:cNvPr id="10" name="Text Placeholder 9">
            <a:extLst>
              <a:ext uri="{FF2B5EF4-FFF2-40B4-BE49-F238E27FC236}">
                <a16:creationId xmlns:a16="http://schemas.microsoft.com/office/drawing/2014/main" id="{64B9BD31-053F-4ED7-B350-6E4C3F79D17D}"/>
              </a:ext>
            </a:extLst>
          </p:cNvPr>
          <p:cNvSpPr>
            <a:spLocks noGrp="1"/>
          </p:cNvSpPr>
          <p:nvPr>
            <p:ph type="body" sz="quarter" idx="33"/>
          </p:nvPr>
        </p:nvSpPr>
        <p:spPr/>
        <p:txBody>
          <a:bodyPr/>
          <a:lstStyle/>
          <a:p>
            <a:r>
              <a:rPr lang="en-US" sz="2000">
                <a:latin typeface="Oswald"/>
                <a:ea typeface="Cambria" panose="02040503050406030204" pitchFamily="18" charset="0"/>
              </a:rPr>
              <a:t>34 CFR 668.22(f)(2)(i)</a:t>
            </a:r>
          </a:p>
        </p:txBody>
      </p:sp>
    </p:spTree>
    <p:extLst>
      <p:ext uri="{BB962C8B-B14F-4D97-AF65-F5344CB8AC3E}">
        <p14:creationId xmlns:p14="http://schemas.microsoft.com/office/powerpoint/2010/main" val="11126343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11"/>
          </p:nvPr>
        </p:nvSpPr>
        <p:spPr/>
        <p:txBody>
          <a:bodyPr vert="horz" lIns="91440" tIns="45720" rIns="91440" bIns="45720" rtlCol="0" anchor="ctr">
            <a:normAutofit/>
          </a:bodyPr>
          <a:lstStyle/>
          <a:p>
            <a:pPr algn="r">
              <a:spcAft>
                <a:spcPts val="600"/>
              </a:spcAft>
              <a:defRPr/>
            </a:pPr>
            <a:fld id="{234755BD-B4AC-9044-BCE4-27904766F8BB}" type="slidenum">
              <a:rPr lang="en-US" sz="1200" smtClean="0">
                <a:solidFill>
                  <a:prstClr val="black">
                    <a:tint val="75000"/>
                  </a:prstClr>
                </a:solidFill>
                <a:latin typeface="Calibri" panose="020F0502020204030204"/>
                <a:cs typeface="+mn-cs"/>
              </a:rPr>
              <a:pPr algn="r">
                <a:spcAft>
                  <a:spcPts val="600"/>
                </a:spcAft>
                <a:defRPr/>
              </a:pPr>
              <a:t>57</a:t>
            </a:fld>
            <a:endParaRPr lang="en-US" sz="1200">
              <a:solidFill>
                <a:prstClr val="black">
                  <a:tint val="75000"/>
                </a:prstClr>
              </a:solidFill>
              <a:latin typeface="Calibri" panose="020F0502020204030204"/>
              <a:cs typeface="+mn-cs"/>
            </a:endParaRPr>
          </a:p>
        </p:txBody>
      </p:sp>
      <p:sp>
        <p:nvSpPr>
          <p:cNvPr id="4" name="Title 3">
            <a:extLst>
              <a:ext uri="{FF2B5EF4-FFF2-40B4-BE49-F238E27FC236}">
                <a16:creationId xmlns:a16="http://schemas.microsoft.com/office/drawing/2014/main" id="{D8871C1C-D738-468E-AC3A-2C9C39E0AF4F}"/>
              </a:ext>
            </a:extLst>
          </p:cNvPr>
          <p:cNvSpPr>
            <a:spLocks noGrp="1"/>
          </p:cNvSpPr>
          <p:nvPr>
            <p:ph type="title" idx="4294967295"/>
          </p:nvPr>
        </p:nvSpPr>
        <p:spPr>
          <a:xfrm>
            <a:off x="5100638" y="628650"/>
            <a:ext cx="6586537" cy="1677988"/>
          </a:xfrm>
        </p:spPr>
        <p:txBody>
          <a:bodyPr vert="horz" lIns="91440" tIns="45720" rIns="91440" bIns="45720" rtlCol="0" anchor="ctr">
            <a:normAutofit/>
          </a:bodyPr>
          <a:lstStyle/>
          <a:p>
            <a:pPr defTabSz="914400"/>
            <a:r>
              <a:rPr lang="en-US" dirty="0">
                <a:latin typeface="Arial Narrow" panose="020B0606020202030204" pitchFamily="34" charset="0"/>
                <a:ea typeface="+mj-ea"/>
                <a:cs typeface="+mj-cs"/>
              </a:rPr>
              <a:t>FSA Assessments: Scenario 4</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4294967295"/>
          </p:nvPr>
        </p:nvSpPr>
        <p:spPr>
          <a:xfrm>
            <a:off x="5100638" y="2438400"/>
            <a:ext cx="6586537" cy="3786188"/>
          </a:xfrm>
        </p:spPr>
        <p:txBody>
          <a:bodyPr vert="horz" lIns="91440" tIns="45720" rIns="91440" bIns="45720" rtlCol="0">
            <a:normAutofit/>
          </a:bodyPr>
          <a:lstStyle/>
          <a:p>
            <a:pPr marL="0" indent="0" defTabSz="914400">
              <a:lnSpc>
                <a:spcPct val="150000"/>
              </a:lnSpc>
              <a:buNone/>
            </a:pPr>
            <a:r>
              <a:rPr lang="en-US" sz="2200" b="1" dirty="0">
                <a:cs typeface="+mn-cs"/>
              </a:rPr>
              <a:t>Is CCC in compliance? </a:t>
            </a:r>
            <a:r>
              <a:rPr lang="en-US" sz="2200" dirty="0">
                <a:solidFill>
                  <a:srgbClr val="C00000"/>
                </a:solidFill>
                <a:cs typeface="+mn-cs"/>
              </a:rPr>
              <a:t>No.</a:t>
            </a:r>
          </a:p>
          <a:p>
            <a:pPr marL="0" indent="0" defTabSz="914400">
              <a:lnSpc>
                <a:spcPct val="150000"/>
              </a:lnSpc>
              <a:buNone/>
            </a:pPr>
            <a:r>
              <a:rPr lang="en-US" sz="2200" dirty="0">
                <a:cs typeface="+mn-cs"/>
              </a:rPr>
              <a:t>CCC reviewed its R2T4 procedures and noted that it regularly excludes scheduled breaks of </a:t>
            </a:r>
            <a:r>
              <a:rPr lang="en-US" sz="2200" b="1" dirty="0">
                <a:solidFill>
                  <a:srgbClr val="C00000"/>
                </a:solidFill>
                <a:cs typeface="+mn-cs"/>
              </a:rPr>
              <a:t>less than five (5) days</a:t>
            </a:r>
            <a:r>
              <a:rPr lang="en-US" sz="2200" b="1" dirty="0">
                <a:cs typeface="+mn-cs"/>
              </a:rPr>
              <a:t> </a:t>
            </a:r>
            <a:r>
              <a:rPr lang="en-US" sz="2200" dirty="0">
                <a:cs typeface="+mn-cs"/>
              </a:rPr>
              <a:t>from its R2T4 calculations</a:t>
            </a:r>
            <a:r>
              <a:rPr lang="en-US" sz="2400" dirty="0">
                <a:latin typeface="+mn-lt"/>
                <a:cs typeface="+mn-cs"/>
              </a:rPr>
              <a:t>.</a:t>
            </a:r>
            <a:endParaRPr lang="en-US" sz="2200" dirty="0">
              <a:cs typeface="+mn-cs"/>
            </a:endParaRPr>
          </a:p>
        </p:txBody>
      </p:sp>
      <p:pic>
        <p:nvPicPr>
          <p:cNvPr id="7" name="Picture 2">
            <a:extLst>
              <a:ext uri="{FF2B5EF4-FFF2-40B4-BE49-F238E27FC236}">
                <a16:creationId xmlns:a16="http://schemas.microsoft.com/office/drawing/2014/main" id="{BAA334F4-9D29-46B6-BB15-96B1AA3456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638" t="13333" r="55218" b="12037"/>
          <a:stretch/>
        </p:blipFill>
        <p:spPr bwMode="auto">
          <a:xfrm>
            <a:off x="1016000" y="869950"/>
            <a:ext cx="3429000" cy="511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8078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D9AA41C-6DE6-460B-90E5-EE794DE121D6}"/>
              </a:ext>
            </a:extLst>
          </p:cNvPr>
          <p:cNvSpPr>
            <a:spLocks noGrp="1"/>
          </p:cNvSpPr>
          <p:nvPr>
            <p:ph type="pic" idx="1"/>
          </p:nvPr>
        </p:nvSpPr>
        <p:spPr/>
      </p:sp>
      <p:sp>
        <p:nvSpPr>
          <p:cNvPr id="3" name="Text Placeholder 2">
            <a:extLst>
              <a:ext uri="{FF2B5EF4-FFF2-40B4-BE49-F238E27FC236}">
                <a16:creationId xmlns:a16="http://schemas.microsoft.com/office/drawing/2014/main" id="{B58851F6-4A52-47D0-ACD6-639DBEEFE8BC}"/>
              </a:ext>
            </a:extLst>
          </p:cNvPr>
          <p:cNvSpPr>
            <a:spLocks noGrp="1"/>
          </p:cNvSpPr>
          <p:nvPr>
            <p:ph type="body" sz="quarter" idx="20"/>
          </p:nvPr>
        </p:nvSpPr>
        <p:spPr>
          <a:xfrm>
            <a:off x="915053" y="3085688"/>
            <a:ext cx="4206986" cy="2514600"/>
          </a:xfrm>
        </p:spPr>
        <p:txBody>
          <a:bodyPr/>
          <a:lstStyle/>
          <a:p>
            <a:r>
              <a:rPr lang="en-US" sz="2000" i="1" dirty="0"/>
              <a:t>Example for training purposes only.  Not intended to be guidance.</a:t>
            </a:r>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41899"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67957266-1353-42D3-992B-65DF2877900A}"/>
              </a:ext>
            </a:extLst>
          </p:cNvPr>
          <p:cNvSpPr>
            <a:spLocks noGrp="1"/>
          </p:cNvSpPr>
          <p:nvPr>
            <p:ph type="body" sz="quarter" idx="21"/>
          </p:nvPr>
        </p:nvSpPr>
        <p:spPr/>
        <p:txBody>
          <a:bodyPr>
            <a:normAutofit/>
          </a:bodyPr>
          <a:lstStyle/>
          <a:p>
            <a:r>
              <a:rPr lang="en-US" sz="2000" i="0" dirty="0"/>
              <a:t>Scenario 4</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58</a:t>
            </a:fld>
            <a:endParaRPr lang="en-US" sz="1100">
              <a:solidFill>
                <a:schemeClr val="tx1">
                  <a:lumMod val="50000"/>
                  <a:lumOff val="50000"/>
                </a:schemeClr>
              </a:solidFill>
              <a:latin typeface="+mn-lt"/>
              <a:cs typeface="+mn-cs"/>
            </a:endParaRPr>
          </a:p>
        </p:txBody>
      </p:sp>
      <p:pic>
        <p:nvPicPr>
          <p:cNvPr id="10" name="Picture 9">
            <a:extLst>
              <a:ext uri="{FF2B5EF4-FFF2-40B4-BE49-F238E27FC236}">
                <a16:creationId xmlns:a16="http://schemas.microsoft.com/office/drawing/2014/main" id="{604BB589-20E8-4539-A5F1-F8CAB1CBABF2}"/>
              </a:ext>
            </a:extLst>
          </p:cNvPr>
          <p:cNvPicPr>
            <a:picLocks noChangeAspect="1"/>
          </p:cNvPicPr>
          <p:nvPr/>
        </p:nvPicPr>
        <p:blipFill rotWithShape="1">
          <a:blip r:embed="rId3"/>
          <a:srcRect l="1465" t="1445" r="1821"/>
          <a:stretch/>
        </p:blipFill>
        <p:spPr>
          <a:xfrm>
            <a:off x="6377941" y="55997"/>
            <a:ext cx="5418811" cy="6758861"/>
          </a:xfrm>
          <a:prstGeom prst="rect">
            <a:avLst/>
          </a:prstGeom>
          <a:ln>
            <a:solidFill>
              <a:schemeClr val="accent1"/>
            </a:solidFill>
          </a:ln>
        </p:spPr>
      </p:pic>
      <p:sp>
        <p:nvSpPr>
          <p:cNvPr id="12" name="TextBox 11">
            <a:extLst>
              <a:ext uri="{FF2B5EF4-FFF2-40B4-BE49-F238E27FC236}">
                <a16:creationId xmlns:a16="http://schemas.microsoft.com/office/drawing/2014/main" id="{C5612307-F151-4CA0-AE39-67A29737F58C}"/>
              </a:ext>
            </a:extLst>
          </p:cNvPr>
          <p:cNvSpPr txBox="1"/>
          <p:nvPr/>
        </p:nvSpPr>
        <p:spPr>
          <a:xfrm>
            <a:off x="7132656" y="1167096"/>
            <a:ext cx="4224192" cy="109260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R2T4 procedures:</a:t>
            </a:r>
          </a:p>
          <a:p>
            <a:r>
              <a:rPr lang="en-US" sz="1300" dirty="0">
                <a:solidFill>
                  <a:srgbClr val="002060"/>
                </a:solidFill>
                <a:latin typeface="Cambria" panose="02040503050406030204" pitchFamily="18" charset="0"/>
                <a:ea typeface="Cambria" panose="02040503050406030204" pitchFamily="18" charset="0"/>
              </a:rPr>
              <a:t>School is excluding scheduled breaks of less than 5 consecutive days from its R2T4 calculations.</a:t>
            </a:r>
          </a:p>
          <a:p>
            <a:endParaRPr lang="en-US" sz="1300" dirty="0">
              <a:solidFill>
                <a:srgbClr val="002060"/>
              </a:solidFill>
              <a:latin typeface="Cambria" panose="02040503050406030204" pitchFamily="18" charset="0"/>
              <a:ea typeface="Cambria" panose="02040503050406030204" pitchFamily="18" charset="0"/>
            </a:endParaRPr>
          </a:p>
          <a:p>
            <a:r>
              <a:rPr lang="en-US" sz="1300" dirty="0">
                <a:solidFill>
                  <a:srgbClr val="002060"/>
                </a:solidFill>
                <a:latin typeface="Cambria" panose="02040503050406030204" pitchFamily="18" charset="0"/>
                <a:ea typeface="Cambria" panose="02040503050406030204" pitchFamily="18" charset="0"/>
              </a:rPr>
              <a:t> </a:t>
            </a:r>
          </a:p>
        </p:txBody>
      </p:sp>
      <p:sp>
        <p:nvSpPr>
          <p:cNvPr id="13" name="TextBox 12">
            <a:extLst>
              <a:ext uri="{FF2B5EF4-FFF2-40B4-BE49-F238E27FC236}">
                <a16:creationId xmlns:a16="http://schemas.microsoft.com/office/drawing/2014/main" id="{1ED6CDA3-653E-4EC3-ABE7-7323A4284E9D}"/>
              </a:ext>
            </a:extLst>
          </p:cNvPr>
          <p:cNvSpPr txBox="1"/>
          <p:nvPr/>
        </p:nvSpPr>
        <p:spPr>
          <a:xfrm>
            <a:off x="7202625" y="2219714"/>
            <a:ext cx="4150897" cy="109260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Correct procedures to exclude scheduled breaks of 5 or more consecutive days from R2T4 calculations.</a:t>
            </a:r>
          </a:p>
          <a:p>
            <a:endParaRPr lang="en-US" sz="1300" dirty="0">
              <a:solidFill>
                <a:srgbClr val="002060"/>
              </a:solidFill>
              <a:latin typeface="Cambria" panose="02040503050406030204" pitchFamily="18" charset="0"/>
              <a:ea typeface="Cambria" panose="02040503050406030204" pitchFamily="18" charset="0"/>
            </a:endParaRPr>
          </a:p>
          <a:p>
            <a:r>
              <a:rPr lang="en-US" sz="1300" dirty="0">
                <a:solidFill>
                  <a:srgbClr val="002060"/>
                </a:solidFill>
                <a:latin typeface="Cambria" panose="02040503050406030204" pitchFamily="18" charset="0"/>
                <a:ea typeface="Cambria" panose="02040503050406030204" pitchFamily="18" charset="0"/>
              </a:rPr>
              <a:t>Review R2T4 calculations from open and most recently closed award years and make corrections, as necessary. </a:t>
            </a:r>
          </a:p>
        </p:txBody>
      </p:sp>
      <p:sp>
        <p:nvSpPr>
          <p:cNvPr id="14" name="TextBox 13">
            <a:extLst>
              <a:ext uri="{FF2B5EF4-FFF2-40B4-BE49-F238E27FC236}">
                <a16:creationId xmlns:a16="http://schemas.microsoft.com/office/drawing/2014/main" id="{85F565B7-0E83-44A4-A806-39C3E438FB1A}"/>
              </a:ext>
            </a:extLst>
          </p:cNvPr>
          <p:cNvSpPr txBox="1"/>
          <p:nvPr/>
        </p:nvSpPr>
        <p:spPr>
          <a:xfrm>
            <a:off x="7200311" y="3346392"/>
            <a:ext cx="4150897" cy="292388"/>
          </a:xfrm>
          <a:prstGeom prst="rect">
            <a:avLst/>
          </a:prstGeom>
          <a:noFill/>
        </p:spPr>
        <p:txBody>
          <a:bodyPr wrap="square" rtlCol="0">
            <a:spAutoFit/>
          </a:bodyPr>
          <a:lstStyle/>
          <a:p>
            <a:r>
              <a:rPr lang="en-US" sz="1300">
                <a:solidFill>
                  <a:srgbClr val="002060"/>
                </a:solidFill>
                <a:latin typeface="Cambria" panose="02040503050406030204" pitchFamily="18" charset="0"/>
                <a:ea typeface="Cambria" panose="02040503050406030204" pitchFamily="18" charset="0"/>
              </a:rPr>
              <a:t>Financial Aid Office</a:t>
            </a:r>
          </a:p>
        </p:txBody>
      </p:sp>
      <p:sp>
        <p:nvSpPr>
          <p:cNvPr id="15" name="TextBox 14">
            <a:extLst>
              <a:ext uri="{FF2B5EF4-FFF2-40B4-BE49-F238E27FC236}">
                <a16:creationId xmlns:a16="http://schemas.microsoft.com/office/drawing/2014/main" id="{E9FBFAD5-DAFB-4BA4-B732-8CE76F4EF298}"/>
              </a:ext>
            </a:extLst>
          </p:cNvPr>
          <p:cNvSpPr txBox="1"/>
          <p:nvPr/>
        </p:nvSpPr>
        <p:spPr>
          <a:xfrm>
            <a:off x="7259326" y="3674915"/>
            <a:ext cx="2225843" cy="892552"/>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John Q. Public</a:t>
            </a:r>
          </a:p>
          <a:p>
            <a:r>
              <a:rPr lang="en-US" sz="1300" dirty="0">
                <a:solidFill>
                  <a:srgbClr val="002060"/>
                </a:solidFill>
                <a:latin typeface="Cambria" panose="02040503050406030204" pitchFamily="18" charset="0"/>
                <a:ea typeface="Cambria" panose="02040503050406030204" pitchFamily="18" charset="0"/>
              </a:rPr>
              <a:t>Financial Aid Director</a:t>
            </a:r>
          </a:p>
          <a:p>
            <a:r>
              <a:rPr lang="en-US" sz="1300" dirty="0">
                <a:solidFill>
                  <a:srgbClr val="002060"/>
                </a:solidFill>
                <a:latin typeface="Cambria" panose="02040503050406030204" pitchFamily="18" charset="0"/>
                <a:ea typeface="Cambria" panose="02040503050406030204" pitchFamily="18" charset="0"/>
              </a:rPr>
              <a:t>          703-555-1212</a:t>
            </a:r>
          </a:p>
          <a:p>
            <a:endParaRPr lang="en-US" sz="1300" dirty="0">
              <a:solidFill>
                <a:srgbClr val="002060"/>
              </a:solidFill>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DE877214-45A7-4E80-8905-C76AF5338CB9}"/>
              </a:ext>
            </a:extLst>
          </p:cNvPr>
          <p:cNvSpPr txBox="1"/>
          <p:nvPr/>
        </p:nvSpPr>
        <p:spPr>
          <a:xfrm>
            <a:off x="8211286" y="4360005"/>
            <a:ext cx="433138" cy="492443"/>
          </a:xfrm>
          <a:prstGeom prst="rect">
            <a:avLst/>
          </a:prstGeom>
          <a:noFill/>
        </p:spPr>
        <p:txBody>
          <a:bodyPr wrap="square" rtlCol="0">
            <a:spAutoFit/>
          </a:bodyPr>
          <a:lstStyle/>
          <a:p>
            <a:r>
              <a:rPr lang="en-US" sz="1300">
                <a:solidFill>
                  <a:srgbClr val="002060"/>
                </a:solidFill>
                <a:latin typeface="Cambria" panose="02040503050406030204" pitchFamily="18" charset="0"/>
                <a:ea typeface="Cambria" panose="02040503050406030204" pitchFamily="18" charset="0"/>
              </a:rPr>
              <a:t>X</a:t>
            </a:r>
          </a:p>
          <a:p>
            <a:endParaRPr lang="en-US" sz="1300">
              <a:solidFill>
                <a:srgbClr val="00206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2ABA066F-FD7E-4F5C-AB5F-F9AC271F5494}"/>
              </a:ext>
            </a:extLst>
          </p:cNvPr>
          <p:cNvSpPr txBox="1"/>
          <p:nvPr/>
        </p:nvSpPr>
        <p:spPr>
          <a:xfrm>
            <a:off x="8447909" y="4870888"/>
            <a:ext cx="1291389"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a:p>
            <a:r>
              <a:rPr lang="en-US" sz="1300" dirty="0">
                <a:solidFill>
                  <a:srgbClr val="002060"/>
                </a:solidFill>
                <a:latin typeface="Cambria" panose="02040503050406030204" pitchFamily="18" charset="0"/>
                <a:ea typeface="Cambria" panose="02040503050406030204" pitchFamily="18" charset="0"/>
              </a:rPr>
              <a:t>XX Date</a:t>
            </a:r>
          </a:p>
        </p:txBody>
      </p:sp>
      <p:sp>
        <p:nvSpPr>
          <p:cNvPr id="18" name="TextBox 17">
            <a:extLst>
              <a:ext uri="{FF2B5EF4-FFF2-40B4-BE49-F238E27FC236}">
                <a16:creationId xmlns:a16="http://schemas.microsoft.com/office/drawing/2014/main" id="{8980553D-02EC-45BB-A389-5B387F331C58}"/>
              </a:ext>
            </a:extLst>
          </p:cNvPr>
          <p:cNvSpPr txBox="1"/>
          <p:nvPr/>
        </p:nvSpPr>
        <p:spPr>
          <a:xfrm>
            <a:off x="7393138" y="5704117"/>
            <a:ext cx="3741821" cy="692497"/>
          </a:xfrm>
          <a:prstGeom prst="rect">
            <a:avLst/>
          </a:prstGeom>
          <a:noFill/>
        </p:spPr>
        <p:txBody>
          <a:bodyPr wrap="square" rtlCol="0">
            <a:spAutoFit/>
          </a:bodyPr>
          <a:lstStyle/>
          <a:p>
            <a:r>
              <a:rPr lang="en-US" sz="1300" dirty="0">
                <a:solidFill>
                  <a:srgbClr val="002060"/>
                </a:solidFill>
                <a:latin typeface="Cambria" panose="02040503050406030204" pitchFamily="18" charset="0"/>
                <a:ea typeface="Cambria" panose="02040503050406030204" pitchFamily="18" charset="0"/>
              </a:rPr>
              <a:t>CCC’s R2T4 procedures will be correct, R2T4 calculations will be reviewed and corrected, and returns will be adjusted as necessary.</a:t>
            </a:r>
          </a:p>
        </p:txBody>
      </p:sp>
    </p:spTree>
    <p:extLst>
      <p:ext uri="{BB962C8B-B14F-4D97-AF65-F5344CB8AC3E}">
        <p14:creationId xmlns:p14="http://schemas.microsoft.com/office/powerpoint/2010/main" val="178791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88D870B-B5E8-4C50-9813-450A61446AD2}"/>
              </a:ext>
            </a:extLst>
          </p:cNvPr>
          <p:cNvSpPr>
            <a:spLocks noGrp="1"/>
          </p:cNvSpPr>
          <p:nvPr>
            <p:ph type="pic" idx="1"/>
          </p:nvPr>
        </p:nvSpPr>
        <p:spPr/>
      </p:sp>
      <p:sp>
        <p:nvSpPr>
          <p:cNvPr id="3" name="Text Placeholder 2">
            <a:extLst>
              <a:ext uri="{FF2B5EF4-FFF2-40B4-BE49-F238E27FC236}">
                <a16:creationId xmlns:a16="http://schemas.microsoft.com/office/drawing/2014/main" id="{87B01DAC-8EF1-44D1-94DA-AA06990AAC3E}"/>
              </a:ext>
            </a:extLst>
          </p:cNvPr>
          <p:cNvSpPr>
            <a:spLocks noGrp="1"/>
          </p:cNvSpPr>
          <p:nvPr>
            <p:ph type="body" sz="quarter" idx="20"/>
          </p:nvPr>
        </p:nvSpPr>
        <p:spPr>
          <a:xfrm>
            <a:off x="878477" y="3085688"/>
            <a:ext cx="4095859" cy="2514600"/>
          </a:xfrm>
        </p:spPr>
        <p:txBody>
          <a:bodyPr/>
          <a:lstStyle/>
          <a:p>
            <a:r>
              <a:rPr lang="en-US" sz="2000" i="1" dirty="0"/>
              <a:t>Example for training purposes only. Not intended to be guidance.</a:t>
            </a:r>
          </a:p>
          <a:p>
            <a:endParaRPr lang="en-US" sz="2000" dirty="0"/>
          </a:p>
        </p:txBody>
      </p:sp>
      <p:sp>
        <p:nvSpPr>
          <p:cNvPr id="5" name="Title 4">
            <a:extLst>
              <a:ext uri="{FF2B5EF4-FFF2-40B4-BE49-F238E27FC236}">
                <a16:creationId xmlns:a16="http://schemas.microsoft.com/office/drawing/2014/main" id="{2747CF4A-1B48-46F7-ACAC-67FFAED17B8D}"/>
              </a:ext>
            </a:extLst>
          </p:cNvPr>
          <p:cNvSpPr>
            <a:spLocks noGrp="1"/>
          </p:cNvSpPr>
          <p:nvPr>
            <p:ph type="title"/>
          </p:nvPr>
        </p:nvSpPr>
        <p:spPr>
          <a:xfrm>
            <a:off x="854091" y="772611"/>
            <a:ext cx="4639928" cy="1073884"/>
          </a:xfrm>
        </p:spPr>
        <p:txBody>
          <a:bodyPr vert="horz" lIns="91440" tIns="45720" rIns="91440" bIns="45720" rtlCol="0" anchor="t">
            <a:normAutofit/>
          </a:bodyPr>
          <a:lstStyle/>
          <a:p>
            <a:pPr defTabSz="914400"/>
            <a:r>
              <a:rPr lang="en-US" kern="1200" dirty="0">
                <a:latin typeface="Arial Narrow" panose="020B0606020202030204" pitchFamily="34" charset="0"/>
                <a:ea typeface="+mj-ea"/>
                <a:cs typeface="+mj-cs"/>
              </a:rPr>
              <a:t>FSA Assessments</a:t>
            </a:r>
            <a:br>
              <a:rPr lang="en-US" kern="1200" dirty="0">
                <a:latin typeface="Arial Narrow" panose="020B0606020202030204" pitchFamily="34" charset="0"/>
                <a:ea typeface="+mj-ea"/>
                <a:cs typeface="+mj-cs"/>
              </a:rPr>
            </a:br>
            <a:r>
              <a:rPr lang="en-US" kern="1200" dirty="0">
                <a:latin typeface="Arial Narrow" panose="020B0606020202030204" pitchFamily="34" charset="0"/>
                <a:ea typeface="+mj-ea"/>
                <a:cs typeface="+mj-cs"/>
              </a:rPr>
              <a:t>Action Plan</a:t>
            </a:r>
          </a:p>
        </p:txBody>
      </p:sp>
      <p:sp>
        <p:nvSpPr>
          <p:cNvPr id="6" name="Text Placeholder 5">
            <a:extLst>
              <a:ext uri="{FF2B5EF4-FFF2-40B4-BE49-F238E27FC236}">
                <a16:creationId xmlns:a16="http://schemas.microsoft.com/office/drawing/2014/main" id="{B2229376-1BBB-4045-B77E-981A1A55FA9C}"/>
              </a:ext>
            </a:extLst>
          </p:cNvPr>
          <p:cNvSpPr>
            <a:spLocks noGrp="1"/>
          </p:cNvSpPr>
          <p:nvPr>
            <p:ph type="body" sz="quarter" idx="21"/>
          </p:nvPr>
        </p:nvSpPr>
        <p:spPr>
          <a:xfrm>
            <a:off x="915053" y="1983768"/>
            <a:ext cx="4625426" cy="403688"/>
          </a:xfrm>
        </p:spPr>
        <p:txBody>
          <a:bodyPr>
            <a:normAutofit/>
          </a:bodyPr>
          <a:lstStyle/>
          <a:p>
            <a:r>
              <a:rPr lang="en-US" sz="2000" i="0" dirty="0"/>
              <a:t>Scenario 4</a:t>
            </a:r>
          </a:p>
        </p:txBody>
      </p:sp>
      <p:sp>
        <p:nvSpPr>
          <p:cNvPr id="4" name="Slide Number Placeholder 3">
            <a:extLst>
              <a:ext uri="{FF2B5EF4-FFF2-40B4-BE49-F238E27FC236}">
                <a16:creationId xmlns:a16="http://schemas.microsoft.com/office/drawing/2014/main" id="{9A2DAF48-962E-4EB0-8FF3-242BFD95E791}"/>
              </a:ext>
            </a:extLst>
          </p:cNvPr>
          <p:cNvSpPr>
            <a:spLocks noGrp="1"/>
          </p:cNvSpPr>
          <p:nvPr>
            <p:ph type="sldNum" sz="quarter" idx="10"/>
          </p:nvPr>
        </p:nvSpPr>
        <p:spPr/>
        <p:txBody>
          <a:bodyPr vert="horz" lIns="91440" tIns="45720" rIns="91440" bIns="45720" rtlCol="0" anchor="ctr">
            <a:normAutofit/>
          </a:bodyPr>
          <a:lstStyle/>
          <a:p>
            <a:pPr algn="r">
              <a:spcAft>
                <a:spcPts val="600"/>
              </a:spcAft>
            </a:pPr>
            <a:fld id="{234755BD-B4AC-9044-BCE4-27904766F8BB}" type="slidenum">
              <a:rPr lang="en-US" sz="1100">
                <a:solidFill>
                  <a:schemeClr val="tx1">
                    <a:lumMod val="50000"/>
                    <a:lumOff val="50000"/>
                  </a:schemeClr>
                </a:solidFill>
                <a:latin typeface="+mn-lt"/>
                <a:cs typeface="+mn-cs"/>
              </a:rPr>
              <a:pPr algn="r">
                <a:spcAft>
                  <a:spcPts val="600"/>
                </a:spcAft>
              </a:pPr>
              <a:t>59</a:t>
            </a:fld>
            <a:endParaRPr lang="en-US" sz="1100">
              <a:solidFill>
                <a:schemeClr val="tx1">
                  <a:lumMod val="50000"/>
                  <a:lumOff val="50000"/>
                </a:schemeClr>
              </a:solidFill>
              <a:latin typeface="+mn-lt"/>
              <a:cs typeface="+mn-cs"/>
            </a:endParaRPr>
          </a:p>
        </p:txBody>
      </p:sp>
      <p:pic>
        <p:nvPicPr>
          <p:cNvPr id="19" name="Picture 18">
            <a:extLst>
              <a:ext uri="{FF2B5EF4-FFF2-40B4-BE49-F238E27FC236}">
                <a16:creationId xmlns:a16="http://schemas.microsoft.com/office/drawing/2014/main" id="{0973B0B0-F905-4E01-936D-8E55828D07BB}"/>
              </a:ext>
            </a:extLst>
          </p:cNvPr>
          <p:cNvPicPr>
            <a:picLocks noChangeAspect="1"/>
          </p:cNvPicPr>
          <p:nvPr/>
        </p:nvPicPr>
        <p:blipFill rotWithShape="1">
          <a:blip r:embed="rId3"/>
          <a:srcRect l="1930" t="1240" r="1590" b="1706"/>
          <a:stretch/>
        </p:blipFill>
        <p:spPr>
          <a:xfrm>
            <a:off x="6414835" y="85060"/>
            <a:ext cx="5316279" cy="6655982"/>
          </a:xfrm>
          <a:prstGeom prst="rect">
            <a:avLst/>
          </a:prstGeom>
        </p:spPr>
      </p:pic>
      <p:sp>
        <p:nvSpPr>
          <p:cNvPr id="20" name="TextBox 19">
            <a:extLst>
              <a:ext uri="{FF2B5EF4-FFF2-40B4-BE49-F238E27FC236}">
                <a16:creationId xmlns:a16="http://schemas.microsoft.com/office/drawing/2014/main" id="{EF3E3B93-8695-42AB-B68C-65B623063951}"/>
              </a:ext>
            </a:extLst>
          </p:cNvPr>
          <p:cNvSpPr txBox="1"/>
          <p:nvPr/>
        </p:nvSpPr>
        <p:spPr>
          <a:xfrm>
            <a:off x="7130412" y="846143"/>
            <a:ext cx="3958391" cy="954107"/>
          </a:xfrm>
          <a:prstGeom prst="rect">
            <a:avLst/>
          </a:prstGeom>
          <a:noFill/>
        </p:spPr>
        <p:txBody>
          <a:bodyPr wrap="square" rtlCol="0">
            <a:spAutoFit/>
          </a:bodyPr>
          <a:lstStyle/>
          <a:p>
            <a:r>
              <a:rPr lang="en-US" sz="1400" dirty="0">
                <a:solidFill>
                  <a:srgbClr val="002060"/>
                </a:solidFill>
                <a:latin typeface="Cambria" panose="02040503050406030204" pitchFamily="18" charset="0"/>
                <a:ea typeface="Cambria" panose="02040503050406030204" pitchFamily="18" charset="0"/>
              </a:rPr>
              <a:t>X</a:t>
            </a:r>
          </a:p>
          <a:p>
            <a:r>
              <a:rPr lang="en-US" sz="1400" dirty="0">
                <a:solidFill>
                  <a:srgbClr val="002060"/>
                </a:solidFill>
                <a:latin typeface="Cambria" panose="02040503050406030204" pitchFamily="18" charset="0"/>
                <a:ea typeface="Cambria" panose="02040503050406030204" pitchFamily="18" charset="0"/>
              </a:rPr>
              <a:t>                   XYZ</a:t>
            </a:r>
          </a:p>
          <a:p>
            <a:r>
              <a:rPr lang="en-US" sz="1400" dirty="0">
                <a:solidFill>
                  <a:srgbClr val="002060"/>
                </a:solidFill>
                <a:latin typeface="Cambria" panose="02040503050406030204" pitchFamily="18" charset="0"/>
                <a:ea typeface="Cambria" panose="02040503050406030204" pitchFamily="18" charset="0"/>
              </a:rPr>
              <a:t>		                  XX Date</a:t>
            </a:r>
          </a:p>
          <a:p>
            <a:endParaRPr lang="en-US" sz="1400"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5573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79D52CE-7DA8-0E4D-AC0C-D528DF58099A}"/>
              </a:ext>
            </a:extLst>
          </p:cNvPr>
          <p:cNvSpPr>
            <a:spLocks noGrp="1"/>
          </p:cNvSpPr>
          <p:nvPr>
            <p:ph type="sldNum" sz="quarter" idx="11"/>
          </p:nvPr>
        </p:nvSpPr>
        <p:spPr/>
        <p:txBody>
          <a:bodyPr/>
          <a:lstStyle/>
          <a:p>
            <a:fld id="{234755BD-B4AC-9044-BCE4-27904766F8BB}" type="slidenum">
              <a:rPr lang="en-US" smtClean="0"/>
              <a:pPr/>
              <a:t>6</a:t>
            </a:fld>
            <a:endParaRPr lang="en-US"/>
          </a:p>
        </p:txBody>
      </p:sp>
      <p:pic>
        <p:nvPicPr>
          <p:cNvPr id="12" name="Picture Placeholder 11" descr="Icon&#10;&#10;Description automatically generated">
            <a:extLst>
              <a:ext uri="{FF2B5EF4-FFF2-40B4-BE49-F238E27FC236}">
                <a16:creationId xmlns:a16="http://schemas.microsoft.com/office/drawing/2014/main" id="{44B334D0-E69C-4789-82B7-EFB9D17B0E10}"/>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3753" r="14857"/>
          <a:stretch/>
        </p:blipFill>
        <p:spPr>
          <a:xfrm>
            <a:off x="5126038" y="0"/>
            <a:ext cx="7065962" cy="6858000"/>
          </a:xfrm>
        </p:spPr>
      </p:pic>
      <p:sp>
        <p:nvSpPr>
          <p:cNvPr id="14" name="TextBox 13">
            <a:extLst>
              <a:ext uri="{FF2B5EF4-FFF2-40B4-BE49-F238E27FC236}">
                <a16:creationId xmlns:a16="http://schemas.microsoft.com/office/drawing/2014/main" id="{98C22F31-A86B-4D1F-9FC6-015BDB86BBAE}"/>
              </a:ext>
            </a:extLst>
          </p:cNvPr>
          <p:cNvSpPr txBox="1"/>
          <p:nvPr/>
        </p:nvSpPr>
        <p:spPr>
          <a:xfrm>
            <a:off x="276045" y="327804"/>
            <a:ext cx="4625139" cy="1323439"/>
          </a:xfrm>
          <a:prstGeom prst="rect">
            <a:avLst/>
          </a:prstGeom>
          <a:noFill/>
        </p:spPr>
        <p:txBody>
          <a:bodyPr wrap="square" rtlCol="0">
            <a:spAutoFit/>
          </a:bodyPr>
          <a:lstStyle/>
          <a:p>
            <a:r>
              <a:rPr lang="en-US" sz="4000" b="1" dirty="0">
                <a:latin typeface="Arial Narrow" panose="020B0606020202030204" pitchFamily="34" charset="0"/>
              </a:rPr>
              <a:t>REPORTING REQUIREMENTS</a:t>
            </a:r>
          </a:p>
        </p:txBody>
      </p:sp>
      <p:sp>
        <p:nvSpPr>
          <p:cNvPr id="15" name="TextBox 14">
            <a:extLst>
              <a:ext uri="{FF2B5EF4-FFF2-40B4-BE49-F238E27FC236}">
                <a16:creationId xmlns:a16="http://schemas.microsoft.com/office/drawing/2014/main" id="{35FB3306-782F-4834-9F73-98E863785E8C}"/>
              </a:ext>
            </a:extLst>
          </p:cNvPr>
          <p:cNvSpPr txBox="1"/>
          <p:nvPr/>
        </p:nvSpPr>
        <p:spPr>
          <a:xfrm>
            <a:off x="276045" y="1604513"/>
            <a:ext cx="4209691"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a:p>
        </p:txBody>
      </p:sp>
      <p:sp>
        <p:nvSpPr>
          <p:cNvPr id="16" name="Text Placeholder 4">
            <a:extLst>
              <a:ext uri="{FF2B5EF4-FFF2-40B4-BE49-F238E27FC236}">
                <a16:creationId xmlns:a16="http://schemas.microsoft.com/office/drawing/2014/main" id="{DECAFBEE-99E6-42F8-8B88-92F0FC9C2231}"/>
              </a:ext>
            </a:extLst>
          </p:cNvPr>
          <p:cNvSpPr txBox="1">
            <a:spLocks/>
          </p:cNvSpPr>
          <p:nvPr/>
        </p:nvSpPr>
        <p:spPr>
          <a:xfrm>
            <a:off x="304800" y="1920537"/>
            <a:ext cx="3596704" cy="3540265"/>
          </a:xfrm>
          <a:prstGeom prst="rect">
            <a:avLst/>
          </a:prstGeom>
        </p:spPr>
        <p:txBody>
          <a:bodyPr vert="horz" lIns="91440" tIns="45720" rIns="91440" bIns="45720" rtlCol="0">
            <a:noAutofit/>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228600" defTabSz="914400"/>
            <a:r>
              <a:rPr lang="en-US" sz="2400" dirty="0">
                <a:ea typeface="Cambria" panose="02040503050406030204" pitchFamily="18" charset="0"/>
                <a:cs typeface="+mn-cs"/>
              </a:rPr>
              <a:t>Financial Aid</a:t>
            </a:r>
          </a:p>
          <a:p>
            <a:pPr marL="234950" indent="-234950" defTabSz="914400"/>
            <a:r>
              <a:rPr lang="en-US" sz="2400" dirty="0">
                <a:ea typeface="Cambria" panose="02040503050406030204" pitchFamily="18" charset="0"/>
                <a:cs typeface="+mn-cs"/>
              </a:rPr>
              <a:t>Registrar </a:t>
            </a:r>
          </a:p>
          <a:p>
            <a:pPr marL="234950" indent="-234950" defTabSz="914400"/>
            <a:r>
              <a:rPr lang="en-US" sz="2400" dirty="0">
                <a:ea typeface="Cambria" panose="02040503050406030204" pitchFamily="18" charset="0"/>
                <a:cs typeface="+mn-cs"/>
              </a:rPr>
              <a:t>Student Affairs</a:t>
            </a:r>
          </a:p>
          <a:p>
            <a:pPr marL="234950" indent="-234950" defTabSz="914400"/>
            <a:r>
              <a:rPr lang="en-US" sz="2400" dirty="0">
                <a:ea typeface="Cambria" panose="02040503050406030204" pitchFamily="18" charset="0"/>
                <a:cs typeface="+mn-cs"/>
              </a:rPr>
              <a:t>Student Housing</a:t>
            </a:r>
          </a:p>
          <a:p>
            <a:pPr marL="234950" indent="-234950" defTabSz="914400"/>
            <a:r>
              <a:rPr lang="en-US" sz="2400" dirty="0">
                <a:ea typeface="Cambria" panose="02040503050406030204" pitchFamily="18" charset="0"/>
                <a:cs typeface="+mn-cs"/>
              </a:rPr>
              <a:t>Athletics</a:t>
            </a:r>
          </a:p>
          <a:p>
            <a:pPr marL="234950" indent="-234950" defTabSz="914400">
              <a:buClr>
                <a:srgbClr val="92D050"/>
              </a:buClr>
            </a:pPr>
            <a:r>
              <a:rPr lang="en-US" sz="2400" dirty="0">
                <a:ea typeface="Cambria" panose="02040503050406030204" pitchFamily="18" charset="0"/>
                <a:cs typeface="+mn-cs"/>
              </a:rPr>
              <a:t>Student Health Services</a:t>
            </a:r>
          </a:p>
          <a:p>
            <a:pPr marL="234950" indent="-234950" defTabSz="914400">
              <a:buClr>
                <a:srgbClr val="92D050"/>
              </a:buClr>
            </a:pPr>
            <a:r>
              <a:rPr lang="en-US" sz="2400" dirty="0">
                <a:ea typeface="Cambria" panose="02040503050406030204" pitchFamily="18" charset="0"/>
                <a:cs typeface="+mn-cs"/>
              </a:rPr>
              <a:t>Counseling Center</a:t>
            </a:r>
          </a:p>
          <a:p>
            <a:pPr marL="234950" indent="-234950" defTabSz="914400">
              <a:buClr>
                <a:srgbClr val="92D050"/>
              </a:buClr>
            </a:pPr>
            <a:r>
              <a:rPr lang="en-US" sz="2400" dirty="0">
                <a:ea typeface="Cambria" panose="02040503050406030204" pitchFamily="18" charset="0"/>
                <a:cs typeface="+mn-cs"/>
              </a:rPr>
              <a:t>Veteran’s Office</a:t>
            </a:r>
          </a:p>
          <a:p>
            <a:pPr marL="234950" indent="-234950" defTabSz="914400">
              <a:buClr>
                <a:srgbClr val="92D050"/>
              </a:buClr>
            </a:pPr>
            <a:r>
              <a:rPr lang="en-US" sz="2400" dirty="0">
                <a:ea typeface="Cambria" panose="02040503050406030204" pitchFamily="18" charset="0"/>
                <a:cs typeface="+mn-cs"/>
              </a:rPr>
              <a:t>Facilities, Fire &amp; EMS</a:t>
            </a:r>
          </a:p>
          <a:p>
            <a:pPr marL="234950" indent="-234950" defTabSz="914400">
              <a:buClr>
                <a:srgbClr val="92D050"/>
              </a:buClr>
            </a:pPr>
            <a:r>
              <a:rPr lang="en-US" sz="2400" dirty="0">
                <a:ea typeface="Cambria" panose="02040503050406030204" pitchFamily="18" charset="0"/>
                <a:cs typeface="+mn-cs"/>
              </a:rPr>
              <a:t>Campus Security</a:t>
            </a:r>
          </a:p>
          <a:p>
            <a:pPr marL="461963" lvl="1" indent="-228600" defTabSz="914400"/>
            <a:endParaRPr lang="en-US" sz="2400" dirty="0">
              <a:ea typeface="Cambria" panose="02040503050406030204" pitchFamily="18" charset="0"/>
              <a:cs typeface="+mn-cs"/>
            </a:endParaRPr>
          </a:p>
        </p:txBody>
      </p:sp>
    </p:spTree>
    <p:extLst>
      <p:ext uri="{BB962C8B-B14F-4D97-AF65-F5344CB8AC3E}">
        <p14:creationId xmlns:p14="http://schemas.microsoft.com/office/powerpoint/2010/main" val="7830731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871C1C-D738-468E-AC3A-2C9C39E0AF4F}"/>
              </a:ext>
            </a:extLst>
          </p:cNvPr>
          <p:cNvSpPr>
            <a:spLocks noGrp="1"/>
          </p:cNvSpPr>
          <p:nvPr>
            <p:ph type="title"/>
          </p:nvPr>
        </p:nvSpPr>
        <p:spPr/>
        <p:txBody>
          <a:bodyPr/>
          <a:lstStyle/>
          <a:p>
            <a:r>
              <a:rPr lang="en-US" dirty="0">
                <a:latin typeface="Arial Narrow" panose="020B0606020202030204" pitchFamily="34" charset="0"/>
              </a:rPr>
              <a:t>Potential findings</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10"/>
          </p:nvPr>
        </p:nvSpPr>
        <p:spPr>
          <a:xfrm>
            <a:off x="848657" y="1848835"/>
            <a:ext cx="10004425" cy="4689475"/>
          </a:xfrm>
        </p:spPr>
        <p:txBody>
          <a:bodyPr/>
          <a:lstStyle/>
          <a:p>
            <a:pPr marL="457200" indent="-457200">
              <a:lnSpc>
                <a:spcPct val="150000"/>
              </a:lnSpc>
            </a:pPr>
            <a:r>
              <a:rPr lang="en-US" sz="2800" dirty="0"/>
              <a:t>Consumer Information</a:t>
            </a:r>
          </a:p>
          <a:p>
            <a:pPr marL="457200" indent="-457200">
              <a:lnSpc>
                <a:spcPct val="150000"/>
              </a:lnSpc>
            </a:pPr>
            <a:r>
              <a:rPr lang="en-US" sz="2800" dirty="0"/>
              <a:t>Lack of Administrative Capability</a:t>
            </a:r>
          </a:p>
          <a:p>
            <a:pPr marL="457200" indent="-457200">
              <a:lnSpc>
                <a:spcPct val="150000"/>
              </a:lnSpc>
            </a:pPr>
            <a:r>
              <a:rPr lang="en-US" sz="2800" dirty="0"/>
              <a:t>Policies and Procedures</a:t>
            </a:r>
          </a:p>
          <a:p>
            <a:pPr marL="457200" indent="-457200">
              <a:lnSpc>
                <a:spcPct val="150000"/>
              </a:lnSpc>
            </a:pPr>
            <a:r>
              <a:rPr lang="en-US" sz="2800" dirty="0"/>
              <a:t>R2T4 Calculation Errors</a:t>
            </a:r>
          </a:p>
          <a:p>
            <a:pPr marL="457200" indent="-457200">
              <a:lnSpc>
                <a:spcPct val="150000"/>
              </a:lnSpc>
            </a:pPr>
            <a:r>
              <a:rPr lang="en-US" sz="2800" dirty="0"/>
              <a:t>R2T4 Made Late</a:t>
            </a:r>
          </a:p>
        </p:txBody>
      </p:sp>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60</a:t>
            </a:fld>
            <a:endParaRPr lang="en-US"/>
          </a:p>
        </p:txBody>
      </p:sp>
    </p:spTree>
    <p:extLst>
      <p:ext uri="{BB962C8B-B14F-4D97-AF65-F5344CB8AC3E}">
        <p14:creationId xmlns:p14="http://schemas.microsoft.com/office/powerpoint/2010/main" val="8220353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DB996-E7CC-0648-97B2-3D3135B17D2A}"/>
              </a:ext>
            </a:extLst>
          </p:cNvPr>
          <p:cNvSpPr>
            <a:spLocks noGrp="1"/>
          </p:cNvSpPr>
          <p:nvPr>
            <p:ph type="title"/>
          </p:nvPr>
        </p:nvSpPr>
        <p:spPr/>
        <p:txBody>
          <a:bodyPr/>
          <a:lstStyle/>
          <a:p>
            <a:r>
              <a:rPr lang="en-US" dirty="0">
                <a:latin typeface="Arial Narrow" panose="020B0606020202030204" pitchFamily="34" charset="0"/>
              </a:rPr>
              <a:t>resources</a:t>
            </a:r>
          </a:p>
        </p:txBody>
      </p:sp>
      <p:sp>
        <p:nvSpPr>
          <p:cNvPr id="3" name="Slide Number Placeholder 2">
            <a:extLst>
              <a:ext uri="{FF2B5EF4-FFF2-40B4-BE49-F238E27FC236}">
                <a16:creationId xmlns:a16="http://schemas.microsoft.com/office/drawing/2014/main" id="{C4C0D19B-2FFF-AF47-9CC4-230178171B8B}"/>
              </a:ext>
            </a:extLst>
          </p:cNvPr>
          <p:cNvSpPr>
            <a:spLocks noGrp="1"/>
          </p:cNvSpPr>
          <p:nvPr>
            <p:ph type="sldNum" sz="quarter" idx="10"/>
          </p:nvPr>
        </p:nvSpPr>
        <p:spPr>
          <a:xfrm>
            <a:off x="11707151" y="6354240"/>
            <a:ext cx="399651" cy="312098"/>
          </a:xfrm>
          <a:prstGeom prst="rect">
            <a:avLst/>
          </a:prstGeom>
        </p:spPr>
        <p:txBody>
          <a:bodyPr vert="horz" lIns="0" tIns="0" rIns="91440" bIns="45720" rtlCol="0" anchor="t" anchorCtr="0"/>
          <a:lstStyle>
            <a:defPPr>
              <a:defRPr lang="en-US"/>
            </a:defPPr>
            <a:lvl1pPr marL="0" algn="l" defTabSz="914400" rtl="0" eaLnBrk="1" latinLnBrk="0" hangingPunct="1">
              <a:defRPr sz="751" b="0" i="0" kern="1200">
                <a:solidFill>
                  <a:schemeClr val="bg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4755BD-B4AC-9044-BCE4-27904766F8BB}" type="slidenum">
              <a:rPr lang="en-US" smtClean="0"/>
              <a:pPr/>
              <a:t>61</a:t>
            </a:fld>
            <a:endParaRPr lang="en-US"/>
          </a:p>
        </p:txBody>
      </p:sp>
      <p:pic>
        <p:nvPicPr>
          <p:cNvPr id="4" name="Graphic 3">
            <a:extLst>
              <a:ext uri="{FF2B5EF4-FFF2-40B4-BE49-F238E27FC236}">
                <a16:creationId xmlns:a16="http://schemas.microsoft.com/office/drawing/2014/main" id="{24690023-D82D-41FD-8C52-065D935E1DA4}"/>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155814" y="4441458"/>
            <a:ext cx="2171265" cy="1912782"/>
          </a:xfrm>
          <a:prstGeom prst="rect">
            <a:avLst/>
          </a:prstGeom>
        </p:spPr>
      </p:pic>
    </p:spTree>
    <p:extLst>
      <p:ext uri="{BB962C8B-B14F-4D97-AF65-F5344CB8AC3E}">
        <p14:creationId xmlns:p14="http://schemas.microsoft.com/office/powerpoint/2010/main" val="37780932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871C1C-D738-468E-AC3A-2C9C39E0AF4F}"/>
              </a:ext>
            </a:extLst>
          </p:cNvPr>
          <p:cNvSpPr>
            <a:spLocks noGrp="1"/>
          </p:cNvSpPr>
          <p:nvPr>
            <p:ph type="title"/>
          </p:nvPr>
        </p:nvSpPr>
        <p:spPr/>
        <p:txBody>
          <a:bodyPr/>
          <a:lstStyle/>
          <a:p>
            <a:r>
              <a:rPr lang="en-US" dirty="0">
                <a:latin typeface="Arial Narrow" panose="020B0606020202030204" pitchFamily="34" charset="0"/>
              </a:rPr>
              <a:t>Resources</a:t>
            </a:r>
          </a:p>
        </p:txBody>
      </p:sp>
      <p:sp>
        <p:nvSpPr>
          <p:cNvPr id="5" name="Text Placeholder 4">
            <a:extLst>
              <a:ext uri="{FF2B5EF4-FFF2-40B4-BE49-F238E27FC236}">
                <a16:creationId xmlns:a16="http://schemas.microsoft.com/office/drawing/2014/main" id="{C186D5E7-63CB-4037-8749-65DB97CB2C87}"/>
              </a:ext>
            </a:extLst>
          </p:cNvPr>
          <p:cNvSpPr>
            <a:spLocks noGrp="1"/>
          </p:cNvSpPr>
          <p:nvPr>
            <p:ph type="body" sz="quarter" idx="10"/>
          </p:nvPr>
        </p:nvSpPr>
        <p:spPr>
          <a:xfrm>
            <a:off x="848657" y="2029694"/>
            <a:ext cx="10004425" cy="4689475"/>
          </a:xfrm>
        </p:spPr>
        <p:txBody>
          <a:bodyPr/>
          <a:lstStyle/>
          <a:p>
            <a:pPr marL="457200" indent="-457200"/>
            <a:r>
              <a:rPr lang="en-US" sz="2800" dirty="0">
                <a:hlinkClick r:id="rId3"/>
              </a:rPr>
              <a:t>FSA Assessments for Consumer Information</a:t>
            </a:r>
            <a:endParaRPr lang="en-US" sz="2800" dirty="0"/>
          </a:p>
          <a:p>
            <a:pPr marL="0" indent="0">
              <a:buNone/>
            </a:pPr>
            <a:r>
              <a:rPr lang="en-US" sz="600" dirty="0"/>
              <a:t> </a:t>
            </a:r>
          </a:p>
          <a:p>
            <a:pPr marL="457200" indent="-457200"/>
            <a:r>
              <a:rPr lang="en-US" sz="2800" dirty="0"/>
              <a:t>Higher Education Act, Section 485(f)</a:t>
            </a:r>
          </a:p>
          <a:p>
            <a:pPr marL="457200" indent="-457200"/>
            <a:endParaRPr lang="en-US" sz="600" dirty="0"/>
          </a:p>
          <a:p>
            <a:pPr marL="457200" indent="-457200"/>
            <a:r>
              <a:rPr lang="en-US" sz="2800" dirty="0"/>
              <a:t>20 USC § 1092</a:t>
            </a:r>
          </a:p>
          <a:p>
            <a:pPr marL="457200" indent="-457200"/>
            <a:endParaRPr lang="en-US" sz="600" dirty="0"/>
          </a:p>
          <a:p>
            <a:pPr marL="457200" indent="-457200"/>
            <a:r>
              <a:rPr lang="en-US" sz="2800" dirty="0"/>
              <a:t>34 CFR Part 99</a:t>
            </a:r>
          </a:p>
          <a:p>
            <a:pPr marL="457200" indent="-457200"/>
            <a:endParaRPr lang="en-US" sz="600" dirty="0"/>
          </a:p>
          <a:p>
            <a:pPr marL="457200" indent="-457200"/>
            <a:r>
              <a:rPr lang="en-US" sz="2800" dirty="0"/>
              <a:t>34 CFR §§ 668.41 – 668.50 and Appendix A (Subpart D)</a:t>
            </a:r>
          </a:p>
          <a:p>
            <a:pPr marL="457200" indent="-457200"/>
            <a:endParaRPr lang="en-US" sz="600" dirty="0"/>
          </a:p>
          <a:p>
            <a:pPr marL="457200" indent="-457200"/>
            <a:r>
              <a:rPr lang="en-US" sz="2800" dirty="0"/>
              <a:t>20-21 </a:t>
            </a:r>
            <a:r>
              <a:rPr lang="en-US" sz="2800" i="1" dirty="0"/>
              <a:t>FSA Handbook</a:t>
            </a:r>
            <a:r>
              <a:rPr lang="en-US" sz="2800" dirty="0"/>
              <a:t>, Volume 2, Chapters 6 &amp; 7</a:t>
            </a:r>
          </a:p>
          <a:p>
            <a:pPr marL="0" indent="0">
              <a:buNone/>
            </a:pPr>
            <a:endParaRPr lang="en-US" sz="2600" dirty="0"/>
          </a:p>
        </p:txBody>
      </p:sp>
      <p:sp>
        <p:nvSpPr>
          <p:cNvPr id="3" name="Slide Number Placeholder 2">
            <a:extLst>
              <a:ext uri="{FF2B5EF4-FFF2-40B4-BE49-F238E27FC236}">
                <a16:creationId xmlns:a16="http://schemas.microsoft.com/office/drawing/2014/main" id="{F7EA05CD-302E-4204-A02D-5887CDC97475}"/>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62</a:t>
            </a:fld>
            <a:endParaRPr lang="en-US"/>
          </a:p>
        </p:txBody>
      </p:sp>
    </p:spTree>
    <p:extLst>
      <p:ext uri="{BB962C8B-B14F-4D97-AF65-F5344CB8AC3E}">
        <p14:creationId xmlns:p14="http://schemas.microsoft.com/office/powerpoint/2010/main" val="20504738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6E30E33-DF7C-49C7-8206-81CA90E1399C}"/>
              </a:ext>
            </a:extLst>
          </p:cNvPr>
          <p:cNvSpPr>
            <a:spLocks noGrp="1"/>
          </p:cNvSpPr>
          <p:nvPr>
            <p:ph type="body" sz="quarter" idx="20"/>
          </p:nvPr>
        </p:nvSpPr>
        <p:spPr/>
        <p:txBody>
          <a:bodyPr/>
          <a:lstStyle/>
          <a:p>
            <a:pPr>
              <a:lnSpc>
                <a:spcPct val="110000"/>
              </a:lnSpc>
            </a:pPr>
            <a:r>
              <a:rPr lang="en-US" sz="2400" dirty="0"/>
              <a:t>Check out learning tracks, software training, recorded policy videos here, and register for </a:t>
            </a:r>
            <a:r>
              <a:rPr lang="en-US" sz="2400" i="1" dirty="0"/>
              <a:t>FSA Fundamentals Training </a:t>
            </a:r>
            <a:r>
              <a:rPr lang="en-US" sz="2400" dirty="0"/>
              <a:t>series or </a:t>
            </a:r>
            <a:r>
              <a:rPr lang="en-US" sz="2400" i="1" dirty="0"/>
              <a:t>FSA Basics for New Staff </a:t>
            </a:r>
            <a:r>
              <a:rPr lang="en-US" sz="2400" dirty="0"/>
              <a:t>course.</a:t>
            </a:r>
          </a:p>
        </p:txBody>
      </p:sp>
      <p:sp>
        <p:nvSpPr>
          <p:cNvPr id="3" name="Title 2">
            <a:extLst>
              <a:ext uri="{FF2B5EF4-FFF2-40B4-BE49-F238E27FC236}">
                <a16:creationId xmlns:a16="http://schemas.microsoft.com/office/drawing/2014/main" id="{A8C45D01-E980-410E-9882-02548FFB7385}"/>
              </a:ext>
            </a:extLst>
          </p:cNvPr>
          <p:cNvSpPr>
            <a:spLocks noGrp="1"/>
          </p:cNvSpPr>
          <p:nvPr>
            <p:ph type="title"/>
          </p:nvPr>
        </p:nvSpPr>
        <p:spPr>
          <a:xfrm>
            <a:off x="915050" y="688523"/>
            <a:ext cx="5363765" cy="1073884"/>
          </a:xfrm>
        </p:spPr>
        <p:txBody>
          <a:bodyPr/>
          <a:lstStyle/>
          <a:p>
            <a:r>
              <a:rPr lang="en-US" dirty="0">
                <a:latin typeface="Arial Narrow" panose="020B0606020202030204" pitchFamily="34" charset="0"/>
              </a:rPr>
              <a:t>FSA Training Center</a:t>
            </a:r>
          </a:p>
        </p:txBody>
      </p:sp>
      <p:sp>
        <p:nvSpPr>
          <p:cNvPr id="9" name="Text Placeholder 8">
            <a:extLst>
              <a:ext uri="{FF2B5EF4-FFF2-40B4-BE49-F238E27FC236}">
                <a16:creationId xmlns:a16="http://schemas.microsoft.com/office/drawing/2014/main" id="{72005F53-79B7-47D8-BE9A-022EFED56120}"/>
              </a:ext>
            </a:extLst>
          </p:cNvPr>
          <p:cNvSpPr>
            <a:spLocks noGrp="1"/>
          </p:cNvSpPr>
          <p:nvPr>
            <p:ph type="body" sz="quarter" idx="21"/>
          </p:nvPr>
        </p:nvSpPr>
        <p:spPr/>
        <p:txBody>
          <a:bodyPr>
            <a:normAutofit fontScale="92500" lnSpcReduction="10000"/>
          </a:bodyPr>
          <a:lstStyle/>
          <a:p>
            <a:r>
              <a:rPr lang="en-US" sz="2800" u="sng" dirty="0">
                <a:hlinkClick r:id="rId3"/>
              </a:rPr>
              <a:t>fsatraining.ed.gov</a:t>
            </a:r>
            <a:endParaRPr lang="en-US" sz="2800" u="sng" dirty="0"/>
          </a:p>
        </p:txBody>
      </p:sp>
      <p:pic>
        <p:nvPicPr>
          <p:cNvPr id="6" name="Content Placeholder 5" descr="Graphical user interface, website&#10;&#10;Description automatically generated">
            <a:extLst>
              <a:ext uri="{FF2B5EF4-FFF2-40B4-BE49-F238E27FC236}">
                <a16:creationId xmlns:a16="http://schemas.microsoft.com/office/drawing/2014/main" id="{28BFAFBA-2CBD-4EE6-B6E1-ACF8C19F2694}"/>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l="144" r="34534"/>
          <a:stretch/>
        </p:blipFill>
        <p:spPr>
          <a:xfrm>
            <a:off x="6278816" y="1582204"/>
            <a:ext cx="4980547" cy="2795954"/>
          </a:xfrm>
          <a:ln>
            <a:solidFill>
              <a:schemeClr val="tx1"/>
            </a:solidFill>
          </a:ln>
        </p:spPr>
      </p:pic>
    </p:spTree>
    <p:extLst>
      <p:ext uri="{BB962C8B-B14F-4D97-AF65-F5344CB8AC3E}">
        <p14:creationId xmlns:p14="http://schemas.microsoft.com/office/powerpoint/2010/main" val="9681724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128E206-F0A7-47C4-8258-31B5831CAB95}"/>
              </a:ext>
            </a:extLst>
          </p:cNvPr>
          <p:cNvSpPr>
            <a:spLocks noGrp="1"/>
          </p:cNvSpPr>
          <p:nvPr>
            <p:ph type="body" sz="quarter" idx="20"/>
          </p:nvPr>
        </p:nvSpPr>
        <p:spPr>
          <a:xfrm>
            <a:off x="915052" y="3085688"/>
            <a:ext cx="4844617" cy="2514600"/>
          </a:xfrm>
        </p:spPr>
        <p:txBody>
          <a:bodyPr/>
          <a:lstStyle/>
          <a:p>
            <a:pPr>
              <a:lnSpc>
                <a:spcPct val="110000"/>
              </a:lnSpc>
            </a:pPr>
            <a:r>
              <a:rPr lang="en-US" sz="2400" dirty="0"/>
              <a:t>For policy questions, use </a:t>
            </a:r>
            <a:r>
              <a:rPr lang="en-US" sz="2400" i="1" dirty="0"/>
              <a:t>Contact Customer Support Form </a:t>
            </a:r>
            <a:r>
              <a:rPr lang="en-US" sz="2400" dirty="0"/>
              <a:t>in Help Center on FSA Partner Connect. Choose “Ask A Fed/Policy” in Topic dropdown list.  </a:t>
            </a:r>
          </a:p>
          <a:p>
            <a:endParaRPr lang="en-US" sz="2400" dirty="0"/>
          </a:p>
        </p:txBody>
      </p:sp>
      <p:sp>
        <p:nvSpPr>
          <p:cNvPr id="2" name="Title 1">
            <a:extLst>
              <a:ext uri="{FF2B5EF4-FFF2-40B4-BE49-F238E27FC236}">
                <a16:creationId xmlns:a16="http://schemas.microsoft.com/office/drawing/2014/main" id="{487BE0AF-2414-4E3D-8642-480F239DAA90}"/>
              </a:ext>
            </a:extLst>
          </p:cNvPr>
          <p:cNvSpPr>
            <a:spLocks noGrp="1"/>
          </p:cNvSpPr>
          <p:nvPr>
            <p:ph type="title"/>
          </p:nvPr>
        </p:nvSpPr>
        <p:spPr/>
        <p:txBody>
          <a:bodyPr/>
          <a:lstStyle/>
          <a:p>
            <a:r>
              <a:rPr lang="en-US" dirty="0">
                <a:latin typeface="Arial Narrow" panose="020B0606020202030204" pitchFamily="34" charset="0"/>
              </a:rPr>
              <a:t>Getting Help</a:t>
            </a:r>
          </a:p>
        </p:txBody>
      </p:sp>
      <p:sp>
        <p:nvSpPr>
          <p:cNvPr id="7" name="Text Placeholder 6">
            <a:extLst>
              <a:ext uri="{FF2B5EF4-FFF2-40B4-BE49-F238E27FC236}">
                <a16:creationId xmlns:a16="http://schemas.microsoft.com/office/drawing/2014/main" id="{EBCEDECE-6011-4A5C-B7A5-A2E6B9226754}"/>
              </a:ext>
            </a:extLst>
          </p:cNvPr>
          <p:cNvSpPr>
            <a:spLocks noGrp="1"/>
          </p:cNvSpPr>
          <p:nvPr>
            <p:ph type="body" sz="quarter" idx="21"/>
          </p:nvPr>
        </p:nvSpPr>
        <p:spPr/>
        <p:txBody>
          <a:bodyPr>
            <a:normAutofit fontScale="92500" lnSpcReduction="10000"/>
          </a:bodyPr>
          <a:lstStyle/>
          <a:p>
            <a:r>
              <a:rPr lang="en-US" sz="2800" dirty="0">
                <a:hlinkClick r:id="rId3"/>
              </a:rPr>
              <a:t>fsapartners.ed.gov/help-center/</a:t>
            </a:r>
            <a:endParaRPr lang="en-US" sz="2800" dirty="0"/>
          </a:p>
        </p:txBody>
      </p:sp>
      <p:pic>
        <p:nvPicPr>
          <p:cNvPr id="5" name="Content Placeholder 4" descr="Graphical user interface, text, application&#10;&#10;Description automatically generated">
            <a:extLst>
              <a:ext uri="{FF2B5EF4-FFF2-40B4-BE49-F238E27FC236}">
                <a16:creationId xmlns:a16="http://schemas.microsoft.com/office/drawing/2014/main" id="{8E47AC2D-81FA-4183-81AD-4830658C7DA7}"/>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t="13636" b="13636"/>
          <a:stretch/>
        </p:blipFill>
        <p:spPr>
          <a:effectLst>
            <a:glow rad="127000">
              <a:schemeClr val="tx1"/>
            </a:glow>
          </a:effectLst>
        </p:spPr>
      </p:pic>
    </p:spTree>
    <p:extLst>
      <p:ext uri="{BB962C8B-B14F-4D97-AF65-F5344CB8AC3E}">
        <p14:creationId xmlns:p14="http://schemas.microsoft.com/office/powerpoint/2010/main" val="1649902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78E81931-EC11-4433-BB7B-ED42BAA244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35BC353-549C-47DC-9732-7E6961372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12192000" cy="6858003"/>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riding a bicycle on a road with mountains in the background&#10;&#10;Description automatically generated with medium confidence">
            <a:extLst>
              <a:ext uri="{FF2B5EF4-FFF2-40B4-BE49-F238E27FC236}">
                <a16:creationId xmlns:a16="http://schemas.microsoft.com/office/drawing/2014/main" id="{0B24216A-5591-46C8-8352-CB4E1A5F6095}"/>
              </a:ext>
            </a:extLst>
          </p:cNvPr>
          <p:cNvPicPr>
            <a:picLocks noChangeAspect="1"/>
          </p:cNvPicPr>
          <p:nvPr/>
        </p:nvPicPr>
        <p:blipFill rotWithShape="1">
          <a:blip r:embed="rId3">
            <a:extLst>
              <a:ext uri="{28A0092B-C50C-407E-A947-70E740481C1C}">
                <a14:useLocalDpi xmlns:a14="http://schemas.microsoft.com/office/drawing/2010/main" val="0"/>
              </a:ext>
            </a:extLst>
          </a:blip>
          <a:srcRect t="15730"/>
          <a:stretch/>
        </p:blipFill>
        <p:spPr>
          <a:xfrm>
            <a:off x="20" y="-1"/>
            <a:ext cx="12191980" cy="6858002"/>
          </a:xfrm>
          <a:custGeom>
            <a:avLst/>
            <a:gdLst/>
            <a:ahLst/>
            <a:cxnLst/>
            <a:rect l="l" t="t" r="r" b="b"/>
            <a:pathLst>
              <a:path w="12192000" h="6858002">
                <a:moveTo>
                  <a:pt x="5307101" y="6857999"/>
                </a:moveTo>
                <a:lnTo>
                  <a:pt x="12192000" y="6857999"/>
                </a:lnTo>
                <a:lnTo>
                  <a:pt x="12192000" y="6858002"/>
                </a:lnTo>
                <a:lnTo>
                  <a:pt x="5307088" y="6858002"/>
                </a:lnTo>
                <a:close/>
                <a:moveTo>
                  <a:pt x="0" y="0"/>
                </a:moveTo>
                <a:lnTo>
                  <a:pt x="12192000" y="0"/>
                </a:lnTo>
                <a:lnTo>
                  <a:pt x="12192000" y="6277972"/>
                </a:lnTo>
                <a:lnTo>
                  <a:pt x="12152890" y="6290206"/>
                </a:lnTo>
                <a:cubicBezTo>
                  <a:pt x="12105395" y="6304478"/>
                  <a:pt x="12054092" y="6317152"/>
                  <a:pt x="12009354" y="6315664"/>
                </a:cubicBezTo>
                <a:cubicBezTo>
                  <a:pt x="11994503" y="6311032"/>
                  <a:pt x="11985943" y="6310638"/>
                  <a:pt x="11978968" y="6319390"/>
                </a:cubicBezTo>
                <a:cubicBezTo>
                  <a:pt x="11941764" y="6318961"/>
                  <a:pt x="11901790" y="6339612"/>
                  <a:pt x="11878895" y="6327233"/>
                </a:cubicBezTo>
                <a:cubicBezTo>
                  <a:pt x="11878918" y="6346592"/>
                  <a:pt x="11826486" y="6319151"/>
                  <a:pt x="11814979" y="6337141"/>
                </a:cubicBezTo>
                <a:cubicBezTo>
                  <a:pt x="11820607" y="6367517"/>
                  <a:pt x="11727668" y="6353622"/>
                  <a:pt x="11687508" y="6364470"/>
                </a:cubicBezTo>
                <a:cubicBezTo>
                  <a:pt x="11692944" y="6381370"/>
                  <a:pt x="11638976" y="6383664"/>
                  <a:pt x="11672002" y="6397904"/>
                </a:cubicBezTo>
                <a:cubicBezTo>
                  <a:pt x="11645814" y="6406115"/>
                  <a:pt x="11642999" y="6389784"/>
                  <a:pt x="11629894" y="6384496"/>
                </a:cubicBezTo>
                <a:cubicBezTo>
                  <a:pt x="11597582" y="6386755"/>
                  <a:pt x="11602281" y="6372208"/>
                  <a:pt x="11597728" y="6361596"/>
                </a:cubicBezTo>
                <a:cubicBezTo>
                  <a:pt x="11567716" y="6387703"/>
                  <a:pt x="11505156" y="6361750"/>
                  <a:pt x="11448211" y="6357842"/>
                </a:cubicBezTo>
                <a:cubicBezTo>
                  <a:pt x="11414499" y="6357897"/>
                  <a:pt x="11370196" y="6408532"/>
                  <a:pt x="11336630" y="6383021"/>
                </a:cubicBezTo>
                <a:cubicBezTo>
                  <a:pt x="11316728" y="6389671"/>
                  <a:pt x="11284212" y="6365546"/>
                  <a:pt x="11267820" y="6388199"/>
                </a:cubicBezTo>
                <a:cubicBezTo>
                  <a:pt x="11215412" y="6380118"/>
                  <a:pt x="11199532" y="6391497"/>
                  <a:pt x="11153755" y="6378749"/>
                </a:cubicBezTo>
                <a:cubicBezTo>
                  <a:pt x="11097684" y="6376473"/>
                  <a:pt x="11142086" y="6407848"/>
                  <a:pt x="11063998" y="6397440"/>
                </a:cubicBezTo>
                <a:cubicBezTo>
                  <a:pt x="11028900" y="6406581"/>
                  <a:pt x="10989384" y="6411343"/>
                  <a:pt x="10949261" y="6411271"/>
                </a:cubicBezTo>
                <a:cubicBezTo>
                  <a:pt x="10946808" y="6404413"/>
                  <a:pt x="10928478" y="6413021"/>
                  <a:pt x="10920620" y="6414504"/>
                </a:cubicBezTo>
                <a:cubicBezTo>
                  <a:pt x="10921840" y="6410173"/>
                  <a:pt x="10906289" y="6407257"/>
                  <a:pt x="10899483" y="6410536"/>
                </a:cubicBezTo>
                <a:cubicBezTo>
                  <a:pt x="10774259" y="6419728"/>
                  <a:pt x="10854212" y="6382839"/>
                  <a:pt x="10774590" y="6403309"/>
                </a:cubicBezTo>
                <a:cubicBezTo>
                  <a:pt x="10724638" y="6405843"/>
                  <a:pt x="10739599" y="6355991"/>
                  <a:pt x="10682861" y="6377814"/>
                </a:cubicBezTo>
                <a:cubicBezTo>
                  <a:pt x="10622947" y="6375380"/>
                  <a:pt x="10589912" y="6355504"/>
                  <a:pt x="10530714" y="6366548"/>
                </a:cubicBezTo>
                <a:cubicBezTo>
                  <a:pt x="10474643" y="6364190"/>
                  <a:pt x="10428348" y="6354710"/>
                  <a:pt x="10379097" y="6358630"/>
                </a:cubicBezTo>
                <a:cubicBezTo>
                  <a:pt x="10361622" y="6351880"/>
                  <a:pt x="10344151" y="6348805"/>
                  <a:pt x="10323727" y="6357333"/>
                </a:cubicBezTo>
                <a:cubicBezTo>
                  <a:pt x="10272196" y="6352518"/>
                  <a:pt x="10263446" y="6339056"/>
                  <a:pt x="10227126" y="6348100"/>
                </a:cubicBezTo>
                <a:cubicBezTo>
                  <a:pt x="10196351" y="6318664"/>
                  <a:pt x="10199174" y="6342674"/>
                  <a:pt x="10163542" y="6343141"/>
                </a:cubicBezTo>
                <a:cubicBezTo>
                  <a:pt x="10134376" y="6345476"/>
                  <a:pt x="10177885" y="6359944"/>
                  <a:pt x="10151161" y="6358763"/>
                </a:cubicBezTo>
                <a:cubicBezTo>
                  <a:pt x="10126522" y="6349492"/>
                  <a:pt x="10117113" y="6369683"/>
                  <a:pt x="10092125" y="6358861"/>
                </a:cubicBezTo>
                <a:cubicBezTo>
                  <a:pt x="10107302" y="6344459"/>
                  <a:pt x="10032910" y="6356018"/>
                  <a:pt x="10037958" y="6342614"/>
                </a:cubicBezTo>
                <a:cubicBezTo>
                  <a:pt x="10003046" y="6359008"/>
                  <a:pt x="10003017" y="6334504"/>
                  <a:pt x="9966866" y="6337014"/>
                </a:cubicBezTo>
                <a:cubicBezTo>
                  <a:pt x="9947485" y="6342600"/>
                  <a:pt x="9935606" y="6342702"/>
                  <a:pt x="9924418" y="6333490"/>
                </a:cubicBezTo>
                <a:cubicBezTo>
                  <a:pt x="9834150" y="6361084"/>
                  <a:pt x="9880223" y="6330704"/>
                  <a:pt x="9806001" y="6337361"/>
                </a:cubicBezTo>
                <a:cubicBezTo>
                  <a:pt x="9740686" y="6345638"/>
                  <a:pt x="9670300" y="6348205"/>
                  <a:pt x="9596449" y="6376180"/>
                </a:cubicBezTo>
                <a:cubicBezTo>
                  <a:pt x="9581101" y="6384665"/>
                  <a:pt x="9553986" y="6385744"/>
                  <a:pt x="9535890" y="6378590"/>
                </a:cubicBezTo>
                <a:cubicBezTo>
                  <a:pt x="9532775" y="6377359"/>
                  <a:pt x="9530052" y="6375925"/>
                  <a:pt x="9527805" y="6374334"/>
                </a:cubicBezTo>
                <a:cubicBezTo>
                  <a:pt x="9481894" y="6394749"/>
                  <a:pt x="9464762" y="6381055"/>
                  <a:pt x="9441373" y="6395633"/>
                </a:cubicBezTo>
                <a:cubicBezTo>
                  <a:pt x="9381290" y="6397202"/>
                  <a:pt x="9341618" y="6377583"/>
                  <a:pt x="9320149" y="6390280"/>
                </a:cubicBezTo>
                <a:cubicBezTo>
                  <a:pt x="9291150" y="6386896"/>
                  <a:pt x="9257768" y="6367103"/>
                  <a:pt x="9229488" y="6380382"/>
                </a:cubicBezTo>
                <a:cubicBezTo>
                  <a:pt x="9230007" y="6377216"/>
                  <a:pt x="9227921" y="6376045"/>
                  <a:pt x="9224285" y="6375920"/>
                </a:cubicBezTo>
                <a:lnTo>
                  <a:pt x="9217537" y="6376762"/>
                </a:lnTo>
                <a:lnTo>
                  <a:pt x="9214728" y="6381637"/>
                </a:lnTo>
                <a:cubicBezTo>
                  <a:pt x="9202170" y="6398803"/>
                  <a:pt x="9191484" y="6381138"/>
                  <a:pt x="9161049" y="6384539"/>
                </a:cubicBezTo>
                <a:cubicBezTo>
                  <a:pt x="9146336" y="6385184"/>
                  <a:pt x="9147761" y="6380673"/>
                  <a:pt x="9149697" y="6376552"/>
                </a:cubicBezTo>
                <a:lnTo>
                  <a:pt x="9150803" y="6372240"/>
                </a:lnTo>
                <a:lnTo>
                  <a:pt x="9141448" y="6372359"/>
                </a:lnTo>
                <a:lnTo>
                  <a:pt x="9137486" y="6372055"/>
                </a:lnTo>
                <a:lnTo>
                  <a:pt x="9126952" y="6375163"/>
                </a:lnTo>
                <a:cubicBezTo>
                  <a:pt x="9117353" y="6375502"/>
                  <a:pt x="9107828" y="6372135"/>
                  <a:pt x="9098334" y="6372861"/>
                </a:cubicBezTo>
                <a:cubicBezTo>
                  <a:pt x="9093587" y="6373224"/>
                  <a:pt x="9088847" y="6374610"/>
                  <a:pt x="9084110" y="6377995"/>
                </a:cubicBezTo>
                <a:cubicBezTo>
                  <a:pt x="9105864" y="6390113"/>
                  <a:pt x="9028073" y="6387966"/>
                  <a:pt x="9039515" y="6400351"/>
                </a:cubicBezTo>
                <a:cubicBezTo>
                  <a:pt x="8997651" y="6388705"/>
                  <a:pt x="9009590" y="6412472"/>
                  <a:pt x="8973305" y="6414442"/>
                </a:cubicBezTo>
                <a:cubicBezTo>
                  <a:pt x="8951781" y="6411385"/>
                  <a:pt x="8940212" y="6412734"/>
                  <a:pt x="8933861" y="6423031"/>
                </a:cubicBezTo>
                <a:cubicBezTo>
                  <a:pt x="8832841" y="6407267"/>
                  <a:pt x="8892362" y="6431116"/>
                  <a:pt x="8817130" y="6433703"/>
                </a:cubicBezTo>
                <a:cubicBezTo>
                  <a:pt x="8749745" y="6433633"/>
                  <a:pt x="8680232" y="6439719"/>
                  <a:pt x="8594947" y="6421586"/>
                </a:cubicBezTo>
                <a:cubicBezTo>
                  <a:pt x="8575919" y="6415227"/>
                  <a:pt x="8549096" y="6417484"/>
                  <a:pt x="8535041" y="6426626"/>
                </a:cubicBezTo>
                <a:cubicBezTo>
                  <a:pt x="8532621" y="6428200"/>
                  <a:pt x="8530681" y="6429922"/>
                  <a:pt x="8529279" y="6431739"/>
                </a:cubicBezTo>
                <a:cubicBezTo>
                  <a:pt x="8474783" y="6417534"/>
                  <a:pt x="8464858" y="6432901"/>
                  <a:pt x="8435056" y="6421613"/>
                </a:cubicBezTo>
                <a:cubicBezTo>
                  <a:pt x="8376022" y="6427411"/>
                  <a:pt x="8347129" y="6451271"/>
                  <a:pt x="8320108" y="6441573"/>
                </a:cubicBezTo>
                <a:cubicBezTo>
                  <a:pt x="8293638" y="6448387"/>
                  <a:pt x="8270932" y="6471649"/>
                  <a:pt x="8237020" y="6462216"/>
                </a:cubicBezTo>
                <a:cubicBezTo>
                  <a:pt x="8245222" y="6474245"/>
                  <a:pt x="8197387" y="6460392"/>
                  <a:pt x="8188860" y="6471379"/>
                </a:cubicBezTo>
                <a:cubicBezTo>
                  <a:pt x="8184024" y="6480393"/>
                  <a:pt x="8168383" y="6478291"/>
                  <a:pt x="8155558" y="6480722"/>
                </a:cubicBezTo>
                <a:cubicBezTo>
                  <a:pt x="8144819" y="6489457"/>
                  <a:pt x="8082218" y="6493172"/>
                  <a:pt x="8061412" y="6490111"/>
                </a:cubicBezTo>
                <a:cubicBezTo>
                  <a:pt x="8004043" y="6475925"/>
                  <a:pt x="7947523" y="6510024"/>
                  <a:pt x="7901437" y="6499659"/>
                </a:cubicBezTo>
                <a:cubicBezTo>
                  <a:pt x="7888774" y="6499544"/>
                  <a:pt x="7877960" y="6500846"/>
                  <a:pt x="7868353" y="6503024"/>
                </a:cubicBezTo>
                <a:lnTo>
                  <a:pt x="7843779" y="6511212"/>
                </a:lnTo>
                <a:lnTo>
                  <a:pt x="7841448" y="6517728"/>
                </a:lnTo>
                <a:lnTo>
                  <a:pt x="7823871" y="6520429"/>
                </a:lnTo>
                <a:lnTo>
                  <a:pt x="7820005" y="6522254"/>
                </a:lnTo>
                <a:cubicBezTo>
                  <a:pt x="7812641" y="6525763"/>
                  <a:pt x="7805193" y="6529063"/>
                  <a:pt x="7797020" y="6531612"/>
                </a:cubicBezTo>
                <a:cubicBezTo>
                  <a:pt x="7782159" y="6505259"/>
                  <a:pt x="7725050" y="6548941"/>
                  <a:pt x="7727879" y="6524102"/>
                </a:cubicBezTo>
                <a:cubicBezTo>
                  <a:pt x="7680386" y="6533519"/>
                  <a:pt x="7695538" y="6507405"/>
                  <a:pt x="7659324" y="6537474"/>
                </a:cubicBezTo>
                <a:cubicBezTo>
                  <a:pt x="7566636" y="6535069"/>
                  <a:pt x="7462452" y="6568928"/>
                  <a:pt x="7374068" y="6552862"/>
                </a:cubicBezTo>
                <a:cubicBezTo>
                  <a:pt x="7393454" y="6562410"/>
                  <a:pt x="7373124" y="6578225"/>
                  <a:pt x="7346163" y="6577609"/>
                </a:cubicBezTo>
                <a:cubicBezTo>
                  <a:pt x="7419349" y="6615756"/>
                  <a:pt x="7219942" y="6557562"/>
                  <a:pt x="7235023" y="6591880"/>
                </a:cubicBezTo>
                <a:cubicBezTo>
                  <a:pt x="7203144" y="6564271"/>
                  <a:pt x="7057485" y="6539224"/>
                  <a:pt x="7039074" y="6572474"/>
                </a:cubicBezTo>
                <a:cubicBezTo>
                  <a:pt x="6966094" y="6582775"/>
                  <a:pt x="6893201" y="6571018"/>
                  <a:pt x="6833428" y="6596853"/>
                </a:cubicBezTo>
                <a:cubicBezTo>
                  <a:pt x="6827113" y="6593647"/>
                  <a:pt x="6820080" y="6591377"/>
                  <a:pt x="6812583" y="6589775"/>
                </a:cubicBezTo>
                <a:lnTo>
                  <a:pt x="6790242" y="6586880"/>
                </a:lnTo>
                <a:lnTo>
                  <a:pt x="6787846" y="6588046"/>
                </a:lnTo>
                <a:cubicBezTo>
                  <a:pt x="6776461" y="6590858"/>
                  <a:pt x="6768832" y="6590687"/>
                  <a:pt x="6762881" y="6589201"/>
                </a:cubicBezTo>
                <a:lnTo>
                  <a:pt x="6756732" y="6586412"/>
                </a:lnTo>
                <a:lnTo>
                  <a:pt x="6739390" y="6586250"/>
                </a:lnTo>
                <a:lnTo>
                  <a:pt x="6704653" y="6583365"/>
                </a:lnTo>
                <a:lnTo>
                  <a:pt x="6698694" y="6585233"/>
                </a:lnTo>
                <a:lnTo>
                  <a:pt x="6647142" y="6584630"/>
                </a:lnTo>
                <a:lnTo>
                  <a:pt x="6646688" y="6585765"/>
                </a:lnTo>
                <a:cubicBezTo>
                  <a:pt x="6644494" y="6588296"/>
                  <a:pt x="6640660" y="6590137"/>
                  <a:pt x="6633278" y="6590589"/>
                </a:cubicBezTo>
                <a:cubicBezTo>
                  <a:pt x="6648367" y="6606646"/>
                  <a:pt x="6630160" y="6597288"/>
                  <a:pt x="6607065" y="6597202"/>
                </a:cubicBezTo>
                <a:cubicBezTo>
                  <a:pt x="6625347" y="6622121"/>
                  <a:pt x="6557475" y="6611760"/>
                  <a:pt x="6549804" y="6626596"/>
                </a:cubicBezTo>
                <a:cubicBezTo>
                  <a:pt x="6532425" y="6625972"/>
                  <a:pt x="6514382" y="6625766"/>
                  <a:pt x="6496083" y="6626095"/>
                </a:cubicBezTo>
                <a:lnTo>
                  <a:pt x="6485389" y="6626617"/>
                </a:lnTo>
                <a:lnTo>
                  <a:pt x="6485223" y="6626886"/>
                </a:lnTo>
                <a:cubicBezTo>
                  <a:pt x="6483001" y="6627550"/>
                  <a:pt x="6479520" y="6627927"/>
                  <a:pt x="6474035" y="6627950"/>
                </a:cubicBezTo>
                <a:lnTo>
                  <a:pt x="6465888" y="6627571"/>
                </a:lnTo>
                <a:lnTo>
                  <a:pt x="6445139" y="6628585"/>
                </a:lnTo>
                <a:lnTo>
                  <a:pt x="6438312" y="6630646"/>
                </a:lnTo>
                <a:cubicBezTo>
                  <a:pt x="6417397" y="6642787"/>
                  <a:pt x="6447851" y="6675286"/>
                  <a:pt x="6392168" y="6665569"/>
                </a:cubicBezTo>
                <a:cubicBezTo>
                  <a:pt x="6343510" y="6677589"/>
                  <a:pt x="6330169" y="6701494"/>
                  <a:pt x="6272304" y="6700835"/>
                </a:cubicBezTo>
                <a:cubicBezTo>
                  <a:pt x="6226827" y="6712160"/>
                  <a:pt x="6194756" y="6728533"/>
                  <a:pt x="6150447" y="6732895"/>
                </a:cubicBezTo>
                <a:cubicBezTo>
                  <a:pt x="6140653" y="6742032"/>
                  <a:pt x="6128186" y="6747742"/>
                  <a:pt x="6104787" y="6743117"/>
                </a:cubicBezTo>
                <a:cubicBezTo>
                  <a:pt x="6064916" y="6755994"/>
                  <a:pt x="6067350" y="6769968"/>
                  <a:pt x="6030197" y="6767449"/>
                </a:cubicBezTo>
                <a:cubicBezTo>
                  <a:pt x="6025714" y="6799897"/>
                  <a:pt x="6010615" y="6777056"/>
                  <a:pt x="5980285" y="6782421"/>
                </a:cubicBezTo>
                <a:cubicBezTo>
                  <a:pt x="5954036" y="6784991"/>
                  <a:pt x="5980131" y="6764424"/>
                  <a:pt x="5958496" y="6769874"/>
                </a:cubicBezTo>
                <a:cubicBezTo>
                  <a:pt x="5944505" y="6782527"/>
                  <a:pt x="5921893" y="6765237"/>
                  <a:pt x="5908732" y="6779393"/>
                </a:cubicBezTo>
                <a:cubicBezTo>
                  <a:pt x="5931989" y="6790347"/>
                  <a:pt x="5860959" y="6791681"/>
                  <a:pt x="5874963" y="6803355"/>
                </a:cubicBezTo>
                <a:cubicBezTo>
                  <a:pt x="5833647" y="6793755"/>
                  <a:pt x="5851456" y="6816602"/>
                  <a:pt x="5819199" y="6820147"/>
                </a:cubicBezTo>
                <a:cubicBezTo>
                  <a:pt x="5798819" y="6818094"/>
                  <a:pt x="5788750" y="6819934"/>
                  <a:pt x="5786035" y="6830341"/>
                </a:cubicBezTo>
                <a:cubicBezTo>
                  <a:pt x="5689973" y="6819312"/>
                  <a:pt x="5750863" y="6840131"/>
                  <a:pt x="5683543" y="6846008"/>
                </a:cubicBezTo>
                <a:cubicBezTo>
                  <a:pt x="5622546" y="6848924"/>
                  <a:pt x="5561433" y="6857988"/>
                  <a:pt x="5478912" y="6843932"/>
                </a:cubicBezTo>
                <a:cubicBezTo>
                  <a:pt x="5459815" y="6838522"/>
                  <a:pt x="5436209" y="6841929"/>
                  <a:pt x="5426182" y="6851543"/>
                </a:cubicBezTo>
                <a:cubicBezTo>
                  <a:pt x="5424458" y="6853198"/>
                  <a:pt x="5423209" y="6854977"/>
                  <a:pt x="5422476" y="6856827"/>
                </a:cubicBezTo>
                <a:cubicBezTo>
                  <a:pt x="5368974" y="6845270"/>
                  <a:pt x="5364519" y="6860824"/>
                  <a:pt x="5334223" y="6851042"/>
                </a:cubicBezTo>
                <a:lnTo>
                  <a:pt x="5307101" y="6857999"/>
                </a:lnTo>
                <a:lnTo>
                  <a:pt x="0" y="6857999"/>
                </a:lnTo>
                <a:lnTo>
                  <a:pt x="0" y="2143233"/>
                </a:lnTo>
                <a:lnTo>
                  <a:pt x="23798" y="2139906"/>
                </a:lnTo>
                <a:cubicBezTo>
                  <a:pt x="74043" y="2136293"/>
                  <a:pt x="38977" y="2165571"/>
                  <a:pt x="87258" y="2143366"/>
                </a:cubicBezTo>
                <a:cubicBezTo>
                  <a:pt x="122965" y="2137787"/>
                  <a:pt x="117457" y="2188700"/>
                  <a:pt x="156013" y="2163361"/>
                </a:cubicBezTo>
                <a:cubicBezTo>
                  <a:pt x="199419" y="2162157"/>
                  <a:pt x="225310" y="2180084"/>
                  <a:pt x="266777" y="2165405"/>
                </a:cubicBezTo>
                <a:cubicBezTo>
                  <a:pt x="307408" y="2164360"/>
                  <a:pt x="341751" y="2171054"/>
                  <a:pt x="376805" y="2164126"/>
                </a:cubicBezTo>
                <a:cubicBezTo>
                  <a:pt x="390105" y="2169833"/>
                  <a:pt x="403012" y="2171855"/>
                  <a:pt x="416820" y="2162058"/>
                </a:cubicBezTo>
                <a:cubicBezTo>
                  <a:pt x="454441" y="2163754"/>
                  <a:pt x="462164" y="2176725"/>
                  <a:pt x="487366" y="2165444"/>
                </a:cubicBezTo>
                <a:cubicBezTo>
                  <a:pt x="512638" y="2193098"/>
                  <a:pt x="508069" y="2169186"/>
                  <a:pt x="533680" y="2166550"/>
                </a:cubicBezTo>
                <a:cubicBezTo>
                  <a:pt x="554439" y="2162433"/>
                  <a:pt x="521576" y="2150568"/>
                  <a:pt x="540946" y="2150128"/>
                </a:cubicBezTo>
                <a:cubicBezTo>
                  <a:pt x="559671" y="2157928"/>
                  <a:pt x="564313" y="2137102"/>
                  <a:pt x="583453" y="2146439"/>
                </a:cubicBezTo>
                <a:cubicBezTo>
                  <a:pt x="574045" y="2161807"/>
                  <a:pt x="626400" y="2145688"/>
                  <a:pt x="624180" y="2159439"/>
                </a:cubicBezTo>
                <a:cubicBezTo>
                  <a:pt x="647591" y="2140873"/>
                  <a:pt x="650201" y="2165450"/>
                  <a:pt x="675971" y="2160733"/>
                </a:cubicBezTo>
                <a:cubicBezTo>
                  <a:pt x="689339" y="2153950"/>
                  <a:pt x="697882" y="2153126"/>
                  <a:pt x="706914" y="2161686"/>
                </a:cubicBezTo>
                <a:cubicBezTo>
                  <a:pt x="769009" y="2128516"/>
                  <a:pt x="739035" y="2161792"/>
                  <a:pt x="791788" y="2150599"/>
                </a:cubicBezTo>
                <a:cubicBezTo>
                  <a:pt x="837950" y="2138324"/>
                  <a:pt x="852628" y="2155297"/>
                  <a:pt x="902857" y="2122745"/>
                </a:cubicBezTo>
                <a:cubicBezTo>
                  <a:pt x="913016" y="2113301"/>
                  <a:pt x="967730" y="2097173"/>
                  <a:pt x="981959" y="2092815"/>
                </a:cubicBezTo>
                <a:cubicBezTo>
                  <a:pt x="996188" y="2088456"/>
                  <a:pt x="986445" y="2095133"/>
                  <a:pt x="988232" y="2096592"/>
                </a:cubicBezTo>
                <a:cubicBezTo>
                  <a:pt x="1019139" y="2073321"/>
                  <a:pt x="1032924" y="2086016"/>
                  <a:pt x="1048229" y="2069972"/>
                </a:cubicBezTo>
                <a:cubicBezTo>
                  <a:pt x="1091335" y="2064742"/>
                  <a:pt x="1121978" y="2082008"/>
                  <a:pt x="1136098" y="2067967"/>
                </a:cubicBezTo>
                <a:cubicBezTo>
                  <a:pt x="1157340" y="2069596"/>
                  <a:pt x="1183471" y="2087419"/>
                  <a:pt x="1202436" y="2072380"/>
                </a:cubicBezTo>
                <a:cubicBezTo>
                  <a:pt x="1202276" y="2085209"/>
                  <a:pt x="1228778" y="2063479"/>
                  <a:pt x="1239614" y="2072295"/>
                </a:cubicBezTo>
                <a:cubicBezTo>
                  <a:pt x="1247024" y="2079920"/>
                  <a:pt x="1256792" y="2075104"/>
                  <a:pt x="1266687" y="2075072"/>
                </a:cubicBezTo>
                <a:cubicBezTo>
                  <a:pt x="1278018" y="2081364"/>
                  <a:pt x="1322622" y="2073526"/>
                  <a:pt x="1335495" y="2066868"/>
                </a:cubicBezTo>
                <a:cubicBezTo>
                  <a:pt x="1368381" y="2043096"/>
                  <a:pt x="1422617" y="2065011"/>
                  <a:pt x="1449503" y="2046887"/>
                </a:cubicBezTo>
                <a:cubicBezTo>
                  <a:pt x="1458132" y="2044484"/>
                  <a:pt x="1466138" y="2043753"/>
                  <a:pt x="1473714" y="2044066"/>
                </a:cubicBezTo>
                <a:lnTo>
                  <a:pt x="1494279" y="2047336"/>
                </a:lnTo>
                <a:lnTo>
                  <a:pt x="1498838" y="2053057"/>
                </a:lnTo>
                <a:lnTo>
                  <a:pt x="1512113" y="2052421"/>
                </a:lnTo>
                <a:lnTo>
                  <a:pt x="1515595" y="2053441"/>
                </a:lnTo>
                <a:cubicBezTo>
                  <a:pt x="1522236" y="2055416"/>
                  <a:pt x="1528840" y="2057179"/>
                  <a:pt x="1535601" y="2058100"/>
                </a:cubicBezTo>
                <a:cubicBezTo>
                  <a:pt x="1533819" y="2030557"/>
                  <a:pt x="1592812" y="2061403"/>
                  <a:pt x="1579590" y="2038490"/>
                </a:cubicBezTo>
                <a:cubicBezTo>
                  <a:pt x="1616426" y="2038767"/>
                  <a:pt x="1594177" y="2016885"/>
                  <a:pt x="1632661" y="2038680"/>
                </a:cubicBezTo>
                <a:cubicBezTo>
                  <a:pt x="1695112" y="2019618"/>
                  <a:pt x="1728303" y="2044586"/>
                  <a:pt x="1781597" y="2013421"/>
                </a:cubicBezTo>
                <a:cubicBezTo>
                  <a:pt x="1834196" y="2009160"/>
                  <a:pt x="1902538" y="2002271"/>
                  <a:pt x="1942299" y="1995238"/>
                </a:cubicBezTo>
                <a:cubicBezTo>
                  <a:pt x="1987356" y="1969382"/>
                  <a:pt x="2046051" y="1931285"/>
                  <a:pt x="2073776" y="1959306"/>
                </a:cubicBezTo>
                <a:cubicBezTo>
                  <a:pt x="2128486" y="1955797"/>
                  <a:pt x="2173117" y="1931503"/>
                  <a:pt x="2225830" y="1945035"/>
                </a:cubicBezTo>
                <a:cubicBezTo>
                  <a:pt x="2228705" y="1940868"/>
                  <a:pt x="2232493" y="1937453"/>
                  <a:pt x="2236906" y="1934583"/>
                </a:cubicBezTo>
                <a:lnTo>
                  <a:pt x="2250907" y="1927805"/>
                </a:lnTo>
                <a:lnTo>
                  <a:pt x="2253081" y="1928470"/>
                </a:lnTo>
                <a:cubicBezTo>
                  <a:pt x="2262162" y="1929060"/>
                  <a:pt x="2267315" y="1927517"/>
                  <a:pt x="2270720" y="1925037"/>
                </a:cubicBezTo>
                <a:lnTo>
                  <a:pt x="2273667" y="1921293"/>
                </a:lnTo>
                <a:lnTo>
                  <a:pt x="2285482" y="1917998"/>
                </a:lnTo>
                <a:lnTo>
                  <a:pt x="2307986" y="1908982"/>
                </a:lnTo>
                <a:lnTo>
                  <a:pt x="2312921" y="1909665"/>
                </a:lnTo>
                <a:lnTo>
                  <a:pt x="2347989" y="1899756"/>
                </a:lnTo>
                <a:lnTo>
                  <a:pt x="2348816" y="1900744"/>
                </a:lnTo>
                <a:cubicBezTo>
                  <a:pt x="2351467" y="1902733"/>
                  <a:pt x="2354933" y="1903776"/>
                  <a:pt x="2360199" y="1902864"/>
                </a:cubicBezTo>
                <a:cubicBezTo>
                  <a:pt x="2357148" y="1920740"/>
                  <a:pt x="2365381" y="1908616"/>
                  <a:pt x="2381173" y="1904351"/>
                </a:cubicBezTo>
                <a:cubicBezTo>
                  <a:pt x="2379960" y="1931162"/>
                  <a:pt x="2421782" y="1909095"/>
                  <a:pt x="2433782" y="1921696"/>
                </a:cubicBezTo>
                <a:cubicBezTo>
                  <a:pt x="2445411" y="1917959"/>
                  <a:pt x="2457686" y="1914495"/>
                  <a:pt x="2470381" y="1911489"/>
                </a:cubicBezTo>
                <a:lnTo>
                  <a:pt x="2477951" y="1910044"/>
                </a:lnTo>
                <a:lnTo>
                  <a:pt x="2478187" y="1910267"/>
                </a:lnTo>
                <a:cubicBezTo>
                  <a:pt x="2480012" y="1910490"/>
                  <a:pt x="2482569" y="1910217"/>
                  <a:pt x="2486339" y="1909244"/>
                </a:cubicBezTo>
                <a:lnTo>
                  <a:pt x="2491753" y="1907410"/>
                </a:lnTo>
                <a:lnTo>
                  <a:pt x="2506438" y="1904607"/>
                </a:lnTo>
                <a:lnTo>
                  <a:pt x="2512055" y="1905314"/>
                </a:lnTo>
                <a:cubicBezTo>
                  <a:pt x="2531909" y="1912973"/>
                  <a:pt x="2525790" y="1949139"/>
                  <a:pt x="2559550" y="1929886"/>
                </a:cubicBezTo>
                <a:cubicBezTo>
                  <a:pt x="2598368" y="1932405"/>
                  <a:pt x="2618373" y="1952531"/>
                  <a:pt x="2657743" y="1941427"/>
                </a:cubicBezTo>
                <a:cubicBezTo>
                  <a:pt x="2694066" y="1943866"/>
                  <a:pt x="2723489" y="1953496"/>
                  <a:pt x="2755845" y="1949581"/>
                </a:cubicBezTo>
                <a:cubicBezTo>
                  <a:pt x="2766710" y="1956423"/>
                  <a:pt x="2777851" y="1959550"/>
                  <a:pt x="2791790" y="1950948"/>
                </a:cubicBezTo>
                <a:cubicBezTo>
                  <a:pt x="2824975" y="1955867"/>
                  <a:pt x="2829653" y="1969486"/>
                  <a:pt x="2853980" y="1960379"/>
                </a:cubicBezTo>
                <a:cubicBezTo>
                  <a:pt x="2867339" y="1982719"/>
                  <a:pt x="2870664" y="1974650"/>
                  <a:pt x="2881292" y="1969035"/>
                </a:cubicBezTo>
                <a:lnTo>
                  <a:pt x="2882690" y="1968669"/>
                </a:lnTo>
                <a:lnTo>
                  <a:pt x="2884480" y="1971856"/>
                </a:lnTo>
                <a:lnTo>
                  <a:pt x="2889504" y="1973560"/>
                </a:lnTo>
                <a:lnTo>
                  <a:pt x="2904507" y="1973450"/>
                </a:lnTo>
                <a:lnTo>
                  <a:pt x="2910361" y="1972623"/>
                </a:lnTo>
                <a:cubicBezTo>
                  <a:pt x="2914314" y="1972346"/>
                  <a:pt x="2916841" y="1972538"/>
                  <a:pt x="2918476" y="1973085"/>
                </a:cubicBezTo>
                <a:cubicBezTo>
                  <a:pt x="2918519" y="1973172"/>
                  <a:pt x="2918565" y="1973259"/>
                  <a:pt x="2918608" y="1973346"/>
                </a:cubicBezTo>
                <a:lnTo>
                  <a:pt x="2926342" y="1973289"/>
                </a:lnTo>
                <a:cubicBezTo>
                  <a:pt x="2939546" y="1972624"/>
                  <a:pt x="2952540" y="1971432"/>
                  <a:pt x="2965031" y="1969856"/>
                </a:cubicBezTo>
                <a:cubicBezTo>
                  <a:pt x="2971305" y="1984385"/>
                  <a:pt x="3019698" y="1970246"/>
                  <a:pt x="3007773" y="1996347"/>
                </a:cubicBezTo>
                <a:cubicBezTo>
                  <a:pt x="3024413" y="1995002"/>
                  <a:pt x="3037063" y="1984582"/>
                  <a:pt x="3026997" y="2001580"/>
                </a:cubicBezTo>
                <a:cubicBezTo>
                  <a:pt x="3032338" y="2001634"/>
                  <a:pt x="3035193" y="2003280"/>
                  <a:pt x="3036901" y="2005710"/>
                </a:cubicBezTo>
                <a:lnTo>
                  <a:pt x="3037285" y="2006829"/>
                </a:lnTo>
                <a:lnTo>
                  <a:pt x="3074407" y="2003411"/>
                </a:lnTo>
                <a:lnTo>
                  <a:pt x="3078795" y="2004969"/>
                </a:lnTo>
                <a:lnTo>
                  <a:pt x="3103685" y="2000166"/>
                </a:lnTo>
                <a:lnTo>
                  <a:pt x="3116175" y="1999058"/>
                </a:lnTo>
                <a:lnTo>
                  <a:pt x="3120468" y="1995915"/>
                </a:lnTo>
                <a:cubicBezTo>
                  <a:pt x="3124679" y="1994091"/>
                  <a:pt x="3130170" y="1993504"/>
                  <a:pt x="3138514" y="1995716"/>
                </a:cubicBezTo>
                <a:lnTo>
                  <a:pt x="3140299" y="1996760"/>
                </a:lnTo>
                <a:lnTo>
                  <a:pt x="3156256" y="1992625"/>
                </a:lnTo>
                <a:cubicBezTo>
                  <a:pt x="3161579" y="1990603"/>
                  <a:pt x="3166532" y="1987932"/>
                  <a:pt x="3170922" y="1984357"/>
                </a:cubicBezTo>
                <a:cubicBezTo>
                  <a:pt x="3215296" y="2007127"/>
                  <a:pt x="3279153" y="1979394"/>
                  <a:pt x="3332263" y="1985792"/>
                </a:cubicBezTo>
                <a:cubicBezTo>
                  <a:pt x="3365071" y="1970632"/>
                  <a:pt x="3439000" y="1997025"/>
                  <a:pt x="3460591" y="1967471"/>
                </a:cubicBezTo>
                <a:cubicBezTo>
                  <a:pt x="3451444" y="2002870"/>
                  <a:pt x="3556491" y="1969109"/>
                  <a:pt x="3595015" y="1975790"/>
                </a:cubicBezTo>
                <a:cubicBezTo>
                  <a:pt x="3658347" y="1975113"/>
                  <a:pt x="3722805" y="1993634"/>
                  <a:pt x="3769101" y="1999150"/>
                </a:cubicBezTo>
                <a:cubicBezTo>
                  <a:pt x="3796708" y="2027471"/>
                  <a:pt x="3784478" y="2001987"/>
                  <a:pt x="3819178" y="2008885"/>
                </a:cubicBezTo>
                <a:cubicBezTo>
                  <a:pt x="3815893" y="1984013"/>
                  <a:pt x="3859241" y="2024909"/>
                  <a:pt x="3868628" y="1997548"/>
                </a:cubicBezTo>
                <a:cubicBezTo>
                  <a:pt x="3874646" y="1999671"/>
                  <a:pt x="3880179" y="2002589"/>
                  <a:pt x="3885662" y="2005723"/>
                </a:cubicBezTo>
                <a:lnTo>
                  <a:pt x="3888539" y="2007351"/>
                </a:lnTo>
                <a:lnTo>
                  <a:pt x="3901342" y="2009114"/>
                </a:lnTo>
                <a:lnTo>
                  <a:pt x="3903349" y="2015552"/>
                </a:lnTo>
                <a:lnTo>
                  <a:pt x="3921468" y="2022461"/>
                </a:lnTo>
                <a:cubicBezTo>
                  <a:pt x="3928503" y="2024132"/>
                  <a:pt x="3936363" y="2024854"/>
                  <a:pt x="3945480" y="2024047"/>
                </a:cubicBezTo>
                <a:cubicBezTo>
                  <a:pt x="3978176" y="2011092"/>
                  <a:pt x="4020619" y="2042364"/>
                  <a:pt x="4061250" y="2024945"/>
                </a:cubicBezTo>
                <a:cubicBezTo>
                  <a:pt x="4076090" y="2020726"/>
                  <a:pt x="4121392" y="2021057"/>
                  <a:pt x="4129570" y="2029272"/>
                </a:cubicBezTo>
                <a:cubicBezTo>
                  <a:pt x="4138935" y="2031020"/>
                  <a:pt x="4150099" y="2028050"/>
                  <a:pt x="4154036" y="2036868"/>
                </a:cubicBezTo>
                <a:cubicBezTo>
                  <a:pt x="4160735" y="2047472"/>
                  <a:pt x="4194512" y="2030907"/>
                  <a:pt x="4189204" y="2043474"/>
                </a:cubicBezTo>
                <a:cubicBezTo>
                  <a:pt x="4213171" y="2032123"/>
                  <a:pt x="4230703" y="2054320"/>
                  <a:pt x="4250119" y="2059743"/>
                </a:cubicBezTo>
                <a:cubicBezTo>
                  <a:pt x="4259612" y="2054119"/>
                  <a:pt x="4269863" y="2056925"/>
                  <a:pt x="4283096" y="2061464"/>
                </a:cubicBezTo>
                <a:lnTo>
                  <a:pt x="4301210" y="2067352"/>
                </a:lnTo>
                <a:lnTo>
                  <a:pt x="4308819" y="2066758"/>
                </a:lnTo>
                <a:cubicBezTo>
                  <a:pt x="4318024" y="2066868"/>
                  <a:pt x="4326429" y="2067593"/>
                  <a:pt x="4333907" y="2068098"/>
                </a:cubicBezTo>
                <a:lnTo>
                  <a:pt x="4348284" y="2068116"/>
                </a:lnTo>
                <a:lnTo>
                  <a:pt x="4354009" y="2067847"/>
                </a:lnTo>
                <a:lnTo>
                  <a:pt x="4366647" y="2061827"/>
                </a:lnTo>
                <a:lnTo>
                  <a:pt x="4383151" y="2064242"/>
                </a:lnTo>
                <a:lnTo>
                  <a:pt x="4401354" y="2058245"/>
                </a:lnTo>
                <a:cubicBezTo>
                  <a:pt x="4402457" y="2059998"/>
                  <a:pt x="4403942" y="2061629"/>
                  <a:pt x="4405765" y="2063081"/>
                </a:cubicBezTo>
                <a:lnTo>
                  <a:pt x="4420601" y="2068011"/>
                </a:lnTo>
                <a:lnTo>
                  <a:pt x="4433312" y="2062239"/>
                </a:lnTo>
                <a:cubicBezTo>
                  <a:pt x="4433913" y="2071826"/>
                  <a:pt x="4448053" y="2061159"/>
                  <a:pt x="4459938" y="2058655"/>
                </a:cubicBezTo>
                <a:lnTo>
                  <a:pt x="4467257" y="2059536"/>
                </a:lnTo>
                <a:lnTo>
                  <a:pt x="4492833" y="2051951"/>
                </a:lnTo>
                <a:cubicBezTo>
                  <a:pt x="4506830" y="2048890"/>
                  <a:pt x="4520326" y="2046915"/>
                  <a:pt x="4533444" y="2045543"/>
                </a:cubicBezTo>
                <a:lnTo>
                  <a:pt x="4579902" y="2042473"/>
                </a:lnTo>
                <a:lnTo>
                  <a:pt x="4593061" y="2036537"/>
                </a:lnTo>
                <a:cubicBezTo>
                  <a:pt x="4623093" y="2030020"/>
                  <a:pt x="4659310" y="2036776"/>
                  <a:pt x="4678455" y="2022033"/>
                </a:cubicBezTo>
                <a:cubicBezTo>
                  <a:pt x="4686902" y="2019123"/>
                  <a:pt x="4694854" y="2017915"/>
                  <a:pt x="4702453" y="2017770"/>
                </a:cubicBezTo>
                <a:lnTo>
                  <a:pt x="4723263" y="2019792"/>
                </a:lnTo>
                <a:lnTo>
                  <a:pt x="4728248" y="2025217"/>
                </a:lnTo>
                <a:lnTo>
                  <a:pt x="4741475" y="2023784"/>
                </a:lnTo>
                <a:lnTo>
                  <a:pt x="4745033" y="2024591"/>
                </a:lnTo>
                <a:cubicBezTo>
                  <a:pt x="4751823" y="2026159"/>
                  <a:pt x="4758560" y="2027516"/>
                  <a:pt x="4765390" y="2028029"/>
                </a:cubicBezTo>
                <a:cubicBezTo>
                  <a:pt x="4761540" y="2000715"/>
                  <a:pt x="4822843" y="2027885"/>
                  <a:pt x="4807902" y="2005868"/>
                </a:cubicBezTo>
                <a:cubicBezTo>
                  <a:pt x="4844760" y="2003930"/>
                  <a:pt x="4820870" y="1983482"/>
                  <a:pt x="4860989" y="2002871"/>
                </a:cubicBezTo>
                <a:cubicBezTo>
                  <a:pt x="4922008" y="1980146"/>
                  <a:pt x="5009783" y="1987933"/>
                  <a:pt x="5060738" y="1953707"/>
                </a:cubicBezTo>
                <a:cubicBezTo>
                  <a:pt x="5113014" y="1946308"/>
                  <a:pt x="5135414" y="1967863"/>
                  <a:pt x="5174646" y="1958475"/>
                </a:cubicBezTo>
                <a:cubicBezTo>
                  <a:pt x="5181576" y="1926245"/>
                  <a:pt x="5266302" y="1871146"/>
                  <a:pt x="5296127" y="1897377"/>
                </a:cubicBezTo>
                <a:cubicBezTo>
                  <a:pt x="5350570" y="1890601"/>
                  <a:pt x="5393378" y="1863736"/>
                  <a:pt x="5447102" y="1874045"/>
                </a:cubicBezTo>
                <a:cubicBezTo>
                  <a:pt x="5449663" y="1869724"/>
                  <a:pt x="5453194" y="1866097"/>
                  <a:pt x="5457394" y="1862976"/>
                </a:cubicBezTo>
                <a:lnTo>
                  <a:pt x="5470885" y="1855386"/>
                </a:lnTo>
                <a:lnTo>
                  <a:pt x="5473108" y="1855919"/>
                </a:lnTo>
                <a:cubicBezTo>
                  <a:pt x="5482234" y="1855961"/>
                  <a:pt x="5487271" y="1854115"/>
                  <a:pt x="5490487" y="1851442"/>
                </a:cubicBezTo>
                <a:lnTo>
                  <a:pt x="5493156" y="1847537"/>
                </a:lnTo>
                <a:lnTo>
                  <a:pt x="5504724" y="1843550"/>
                </a:lnTo>
                <a:lnTo>
                  <a:pt x="5526552" y="1833223"/>
                </a:lnTo>
                <a:lnTo>
                  <a:pt x="5531534" y="1833606"/>
                </a:lnTo>
                <a:lnTo>
                  <a:pt x="5565857" y="1821637"/>
                </a:lnTo>
                <a:lnTo>
                  <a:pt x="5566758" y="1822571"/>
                </a:lnTo>
                <a:cubicBezTo>
                  <a:pt x="5569560" y="1824391"/>
                  <a:pt x="5573104" y="1825220"/>
                  <a:pt x="5578300" y="1823998"/>
                </a:cubicBezTo>
                <a:cubicBezTo>
                  <a:pt x="5576590" y="1841977"/>
                  <a:pt x="5583913" y="1829412"/>
                  <a:pt x="5599385" y="1824219"/>
                </a:cubicBezTo>
                <a:cubicBezTo>
                  <a:pt x="5600181" y="1850985"/>
                  <a:pt x="5640346" y="1826505"/>
                  <a:pt x="5653291" y="1838330"/>
                </a:cubicBezTo>
                <a:cubicBezTo>
                  <a:pt x="5664639" y="1833911"/>
                  <a:pt x="5676656" y="1829727"/>
                  <a:pt x="5689123" y="1825972"/>
                </a:cubicBezTo>
                <a:lnTo>
                  <a:pt x="5696583" y="1824080"/>
                </a:lnTo>
                <a:lnTo>
                  <a:pt x="5696836" y="1824287"/>
                </a:lnTo>
                <a:cubicBezTo>
                  <a:pt x="5698678" y="1824400"/>
                  <a:pt x="5701213" y="1823974"/>
                  <a:pt x="5704910" y="1822779"/>
                </a:cubicBezTo>
                <a:lnTo>
                  <a:pt x="5710186" y="1820629"/>
                </a:lnTo>
                <a:lnTo>
                  <a:pt x="5724662" y="1816957"/>
                </a:lnTo>
                <a:lnTo>
                  <a:pt x="5730330" y="1817323"/>
                </a:lnTo>
                <a:lnTo>
                  <a:pt x="5733569" y="1819818"/>
                </a:lnTo>
                <a:lnTo>
                  <a:pt x="5734751" y="1819150"/>
                </a:lnTo>
                <a:cubicBezTo>
                  <a:pt x="5742385" y="1811473"/>
                  <a:pt x="5741789" y="1803283"/>
                  <a:pt x="5765286" y="1820584"/>
                </a:cubicBezTo>
                <a:cubicBezTo>
                  <a:pt x="5784532" y="1806446"/>
                  <a:pt x="5795499" y="1817814"/>
                  <a:pt x="5829951" y="1814425"/>
                </a:cubicBezTo>
                <a:cubicBezTo>
                  <a:pt x="5839381" y="1803221"/>
                  <a:pt x="5851644" y="1803437"/>
                  <a:pt x="5865400" y="1807121"/>
                </a:cubicBezTo>
                <a:cubicBezTo>
                  <a:pt x="5894873" y="1795832"/>
                  <a:pt x="5927910" y="1797657"/>
                  <a:pt x="5964230" y="1791246"/>
                </a:cubicBezTo>
                <a:cubicBezTo>
                  <a:pt x="5997095" y="1771694"/>
                  <a:pt x="6025977" y="1785382"/>
                  <a:pt x="6064751" y="1778450"/>
                </a:cubicBezTo>
                <a:cubicBezTo>
                  <a:pt x="6088334" y="1752766"/>
                  <a:pt x="6099508" y="1787374"/>
                  <a:pt x="6122352" y="1789671"/>
                </a:cubicBezTo>
                <a:lnTo>
                  <a:pt x="6128122" y="1788981"/>
                </a:lnTo>
                <a:lnTo>
                  <a:pt x="6141014" y="1782915"/>
                </a:lnTo>
                <a:lnTo>
                  <a:pt x="6145388" y="1779947"/>
                </a:lnTo>
                <a:cubicBezTo>
                  <a:pt x="6148578" y="1778158"/>
                  <a:pt x="6150926" y="1777299"/>
                  <a:pt x="6152799" y="1777068"/>
                </a:cubicBezTo>
                <a:lnTo>
                  <a:pt x="6153131" y="1777217"/>
                </a:lnTo>
                <a:lnTo>
                  <a:pt x="6159777" y="1774090"/>
                </a:lnTo>
                <a:cubicBezTo>
                  <a:pt x="6170646" y="1768312"/>
                  <a:pt x="6180893" y="1762216"/>
                  <a:pt x="6190386" y="1756022"/>
                </a:cubicBezTo>
                <a:cubicBezTo>
                  <a:pt x="6207960" y="1764717"/>
                  <a:pt x="6238019" y="1734533"/>
                  <a:pt x="6249518" y="1759399"/>
                </a:cubicBezTo>
                <a:cubicBezTo>
                  <a:pt x="6262790" y="1751731"/>
                  <a:pt x="6265029" y="1738657"/>
                  <a:pt x="6270527" y="1755769"/>
                </a:cubicBezTo>
                <a:cubicBezTo>
                  <a:pt x="6275192" y="1753681"/>
                  <a:pt x="6279041" y="1753811"/>
                  <a:pt x="6282550" y="1755003"/>
                </a:cubicBezTo>
                <a:lnTo>
                  <a:pt x="6283816" y="1755712"/>
                </a:lnTo>
                <a:lnTo>
                  <a:pt x="6313084" y="1738281"/>
                </a:lnTo>
                <a:lnTo>
                  <a:pt x="6318182" y="1737732"/>
                </a:lnTo>
                <a:lnTo>
                  <a:pt x="6335709" y="1724111"/>
                </a:lnTo>
                <a:lnTo>
                  <a:pt x="6345588" y="1718279"/>
                </a:lnTo>
                <a:lnTo>
                  <a:pt x="6346673" y="1714145"/>
                </a:lnTo>
                <a:cubicBezTo>
                  <a:pt x="6348796" y="1711062"/>
                  <a:pt x="6353055" y="1708421"/>
                  <a:pt x="6362126" y="1706799"/>
                </a:cubicBezTo>
                <a:lnTo>
                  <a:pt x="6364545" y="1706892"/>
                </a:lnTo>
                <a:cubicBezTo>
                  <a:pt x="6367637" y="1703281"/>
                  <a:pt x="6424942" y="1698254"/>
                  <a:pt x="6464076" y="1679171"/>
                </a:cubicBezTo>
                <a:cubicBezTo>
                  <a:pt x="6504464" y="1655724"/>
                  <a:pt x="6547114" y="1618110"/>
                  <a:pt x="6599352" y="1592397"/>
                </a:cubicBezTo>
                <a:cubicBezTo>
                  <a:pt x="6621028" y="1623320"/>
                  <a:pt x="6702628" y="1477903"/>
                  <a:pt x="6694106" y="1530854"/>
                </a:cubicBezTo>
                <a:cubicBezTo>
                  <a:pt x="6709146" y="1521510"/>
                  <a:pt x="6782557" y="1496994"/>
                  <a:pt x="6779808" y="1510598"/>
                </a:cubicBezTo>
                <a:cubicBezTo>
                  <a:pt x="6816671" y="1469344"/>
                  <a:pt x="6859225" y="1490432"/>
                  <a:pt x="6910674" y="1458095"/>
                </a:cubicBezTo>
                <a:cubicBezTo>
                  <a:pt x="6958236" y="1468911"/>
                  <a:pt x="6926351" y="1454150"/>
                  <a:pt x="6962144" y="1445637"/>
                </a:cubicBezTo>
                <a:cubicBezTo>
                  <a:pt x="6938512" y="1427780"/>
                  <a:pt x="7010208" y="1442012"/>
                  <a:pt x="6995460" y="1417188"/>
                </a:cubicBezTo>
                <a:lnTo>
                  <a:pt x="7017033" y="1416698"/>
                </a:lnTo>
                <a:lnTo>
                  <a:pt x="7020886" y="1416805"/>
                </a:lnTo>
                <a:lnTo>
                  <a:pt x="7033438" y="1413061"/>
                </a:lnTo>
                <a:lnTo>
                  <a:pt x="7040555" y="1417220"/>
                </a:lnTo>
                <a:lnTo>
                  <a:pt x="7062011" y="1415322"/>
                </a:lnTo>
                <a:cubicBezTo>
                  <a:pt x="7069494" y="1413805"/>
                  <a:pt x="7076899" y="1411231"/>
                  <a:pt x="7084117" y="1406974"/>
                </a:cubicBezTo>
                <a:cubicBezTo>
                  <a:pt x="7101577" y="1383961"/>
                  <a:pt x="7164447" y="1391139"/>
                  <a:pt x="7185047" y="1361519"/>
                </a:cubicBezTo>
                <a:cubicBezTo>
                  <a:pt x="7194363" y="1352352"/>
                  <a:pt x="7233839" y="1334552"/>
                  <a:pt x="7247783" y="1337622"/>
                </a:cubicBezTo>
                <a:cubicBezTo>
                  <a:pt x="7257348" y="1335236"/>
                  <a:pt x="7264529" y="1328498"/>
                  <a:pt x="7275307" y="1333722"/>
                </a:cubicBezTo>
                <a:cubicBezTo>
                  <a:pt x="7289966" y="1339225"/>
                  <a:pt x="7305349" y="1312996"/>
                  <a:pt x="7311261" y="1324795"/>
                </a:cubicBezTo>
                <a:cubicBezTo>
                  <a:pt x="7322509" y="1306494"/>
                  <a:pt x="7356236" y="1316612"/>
                  <a:pt x="7377571" y="1313050"/>
                </a:cubicBezTo>
                <a:cubicBezTo>
                  <a:pt x="7384603" y="1296817"/>
                  <a:pt x="7422434" y="1305349"/>
                  <a:pt x="7461694" y="1290297"/>
                </a:cubicBezTo>
                <a:cubicBezTo>
                  <a:pt x="7468925" y="1271946"/>
                  <a:pt x="7488273" y="1280301"/>
                  <a:pt x="7507193" y="1251613"/>
                </a:cubicBezTo>
                <a:cubicBezTo>
                  <a:pt x="7509613" y="1252526"/>
                  <a:pt x="7512260" y="1253190"/>
                  <a:pt x="7515052" y="1253584"/>
                </a:cubicBezTo>
                <a:cubicBezTo>
                  <a:pt x="7531272" y="1255869"/>
                  <a:pt x="7548775" y="1248744"/>
                  <a:pt x="7554146" y="1237669"/>
                </a:cubicBezTo>
                <a:cubicBezTo>
                  <a:pt x="7587383" y="1195873"/>
                  <a:pt x="7632956" y="1177588"/>
                  <a:pt x="7671846" y="1155347"/>
                </a:cubicBezTo>
                <a:cubicBezTo>
                  <a:pt x="7717626" y="1132532"/>
                  <a:pt x="7704339" y="1170169"/>
                  <a:pt x="7748774" y="1124980"/>
                </a:cubicBezTo>
                <a:cubicBezTo>
                  <a:pt x="7761564" y="1130678"/>
                  <a:pt x="7769446" y="1127888"/>
                  <a:pt x="7779182" y="1118490"/>
                </a:cubicBezTo>
                <a:cubicBezTo>
                  <a:pt x="7801901" y="1108032"/>
                  <a:pt x="7816047" y="1129940"/>
                  <a:pt x="7829932" y="1107346"/>
                </a:cubicBezTo>
                <a:cubicBezTo>
                  <a:pt x="7834286" y="1120482"/>
                  <a:pt x="7877354" y="1093242"/>
                  <a:pt x="7875510" y="1109570"/>
                </a:cubicBezTo>
                <a:cubicBezTo>
                  <a:pt x="7898453" y="1113571"/>
                  <a:pt x="7893102" y="1093377"/>
                  <a:pt x="7914918" y="1096070"/>
                </a:cubicBezTo>
                <a:cubicBezTo>
                  <a:pt x="7933463" y="1091055"/>
                  <a:pt x="7896037" y="1088002"/>
                  <a:pt x="7914188" y="1079287"/>
                </a:cubicBezTo>
                <a:cubicBezTo>
                  <a:pt x="7937737" y="1070775"/>
                  <a:pt x="7922008" y="1049943"/>
                  <a:pt x="7959552" y="1069277"/>
                </a:cubicBezTo>
                <a:cubicBezTo>
                  <a:pt x="7978616" y="1052937"/>
                  <a:pt x="7992226" y="1062990"/>
                  <a:pt x="8029450" y="1055589"/>
                </a:cubicBezTo>
                <a:lnTo>
                  <a:pt x="8038422" y="1049493"/>
                </a:lnTo>
                <a:lnTo>
                  <a:pt x="8053585" y="1058943"/>
                </a:lnTo>
                <a:cubicBezTo>
                  <a:pt x="8061619" y="1062358"/>
                  <a:pt x="8070634" y="1063636"/>
                  <a:pt x="8081474" y="1059840"/>
                </a:cubicBezTo>
                <a:cubicBezTo>
                  <a:pt x="8141491" y="1015057"/>
                  <a:pt x="8090266" y="1080479"/>
                  <a:pt x="8197391" y="1038853"/>
                </a:cubicBezTo>
                <a:cubicBezTo>
                  <a:pt x="8201677" y="1033108"/>
                  <a:pt x="8217224" y="1033020"/>
                  <a:pt x="8218531" y="1038736"/>
                </a:cubicBezTo>
                <a:cubicBezTo>
                  <a:pt x="8224749" y="1034989"/>
                  <a:pt x="8236410" y="1019803"/>
                  <a:pt x="8242405" y="1027800"/>
                </a:cubicBezTo>
                <a:cubicBezTo>
                  <a:pt x="8260401" y="1023020"/>
                  <a:pt x="8277595" y="1016764"/>
                  <a:pt x="8293586" y="1009216"/>
                </a:cubicBezTo>
                <a:lnTo>
                  <a:pt x="8325267" y="990249"/>
                </a:lnTo>
                <a:lnTo>
                  <a:pt x="8335565" y="995156"/>
                </a:lnTo>
                <a:cubicBezTo>
                  <a:pt x="8342208" y="997234"/>
                  <a:pt x="8349366" y="997680"/>
                  <a:pt x="8357350" y="994276"/>
                </a:cubicBezTo>
                <a:cubicBezTo>
                  <a:pt x="8398773" y="957879"/>
                  <a:pt x="8366593" y="1009035"/>
                  <a:pt x="8445003" y="972367"/>
                </a:cubicBezTo>
                <a:cubicBezTo>
                  <a:pt x="8447663" y="967887"/>
                  <a:pt x="8459739" y="966961"/>
                  <a:pt x="8461421" y="971111"/>
                </a:cubicBezTo>
                <a:cubicBezTo>
                  <a:pt x="8465819" y="968000"/>
                  <a:pt x="8473109" y="956137"/>
                  <a:pt x="8478704" y="961712"/>
                </a:cubicBezTo>
                <a:cubicBezTo>
                  <a:pt x="8505565" y="952663"/>
                  <a:pt x="8529238" y="939426"/>
                  <a:pt x="8547429" y="923277"/>
                </a:cubicBezTo>
                <a:cubicBezTo>
                  <a:pt x="8576531" y="919061"/>
                  <a:pt x="8579138" y="912461"/>
                  <a:pt x="8579319" y="905576"/>
                </a:cubicBezTo>
                <a:cubicBezTo>
                  <a:pt x="8579529" y="904096"/>
                  <a:pt x="8579740" y="902618"/>
                  <a:pt x="8579950" y="901139"/>
                </a:cubicBezTo>
                <a:lnTo>
                  <a:pt x="8589038" y="903946"/>
                </a:lnTo>
                <a:cubicBezTo>
                  <a:pt x="8598255" y="904433"/>
                  <a:pt x="8605836" y="900079"/>
                  <a:pt x="8612581" y="893445"/>
                </a:cubicBezTo>
                <a:lnTo>
                  <a:pt x="8620213" y="884417"/>
                </a:lnTo>
                <a:lnTo>
                  <a:pt x="8636849" y="879570"/>
                </a:lnTo>
                <a:cubicBezTo>
                  <a:pt x="8647569" y="875664"/>
                  <a:pt x="8658506" y="871048"/>
                  <a:pt x="8678353" y="868709"/>
                </a:cubicBezTo>
                <a:cubicBezTo>
                  <a:pt x="8676250" y="844726"/>
                  <a:pt x="8711895" y="858913"/>
                  <a:pt x="8721366" y="848445"/>
                </a:cubicBezTo>
                <a:cubicBezTo>
                  <a:pt x="8730651" y="852242"/>
                  <a:pt x="8737642" y="851631"/>
                  <a:pt x="8743257" y="848457"/>
                </a:cubicBezTo>
                <a:lnTo>
                  <a:pt x="8755719" y="834419"/>
                </a:lnTo>
                <a:lnTo>
                  <a:pt x="8776970" y="830126"/>
                </a:lnTo>
                <a:cubicBezTo>
                  <a:pt x="8786153" y="826014"/>
                  <a:pt x="8792888" y="819621"/>
                  <a:pt x="8795998" y="809645"/>
                </a:cubicBezTo>
                <a:cubicBezTo>
                  <a:pt x="8805952" y="821837"/>
                  <a:pt x="8809794" y="841181"/>
                  <a:pt x="8837498" y="830583"/>
                </a:cubicBezTo>
                <a:cubicBezTo>
                  <a:pt x="8851172" y="827584"/>
                  <a:pt x="8868029" y="799681"/>
                  <a:pt x="8878040" y="791651"/>
                </a:cubicBezTo>
                <a:lnTo>
                  <a:pt x="8897564" y="782401"/>
                </a:lnTo>
                <a:lnTo>
                  <a:pt x="8905560" y="786219"/>
                </a:lnTo>
                <a:lnTo>
                  <a:pt x="8917778" y="783256"/>
                </a:lnTo>
                <a:lnTo>
                  <a:pt x="8914746" y="775031"/>
                </a:lnTo>
                <a:lnTo>
                  <a:pt x="8947030" y="764252"/>
                </a:lnTo>
                <a:cubicBezTo>
                  <a:pt x="8970788" y="755523"/>
                  <a:pt x="8988067" y="745115"/>
                  <a:pt x="8977138" y="726774"/>
                </a:cubicBezTo>
                <a:cubicBezTo>
                  <a:pt x="8977490" y="701480"/>
                  <a:pt x="9039667" y="723232"/>
                  <a:pt x="9028928" y="698996"/>
                </a:cubicBezTo>
                <a:cubicBezTo>
                  <a:pt x="9056296" y="708989"/>
                  <a:pt x="9080686" y="673518"/>
                  <a:pt x="9114263" y="665106"/>
                </a:cubicBezTo>
                <a:cubicBezTo>
                  <a:pt x="9115667" y="652470"/>
                  <a:pt x="9123557" y="650905"/>
                  <a:pt x="9139429" y="653134"/>
                </a:cubicBezTo>
                <a:cubicBezTo>
                  <a:pt x="9248531" y="629411"/>
                  <a:pt x="9343720" y="468354"/>
                  <a:pt x="9380600" y="515628"/>
                </a:cubicBezTo>
                <a:cubicBezTo>
                  <a:pt x="9406272" y="509931"/>
                  <a:pt x="9503943" y="538669"/>
                  <a:pt x="9561831" y="513591"/>
                </a:cubicBezTo>
                <a:cubicBezTo>
                  <a:pt x="9577802" y="480860"/>
                  <a:pt x="9713285" y="478736"/>
                  <a:pt x="9742561" y="469315"/>
                </a:cubicBezTo>
                <a:cubicBezTo>
                  <a:pt x="9742569" y="450758"/>
                  <a:pt x="9797169" y="453829"/>
                  <a:pt x="9784394" y="429345"/>
                </a:cubicBezTo>
                <a:cubicBezTo>
                  <a:pt x="9787055" y="417172"/>
                  <a:pt x="9801869" y="413844"/>
                  <a:pt x="9811914" y="421889"/>
                </a:cubicBezTo>
                <a:cubicBezTo>
                  <a:pt x="9828901" y="415568"/>
                  <a:pt x="9835642" y="400341"/>
                  <a:pt x="9858388" y="412158"/>
                </a:cubicBezTo>
                <a:cubicBezTo>
                  <a:pt x="9881945" y="404057"/>
                  <a:pt x="9894276" y="360744"/>
                  <a:pt x="9921770" y="380896"/>
                </a:cubicBezTo>
                <a:cubicBezTo>
                  <a:pt x="9930032" y="337884"/>
                  <a:pt x="10038117" y="312408"/>
                  <a:pt x="10084861" y="294587"/>
                </a:cubicBezTo>
                <a:cubicBezTo>
                  <a:pt x="10141631" y="278266"/>
                  <a:pt x="10188248" y="249698"/>
                  <a:pt x="10271351" y="227987"/>
                </a:cubicBezTo>
                <a:cubicBezTo>
                  <a:pt x="10362764" y="229558"/>
                  <a:pt x="10358378" y="196042"/>
                  <a:pt x="10424673" y="178078"/>
                </a:cubicBezTo>
                <a:cubicBezTo>
                  <a:pt x="10452909" y="162753"/>
                  <a:pt x="10514634" y="185033"/>
                  <a:pt x="10534657" y="156701"/>
                </a:cubicBezTo>
                <a:cubicBezTo>
                  <a:pt x="10595265" y="170910"/>
                  <a:pt x="10637600" y="149657"/>
                  <a:pt x="10726300" y="150292"/>
                </a:cubicBezTo>
                <a:cubicBezTo>
                  <a:pt x="10775756" y="148210"/>
                  <a:pt x="10805324" y="153235"/>
                  <a:pt x="10861177" y="138253"/>
                </a:cubicBezTo>
                <a:cubicBezTo>
                  <a:pt x="10888992" y="99450"/>
                  <a:pt x="10971843" y="126363"/>
                  <a:pt x="10995894" y="78271"/>
                </a:cubicBezTo>
                <a:cubicBezTo>
                  <a:pt x="11009945" y="87061"/>
                  <a:pt x="11016683" y="79738"/>
                  <a:pt x="11031776" y="74275"/>
                </a:cubicBezTo>
                <a:cubicBezTo>
                  <a:pt x="11049588" y="91553"/>
                  <a:pt x="11064655" y="65479"/>
                  <a:pt x="11082485" y="73705"/>
                </a:cubicBezTo>
                <a:cubicBezTo>
                  <a:pt x="11124351" y="51595"/>
                  <a:pt x="11194283" y="44212"/>
                  <a:pt x="11230739" y="34792"/>
                </a:cubicBezTo>
                <a:cubicBezTo>
                  <a:pt x="11248967" y="30081"/>
                  <a:pt x="11257520" y="13218"/>
                  <a:pt x="11268645" y="482"/>
                </a:cubicBezTo>
                <a:lnTo>
                  <a:pt x="11269336" y="3"/>
                </a:lnTo>
                <a:lnTo>
                  <a:pt x="0" y="3"/>
                </a:lnTo>
                <a:close/>
              </a:path>
            </a:pathLst>
          </a:custGeom>
        </p:spPr>
      </p:pic>
      <p:sp>
        <p:nvSpPr>
          <p:cNvPr id="6" name="TextBox 5">
            <a:extLst>
              <a:ext uri="{FF2B5EF4-FFF2-40B4-BE49-F238E27FC236}">
                <a16:creationId xmlns:a16="http://schemas.microsoft.com/office/drawing/2014/main" id="{4659861A-8594-4876-8628-32103CBCC38C}"/>
              </a:ext>
            </a:extLst>
          </p:cNvPr>
          <p:cNvSpPr txBox="1"/>
          <p:nvPr/>
        </p:nvSpPr>
        <p:spPr>
          <a:xfrm>
            <a:off x="782470" y="381663"/>
            <a:ext cx="6592960" cy="826935"/>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a:solidFill>
                  <a:schemeClr val="tx1">
                    <a:lumMod val="85000"/>
                    <a:lumOff val="15000"/>
                  </a:schemeClr>
                </a:solidFill>
                <a:latin typeface="+mj-lt"/>
                <a:ea typeface="+mj-ea"/>
                <a:cs typeface="+mj-cs"/>
              </a:rPr>
              <a:t>the journey</a:t>
            </a:r>
          </a:p>
        </p:txBody>
      </p:sp>
      <p:sp>
        <p:nvSpPr>
          <p:cNvPr id="4" name="Slide Number Placeholder 3">
            <a:extLst>
              <a:ext uri="{FF2B5EF4-FFF2-40B4-BE49-F238E27FC236}">
                <a16:creationId xmlns:a16="http://schemas.microsoft.com/office/drawing/2014/main" id="{CCC7D45E-7E4F-4AE8-999E-488A62C0553F}"/>
              </a:ext>
            </a:extLst>
          </p:cNvPr>
          <p:cNvSpPr>
            <a:spLocks noGrp="1"/>
          </p:cNvSpPr>
          <p:nvPr>
            <p:ph type="sldNum" sz="quarter" idx="11"/>
          </p:nvPr>
        </p:nvSpPr>
        <p:spPr>
          <a:xfrm>
            <a:off x="8610600" y="6356350"/>
            <a:ext cx="2743200" cy="365125"/>
          </a:xfrm>
          <a:prstGeom prst="ellipse">
            <a:avLst/>
          </a:prstGeom>
        </p:spPr>
        <p:txBody>
          <a:bodyPr vert="horz" lIns="91440" tIns="45720" rIns="91440" bIns="45720" rtlCol="0" anchor="ctr">
            <a:normAutofit/>
          </a:bodyPr>
          <a:lstStyle/>
          <a:p>
            <a:pPr algn="r">
              <a:spcAft>
                <a:spcPts val="600"/>
              </a:spcAft>
              <a:defRPr/>
            </a:pPr>
            <a:fld id="{234755BD-B4AC-9044-BCE4-27904766F8BB}" type="slidenum">
              <a:rPr lang="en-US" sz="1000">
                <a:solidFill>
                  <a:schemeClr val="tx1">
                    <a:lumMod val="50000"/>
                    <a:lumOff val="50000"/>
                  </a:schemeClr>
                </a:solidFill>
                <a:latin typeface="Calibri" panose="020F0502020204030204"/>
                <a:cs typeface="+mn-cs"/>
              </a:rPr>
              <a:pPr algn="r">
                <a:spcAft>
                  <a:spcPts val="600"/>
                </a:spcAft>
                <a:defRPr/>
              </a:pPr>
              <a:t>65</a:t>
            </a:fld>
            <a:endParaRPr lang="en-US" sz="1000">
              <a:solidFill>
                <a:schemeClr val="tx1">
                  <a:lumMod val="50000"/>
                  <a:lumOff val="50000"/>
                </a:schemeClr>
              </a:solidFill>
              <a:latin typeface="Calibri" panose="020F0502020204030204"/>
              <a:cs typeface="+mn-cs"/>
            </a:endParaRPr>
          </a:p>
        </p:txBody>
      </p:sp>
    </p:spTree>
    <p:extLst>
      <p:ext uri="{BB962C8B-B14F-4D97-AF65-F5344CB8AC3E}">
        <p14:creationId xmlns:p14="http://schemas.microsoft.com/office/powerpoint/2010/main" val="33363138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2CC4BDB-5B81-4023-B967-7DF04BC133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group of people in a meeting&#10;&#10;Description automatically generated with medium confidence">
            <a:extLst>
              <a:ext uri="{FF2B5EF4-FFF2-40B4-BE49-F238E27FC236}">
                <a16:creationId xmlns:a16="http://schemas.microsoft.com/office/drawing/2014/main" id="{3835E528-D6DE-4851-ADCA-028C38D4AF61}"/>
              </a:ext>
            </a:extLst>
          </p:cNvPr>
          <p:cNvPicPr>
            <a:picLocks noChangeAspect="1"/>
          </p:cNvPicPr>
          <p:nvPr/>
        </p:nvPicPr>
        <p:blipFill rotWithShape="1">
          <a:blip r:embed="rId3">
            <a:extLst>
              <a:ext uri="{28A0092B-C50C-407E-A947-70E740481C1C}">
                <a14:useLocalDpi xmlns:a14="http://schemas.microsoft.com/office/drawing/2010/main" val="0"/>
              </a:ext>
            </a:extLst>
          </a:blip>
          <a:srcRect t="4649" r="-1" b="11076"/>
          <a:stretch/>
        </p:blipFill>
        <p:spPr>
          <a:xfrm>
            <a:off x="2" y="10"/>
            <a:ext cx="12191271" cy="6857989"/>
          </a:xfrm>
          <a:custGeom>
            <a:avLst/>
            <a:gdLst/>
            <a:ahLst/>
            <a:cxnLst/>
            <a:rect l="l" t="t" r="r" b="b"/>
            <a:pathLst>
              <a:path w="12191271" h="6850048">
                <a:moveTo>
                  <a:pt x="636938" y="0"/>
                </a:moveTo>
                <a:lnTo>
                  <a:pt x="12191271" y="0"/>
                </a:lnTo>
                <a:lnTo>
                  <a:pt x="12191271" y="34"/>
                </a:lnTo>
                <a:lnTo>
                  <a:pt x="12188836" y="26696"/>
                </a:lnTo>
                <a:cubicBezTo>
                  <a:pt x="12159738" y="43228"/>
                  <a:pt x="12151834" y="118002"/>
                  <a:pt x="12131136" y="168244"/>
                </a:cubicBezTo>
                <a:cubicBezTo>
                  <a:pt x="12124808" y="199505"/>
                  <a:pt x="12149886" y="254732"/>
                  <a:pt x="12134482" y="260696"/>
                </a:cubicBezTo>
                <a:cubicBezTo>
                  <a:pt x="12141738" y="278745"/>
                  <a:pt x="12126232" y="287417"/>
                  <a:pt x="12123358" y="303160"/>
                </a:cubicBezTo>
                <a:cubicBezTo>
                  <a:pt x="12127622" y="318147"/>
                  <a:pt x="12122174" y="322795"/>
                  <a:pt x="12119930" y="334153"/>
                </a:cubicBezTo>
                <a:cubicBezTo>
                  <a:pt x="12122824" y="340739"/>
                  <a:pt x="12121652" y="350621"/>
                  <a:pt x="12117292" y="352523"/>
                </a:cubicBezTo>
                <a:cubicBezTo>
                  <a:pt x="12108502" y="344302"/>
                  <a:pt x="12109672" y="380554"/>
                  <a:pt x="12103022" y="380764"/>
                </a:cubicBezTo>
                <a:cubicBezTo>
                  <a:pt x="12099682" y="400323"/>
                  <a:pt x="12099092" y="490383"/>
                  <a:pt x="12087384" y="501357"/>
                </a:cubicBezTo>
                <a:cubicBezTo>
                  <a:pt x="12078470" y="540103"/>
                  <a:pt x="12088892" y="604695"/>
                  <a:pt x="12086884" y="621818"/>
                </a:cubicBezTo>
                <a:cubicBezTo>
                  <a:pt x="12103872" y="645808"/>
                  <a:pt x="12046274" y="710838"/>
                  <a:pt x="12037912" y="783603"/>
                </a:cubicBezTo>
                <a:cubicBezTo>
                  <a:pt x="12038728" y="794128"/>
                  <a:pt x="12038178" y="799388"/>
                  <a:pt x="12033652" y="800460"/>
                </a:cubicBezTo>
                <a:cubicBezTo>
                  <a:pt x="12030680" y="822866"/>
                  <a:pt x="12018000" y="839465"/>
                  <a:pt x="12021616" y="857543"/>
                </a:cubicBezTo>
                <a:cubicBezTo>
                  <a:pt x="12012916" y="850673"/>
                  <a:pt x="12020790" y="891755"/>
                  <a:pt x="12011726" y="892266"/>
                </a:cubicBezTo>
                <a:cubicBezTo>
                  <a:pt x="12007210" y="905052"/>
                  <a:pt x="11997872" y="927582"/>
                  <a:pt x="11994512" y="934260"/>
                </a:cubicBezTo>
                <a:lnTo>
                  <a:pt x="11991560" y="932336"/>
                </a:lnTo>
                <a:lnTo>
                  <a:pt x="11990514" y="940487"/>
                </a:lnTo>
                <a:lnTo>
                  <a:pt x="11988602" y="958836"/>
                </a:lnTo>
                <a:cubicBezTo>
                  <a:pt x="11985966" y="966456"/>
                  <a:pt x="11975758" y="977088"/>
                  <a:pt x="11974700" y="986207"/>
                </a:cubicBezTo>
                <a:cubicBezTo>
                  <a:pt x="11970938" y="1004735"/>
                  <a:pt x="11977876" y="1007075"/>
                  <a:pt x="11982258" y="1013556"/>
                </a:cubicBezTo>
                <a:cubicBezTo>
                  <a:pt x="11981214" y="1026451"/>
                  <a:pt x="11971950" y="1050442"/>
                  <a:pt x="11968448" y="1063580"/>
                </a:cubicBezTo>
                <a:cubicBezTo>
                  <a:pt x="11964708" y="1069989"/>
                  <a:pt x="11969836" y="1093522"/>
                  <a:pt x="11961240" y="1092388"/>
                </a:cubicBezTo>
                <a:cubicBezTo>
                  <a:pt x="11960426" y="1105603"/>
                  <a:pt x="11958786" y="1112923"/>
                  <a:pt x="11957400" y="1120089"/>
                </a:cubicBezTo>
                <a:lnTo>
                  <a:pt x="11952458" y="1136369"/>
                </a:lnTo>
                <a:cubicBezTo>
                  <a:pt x="11950090" y="1140925"/>
                  <a:pt x="11948538" y="1146011"/>
                  <a:pt x="11948726" y="1152132"/>
                </a:cubicBezTo>
                <a:lnTo>
                  <a:pt x="11949742" y="1158140"/>
                </a:lnTo>
                <a:lnTo>
                  <a:pt x="11948154" y="1158608"/>
                </a:lnTo>
                <a:cubicBezTo>
                  <a:pt x="11945686" y="1158803"/>
                  <a:pt x="11928734" y="1161056"/>
                  <a:pt x="11927260" y="1180442"/>
                </a:cubicBezTo>
                <a:cubicBezTo>
                  <a:pt x="11921496" y="1192709"/>
                  <a:pt x="11919204" y="1203402"/>
                  <a:pt x="11915994" y="1221353"/>
                </a:cubicBezTo>
                <a:cubicBezTo>
                  <a:pt x="11915516" y="1232713"/>
                  <a:pt x="11926308" y="1235102"/>
                  <a:pt x="11924388" y="1248604"/>
                </a:cubicBezTo>
                <a:cubicBezTo>
                  <a:pt x="11911346" y="1301115"/>
                  <a:pt x="11929638" y="1279167"/>
                  <a:pt x="11916648" y="1307095"/>
                </a:cubicBezTo>
                <a:cubicBezTo>
                  <a:pt x="11915436" y="1312439"/>
                  <a:pt x="11915606" y="1317191"/>
                  <a:pt x="11916360" y="1321583"/>
                </a:cubicBezTo>
                <a:lnTo>
                  <a:pt x="11918132" y="1328373"/>
                </a:lnTo>
                <a:lnTo>
                  <a:pt x="11911374" y="1349635"/>
                </a:lnTo>
                <a:cubicBezTo>
                  <a:pt x="11908688" y="1360345"/>
                  <a:pt x="11906470" y="1371840"/>
                  <a:pt x="11904778" y="1383852"/>
                </a:cubicBezTo>
                <a:cubicBezTo>
                  <a:pt x="11907652" y="1387748"/>
                  <a:pt x="11902226" y="1395665"/>
                  <a:pt x="11900890" y="1399838"/>
                </a:cubicBezTo>
                <a:cubicBezTo>
                  <a:pt x="11902940" y="1400643"/>
                  <a:pt x="11902928" y="1410976"/>
                  <a:pt x="11900874" y="1413889"/>
                </a:cubicBezTo>
                <a:cubicBezTo>
                  <a:pt x="11886092" y="1485537"/>
                  <a:pt x="11909474" y="1450776"/>
                  <a:pt x="11893500" y="1491153"/>
                </a:cubicBezTo>
                <a:cubicBezTo>
                  <a:pt x="11892154" y="1498399"/>
                  <a:pt x="11892622" y="1504376"/>
                  <a:pt x="11893858" y="1509677"/>
                </a:cubicBezTo>
                <a:lnTo>
                  <a:pt x="11897264" y="1519651"/>
                </a:lnTo>
                <a:lnTo>
                  <a:pt x="11895090" y="1525679"/>
                </a:lnTo>
                <a:cubicBezTo>
                  <a:pt x="11892484" y="1550498"/>
                  <a:pt x="11896104" y="1559433"/>
                  <a:pt x="11890274" y="1572282"/>
                </a:cubicBezTo>
                <a:cubicBezTo>
                  <a:pt x="11897250" y="1597020"/>
                  <a:pt x="11889764" y="1586796"/>
                  <a:pt x="11886744" y="1602539"/>
                </a:cubicBezTo>
                <a:cubicBezTo>
                  <a:pt x="11883642" y="1614697"/>
                  <a:pt x="11882502" y="1589859"/>
                  <a:pt x="11880728" y="1602238"/>
                </a:cubicBezTo>
                <a:cubicBezTo>
                  <a:pt x="11881720" y="1616707"/>
                  <a:pt x="11874476" y="1613372"/>
                  <a:pt x="11875940" y="1628576"/>
                </a:cubicBezTo>
                <a:cubicBezTo>
                  <a:pt x="11881788" y="1627172"/>
                  <a:pt x="11872080" y="1656092"/>
                  <a:pt x="11876794" y="1658841"/>
                </a:cubicBezTo>
                <a:lnTo>
                  <a:pt x="11876694" y="1659046"/>
                </a:lnTo>
                <a:cubicBezTo>
                  <a:pt x="11866634" y="1667627"/>
                  <a:pt x="11851866" y="1763404"/>
                  <a:pt x="11841806" y="1771984"/>
                </a:cubicBezTo>
                <a:cubicBezTo>
                  <a:pt x="11810410" y="1824881"/>
                  <a:pt x="11780100" y="1952023"/>
                  <a:pt x="11765636" y="2016516"/>
                </a:cubicBezTo>
                <a:cubicBezTo>
                  <a:pt x="11751172" y="2081009"/>
                  <a:pt x="11756430" y="2114985"/>
                  <a:pt x="11755018" y="2158942"/>
                </a:cubicBezTo>
                <a:lnTo>
                  <a:pt x="11756288" y="2240371"/>
                </a:lnTo>
                <a:lnTo>
                  <a:pt x="11751858" y="2253578"/>
                </a:lnTo>
                <a:cubicBezTo>
                  <a:pt x="11750642" y="2255242"/>
                  <a:pt x="11750294" y="2257858"/>
                  <a:pt x="11752262" y="2273603"/>
                </a:cubicBezTo>
                <a:cubicBezTo>
                  <a:pt x="11740738" y="2308149"/>
                  <a:pt x="11737736" y="2368195"/>
                  <a:pt x="11722998" y="2393147"/>
                </a:cubicBezTo>
                <a:cubicBezTo>
                  <a:pt x="11727870" y="2391170"/>
                  <a:pt x="11729790" y="2408227"/>
                  <a:pt x="11726462" y="2418325"/>
                </a:cubicBezTo>
                <a:cubicBezTo>
                  <a:pt x="11745428" y="2412080"/>
                  <a:pt x="11706204" y="2455637"/>
                  <a:pt x="11717312" y="2469703"/>
                </a:cubicBezTo>
                <a:cubicBezTo>
                  <a:pt x="11706060" y="2466046"/>
                  <a:pt x="11682162" y="2507996"/>
                  <a:pt x="11689052" y="2534428"/>
                </a:cubicBezTo>
                <a:cubicBezTo>
                  <a:pt x="11683298" y="2568704"/>
                  <a:pt x="11671550" y="2590146"/>
                  <a:pt x="11671572" y="2628315"/>
                </a:cubicBezTo>
                <a:cubicBezTo>
                  <a:pt x="11669958" y="2628904"/>
                  <a:pt x="11668516" y="2630315"/>
                  <a:pt x="11667202" y="2632291"/>
                </a:cubicBezTo>
                <a:lnTo>
                  <a:pt x="11663792" y="2639275"/>
                </a:lnTo>
                <a:lnTo>
                  <a:pt x="11663828" y="2640882"/>
                </a:lnTo>
                <a:cubicBezTo>
                  <a:pt x="11663260" y="2646928"/>
                  <a:pt x="11662318" y="2649787"/>
                  <a:pt x="11661216" y="2651232"/>
                </a:cubicBezTo>
                <a:lnTo>
                  <a:pt x="11659736" y="2651998"/>
                </a:lnTo>
                <a:lnTo>
                  <a:pt x="11657658" y="2658628"/>
                </a:lnTo>
                <a:lnTo>
                  <a:pt x="11652798" y="2670425"/>
                </a:lnTo>
                <a:lnTo>
                  <a:pt x="11652608" y="2673819"/>
                </a:lnTo>
                <a:lnTo>
                  <a:pt x="11646398" y="2693461"/>
                </a:lnTo>
                <a:lnTo>
                  <a:pt x="11646654" y="2694295"/>
                </a:lnTo>
                <a:cubicBezTo>
                  <a:pt x="11647086" y="2696613"/>
                  <a:pt x="11647138" y="2699170"/>
                  <a:pt x="11646396" y="2702293"/>
                </a:cubicBezTo>
                <a:cubicBezTo>
                  <a:pt x="11652536" y="2705759"/>
                  <a:pt x="11647852" y="2707391"/>
                  <a:pt x="11645122" y="2716295"/>
                </a:cubicBezTo>
                <a:cubicBezTo>
                  <a:pt x="11654048" y="2723663"/>
                  <a:pt x="11643268" y="2743972"/>
                  <a:pt x="11646406" y="2755554"/>
                </a:cubicBezTo>
                <a:cubicBezTo>
                  <a:pt x="11644200" y="2761932"/>
                  <a:pt x="11642026" y="2768809"/>
                  <a:pt x="11639970" y="2776095"/>
                </a:cubicBezTo>
                <a:lnTo>
                  <a:pt x="11638858" y="2780546"/>
                </a:lnTo>
                <a:lnTo>
                  <a:pt x="11638912" y="2780766"/>
                </a:lnTo>
                <a:cubicBezTo>
                  <a:pt x="11638832" y="2782014"/>
                  <a:pt x="11638528" y="2783583"/>
                  <a:pt x="11637890" y="2785722"/>
                </a:cubicBezTo>
                <a:lnTo>
                  <a:pt x="11636832" y="2788662"/>
                </a:lnTo>
                <a:lnTo>
                  <a:pt x="11634674" y="2797295"/>
                </a:lnTo>
                <a:lnTo>
                  <a:pt x="11634434" y="2801139"/>
                </a:lnTo>
                <a:cubicBezTo>
                  <a:pt x="11635286" y="2816294"/>
                  <a:pt x="11647702" y="2823339"/>
                  <a:pt x="11638528" y="2839295"/>
                </a:cubicBezTo>
                <a:cubicBezTo>
                  <a:pt x="11636094" y="2865138"/>
                  <a:pt x="11641034" y="2884181"/>
                  <a:pt x="11634070" y="2906237"/>
                </a:cubicBezTo>
                <a:cubicBezTo>
                  <a:pt x="11631818" y="2930445"/>
                  <a:pt x="11632514" y="2952380"/>
                  <a:pt x="11628506" y="2972091"/>
                </a:cubicBezTo>
                <a:cubicBezTo>
                  <a:pt x="11629844" y="2981191"/>
                  <a:pt x="11625508" y="2988486"/>
                  <a:pt x="11625932" y="2995729"/>
                </a:cubicBezTo>
                <a:cubicBezTo>
                  <a:pt x="11626358" y="3002972"/>
                  <a:pt x="11636102" y="3002605"/>
                  <a:pt x="11631060" y="3015551"/>
                </a:cubicBezTo>
                <a:cubicBezTo>
                  <a:pt x="11639036" y="3026970"/>
                  <a:pt x="11634852" y="3046550"/>
                  <a:pt x="11634862" y="3052653"/>
                </a:cubicBezTo>
                <a:lnTo>
                  <a:pt x="11638472" y="3085161"/>
                </a:lnTo>
                <a:lnTo>
                  <a:pt x="11617590" y="3113393"/>
                </a:lnTo>
                <a:cubicBezTo>
                  <a:pt x="11621846" y="3121866"/>
                  <a:pt x="11613122" y="3148828"/>
                  <a:pt x="11622718" y="3149063"/>
                </a:cubicBezTo>
                <a:cubicBezTo>
                  <a:pt x="11620874" y="3159401"/>
                  <a:pt x="11616380" y="3164407"/>
                  <a:pt x="11622820" y="3163072"/>
                </a:cubicBezTo>
                <a:cubicBezTo>
                  <a:pt x="11622276" y="3170605"/>
                  <a:pt x="11620826" y="3184783"/>
                  <a:pt x="11619438" y="3194257"/>
                </a:cubicBezTo>
                <a:lnTo>
                  <a:pt x="11614494" y="3219915"/>
                </a:lnTo>
                <a:lnTo>
                  <a:pt x="11613098" y="3221731"/>
                </a:lnTo>
                <a:cubicBezTo>
                  <a:pt x="11612634" y="3224213"/>
                  <a:pt x="11612392" y="3231115"/>
                  <a:pt x="11611708" y="3234801"/>
                </a:cubicBezTo>
                <a:lnTo>
                  <a:pt x="11609006" y="3243851"/>
                </a:lnTo>
                <a:cubicBezTo>
                  <a:pt x="11607894" y="3246676"/>
                  <a:pt x="11606598" y="3249062"/>
                  <a:pt x="11605054" y="3250812"/>
                </a:cubicBezTo>
                <a:cubicBezTo>
                  <a:pt x="11608816" y="3286401"/>
                  <a:pt x="11599242" y="3315146"/>
                  <a:pt x="11596882" y="3351401"/>
                </a:cubicBezTo>
                <a:cubicBezTo>
                  <a:pt x="11606320" y="3370932"/>
                  <a:pt x="11574486" y="3407777"/>
                  <a:pt x="11562942" y="3412738"/>
                </a:cubicBezTo>
                <a:cubicBezTo>
                  <a:pt x="11558508" y="3443835"/>
                  <a:pt x="11567878" y="3479425"/>
                  <a:pt x="11562930" y="3515212"/>
                </a:cubicBezTo>
                <a:lnTo>
                  <a:pt x="11545452" y="3647527"/>
                </a:lnTo>
                <a:cubicBezTo>
                  <a:pt x="11538634" y="3726778"/>
                  <a:pt x="11536610" y="3789073"/>
                  <a:pt x="11537114" y="3864465"/>
                </a:cubicBezTo>
                <a:cubicBezTo>
                  <a:pt x="11537618" y="3939858"/>
                  <a:pt x="11535598" y="4034053"/>
                  <a:pt x="11548476" y="4099881"/>
                </a:cubicBezTo>
                <a:lnTo>
                  <a:pt x="11552432" y="4165133"/>
                </a:lnTo>
                <a:lnTo>
                  <a:pt x="11552732" y="4173457"/>
                </a:lnTo>
                <a:cubicBezTo>
                  <a:pt x="11546540" y="4200651"/>
                  <a:pt x="11557802" y="4228513"/>
                  <a:pt x="11553200" y="4250383"/>
                </a:cubicBezTo>
                <a:cubicBezTo>
                  <a:pt x="11552922" y="4256452"/>
                  <a:pt x="11553192" y="4261667"/>
                  <a:pt x="11553798" y="4266324"/>
                </a:cubicBezTo>
                <a:lnTo>
                  <a:pt x="11556298" y="4278290"/>
                </a:lnTo>
                <a:lnTo>
                  <a:pt x="11558608" y="4279552"/>
                </a:lnTo>
                <a:lnTo>
                  <a:pt x="11559256" y="4288041"/>
                </a:lnTo>
                <a:lnTo>
                  <a:pt x="11559842" y="4289935"/>
                </a:lnTo>
                <a:cubicBezTo>
                  <a:pt x="11559766" y="4297619"/>
                  <a:pt x="11558376" y="4321255"/>
                  <a:pt x="11558794" y="4334153"/>
                </a:cubicBezTo>
                <a:cubicBezTo>
                  <a:pt x="11561310" y="4357137"/>
                  <a:pt x="11552162" y="4349289"/>
                  <a:pt x="11562346" y="4367326"/>
                </a:cubicBezTo>
                <a:cubicBezTo>
                  <a:pt x="11559750" y="4411719"/>
                  <a:pt x="11572402" y="4426587"/>
                  <a:pt x="11564954" y="4468612"/>
                </a:cubicBezTo>
                <a:cubicBezTo>
                  <a:pt x="11563988" y="4505670"/>
                  <a:pt x="11581512" y="4533280"/>
                  <a:pt x="11580786" y="4546196"/>
                </a:cubicBezTo>
                <a:cubicBezTo>
                  <a:pt x="11581754" y="4580683"/>
                  <a:pt x="11563866" y="4624484"/>
                  <a:pt x="11563432" y="4665534"/>
                </a:cubicBezTo>
                <a:cubicBezTo>
                  <a:pt x="11565794" y="4700759"/>
                  <a:pt x="11560190" y="4735452"/>
                  <a:pt x="11568406" y="4764690"/>
                </a:cubicBezTo>
                <a:cubicBezTo>
                  <a:pt x="11567130" y="4767647"/>
                  <a:pt x="11566180" y="4770968"/>
                  <a:pt x="11565462" y="4774527"/>
                </a:cubicBezTo>
                <a:lnTo>
                  <a:pt x="11564000" y="4785178"/>
                </a:lnTo>
                <a:lnTo>
                  <a:pt x="11564328" y="4798347"/>
                </a:lnTo>
                <a:lnTo>
                  <a:pt x="11563206" y="4801234"/>
                </a:lnTo>
                <a:lnTo>
                  <a:pt x="11561136" y="4826142"/>
                </a:lnTo>
                <a:lnTo>
                  <a:pt x="11561700" y="4829040"/>
                </a:lnTo>
                <a:lnTo>
                  <a:pt x="11560522" y="4853748"/>
                </a:lnTo>
                <a:lnTo>
                  <a:pt x="11560924" y="4853991"/>
                </a:lnTo>
                <a:cubicBezTo>
                  <a:pt x="11561796" y="4855098"/>
                  <a:pt x="11562390" y="4856978"/>
                  <a:pt x="11562416" y="4860528"/>
                </a:cubicBezTo>
                <a:cubicBezTo>
                  <a:pt x="11568496" y="4853650"/>
                  <a:pt x="11564776" y="4862172"/>
                  <a:pt x="11564316" y="4873245"/>
                </a:cubicBezTo>
                <a:lnTo>
                  <a:pt x="11572682" y="4927107"/>
                </a:lnTo>
                <a:lnTo>
                  <a:pt x="11572672" y="4932248"/>
                </a:lnTo>
                <a:cubicBezTo>
                  <a:pt x="11572704" y="4932275"/>
                  <a:pt x="11572734" y="4932305"/>
                  <a:pt x="11572766" y="4932333"/>
                </a:cubicBezTo>
                <a:cubicBezTo>
                  <a:pt x="11572964" y="4933414"/>
                  <a:pt x="11573036" y="4935090"/>
                  <a:pt x="11572942" y="4937721"/>
                </a:cubicBezTo>
                <a:lnTo>
                  <a:pt x="11577402" y="4975055"/>
                </a:lnTo>
                <a:cubicBezTo>
                  <a:pt x="11574168" y="4991322"/>
                  <a:pt x="11579054" y="4994280"/>
                  <a:pt x="11580860" y="5016279"/>
                </a:cubicBezTo>
                <a:cubicBezTo>
                  <a:pt x="11577794" y="5025639"/>
                  <a:pt x="11578930" y="5033009"/>
                  <a:pt x="11581396" y="5040153"/>
                </a:cubicBezTo>
                <a:cubicBezTo>
                  <a:pt x="11580034" y="5061698"/>
                  <a:pt x="11583522" y="5081146"/>
                  <a:pt x="11584442" y="5105259"/>
                </a:cubicBezTo>
                <a:cubicBezTo>
                  <a:pt x="11580512" y="5131545"/>
                  <a:pt x="11587750" y="5144617"/>
                  <a:pt x="11588702" y="5170388"/>
                </a:cubicBezTo>
                <a:cubicBezTo>
                  <a:pt x="11581846" y="5193034"/>
                  <a:pt x="11594798" y="5188571"/>
                  <a:pt x="11597568" y="5201681"/>
                </a:cubicBezTo>
                <a:lnTo>
                  <a:pt x="11596842" y="5215195"/>
                </a:lnTo>
                <a:lnTo>
                  <a:pt x="11596192" y="5218814"/>
                </a:lnTo>
                <a:cubicBezTo>
                  <a:pt x="11595848" y="5221331"/>
                  <a:pt x="11595754" y="5223032"/>
                  <a:pt x="11595836" y="5224243"/>
                </a:cubicBezTo>
                <a:lnTo>
                  <a:pt x="11595408" y="5229443"/>
                </a:lnTo>
                <a:cubicBezTo>
                  <a:pt x="11594346" y="5237912"/>
                  <a:pt x="11593122" y="5246108"/>
                  <a:pt x="11591796" y="5253878"/>
                </a:cubicBezTo>
                <a:cubicBezTo>
                  <a:pt x="11596328" y="5261714"/>
                  <a:pt x="11588472" y="5289750"/>
                  <a:pt x="11598078" y="5288650"/>
                </a:cubicBezTo>
                <a:cubicBezTo>
                  <a:pt x="11596572" y="5299191"/>
                  <a:pt x="11592238" y="5304794"/>
                  <a:pt x="11598640" y="5302571"/>
                </a:cubicBezTo>
                <a:cubicBezTo>
                  <a:pt x="11598320" y="5306080"/>
                  <a:pt x="11598696" y="5308372"/>
                  <a:pt x="11599412" y="5310113"/>
                </a:cubicBezTo>
                <a:lnTo>
                  <a:pt x="11599768" y="5310652"/>
                </a:lnTo>
                <a:lnTo>
                  <a:pt x="11593310" y="5352392"/>
                </a:lnTo>
                <a:lnTo>
                  <a:pt x="11592144" y="5360280"/>
                </a:lnTo>
                <a:lnTo>
                  <a:pt x="11589598" y="5374040"/>
                </a:lnTo>
                <a:lnTo>
                  <a:pt x="11589840" y="5375477"/>
                </a:lnTo>
                <a:lnTo>
                  <a:pt x="11587428" y="5384856"/>
                </a:lnTo>
                <a:cubicBezTo>
                  <a:pt x="11586404" y="5387820"/>
                  <a:pt x="11585186" y="5390375"/>
                  <a:pt x="11583696" y="5392331"/>
                </a:cubicBezTo>
                <a:cubicBezTo>
                  <a:pt x="11588614" y="5427214"/>
                  <a:pt x="11579964" y="5457140"/>
                  <a:pt x="11578774" y="5493537"/>
                </a:cubicBezTo>
                <a:cubicBezTo>
                  <a:pt x="11574386" y="5533576"/>
                  <a:pt x="11562428" y="5590359"/>
                  <a:pt x="11557362" y="5632561"/>
                </a:cubicBezTo>
                <a:lnTo>
                  <a:pt x="11548380" y="5746753"/>
                </a:lnTo>
                <a:cubicBezTo>
                  <a:pt x="11556238" y="5772089"/>
                  <a:pt x="11550878" y="5798350"/>
                  <a:pt x="11551024" y="5822826"/>
                </a:cubicBezTo>
                <a:cubicBezTo>
                  <a:pt x="11542796" y="5814291"/>
                  <a:pt x="11553924" y="5853157"/>
                  <a:pt x="11544052" y="5852276"/>
                </a:cubicBezTo>
                <a:cubicBezTo>
                  <a:pt x="11544390" y="5856758"/>
                  <a:pt x="11545032" y="5861128"/>
                  <a:pt x="11545748" y="5865520"/>
                </a:cubicBezTo>
                <a:lnTo>
                  <a:pt x="11546116" y="5867822"/>
                </a:lnTo>
                <a:lnTo>
                  <a:pt x="11545906" y="5876651"/>
                </a:lnTo>
                <a:lnTo>
                  <a:pt x="11547962" y="5879618"/>
                </a:lnTo>
                <a:lnTo>
                  <a:pt x="11549160" y="5893249"/>
                </a:lnTo>
                <a:cubicBezTo>
                  <a:pt x="11549282" y="5898280"/>
                  <a:pt x="11549030" y="5903609"/>
                  <a:pt x="11548180" y="5909369"/>
                </a:cubicBezTo>
                <a:cubicBezTo>
                  <a:pt x="11541720" y="5927436"/>
                  <a:pt x="11549640" y="5963239"/>
                  <a:pt x="11541162" y="5985355"/>
                </a:cubicBezTo>
                <a:cubicBezTo>
                  <a:pt x="11538794" y="5993983"/>
                  <a:pt x="11531140" y="6003419"/>
                  <a:pt x="11533408" y="6010880"/>
                </a:cubicBezTo>
                <a:cubicBezTo>
                  <a:pt x="11533384" y="6032967"/>
                  <a:pt x="11540672" y="6093692"/>
                  <a:pt x="11541022" y="6117880"/>
                </a:cubicBezTo>
                <a:cubicBezTo>
                  <a:pt x="11536010" y="6127417"/>
                  <a:pt x="11542236" y="6147591"/>
                  <a:pt x="11540416" y="6176296"/>
                </a:cubicBezTo>
                <a:cubicBezTo>
                  <a:pt x="11533696" y="6193575"/>
                  <a:pt x="11520672" y="6223706"/>
                  <a:pt x="11515330" y="6241549"/>
                </a:cubicBezTo>
                <a:cubicBezTo>
                  <a:pt x="11509988" y="6259393"/>
                  <a:pt x="11506830" y="6256209"/>
                  <a:pt x="11508360" y="6283356"/>
                </a:cubicBezTo>
                <a:cubicBezTo>
                  <a:pt x="11496758" y="6317094"/>
                  <a:pt x="11506504" y="6340085"/>
                  <a:pt x="11502164" y="6370897"/>
                </a:cubicBezTo>
                <a:cubicBezTo>
                  <a:pt x="11498220" y="6406078"/>
                  <a:pt x="11505228" y="6378276"/>
                  <a:pt x="11493420" y="6419907"/>
                </a:cubicBezTo>
                <a:cubicBezTo>
                  <a:pt x="11496498" y="6425815"/>
                  <a:pt x="11498672" y="6444204"/>
                  <a:pt x="11496258" y="6453162"/>
                </a:cubicBezTo>
                <a:cubicBezTo>
                  <a:pt x="11496982" y="6471523"/>
                  <a:pt x="11512650" y="6498528"/>
                  <a:pt x="11512334" y="6514298"/>
                </a:cubicBezTo>
                <a:cubicBezTo>
                  <a:pt x="11512200" y="6527176"/>
                  <a:pt x="11507906" y="6505466"/>
                  <a:pt x="11506458" y="6519308"/>
                </a:cubicBezTo>
                <a:cubicBezTo>
                  <a:pt x="11505546" y="6536357"/>
                  <a:pt x="11496970" y="6533583"/>
                  <a:pt x="11506912" y="6550074"/>
                </a:cubicBezTo>
                <a:cubicBezTo>
                  <a:pt x="11502902" y="6566946"/>
                  <a:pt x="11507560" y="6571936"/>
                  <a:pt x="11508214" y="6596919"/>
                </a:cubicBezTo>
                <a:cubicBezTo>
                  <a:pt x="11504722" y="6606203"/>
                  <a:pt x="11505462" y="6614758"/>
                  <a:pt x="11507524" y="6623534"/>
                </a:cubicBezTo>
                <a:cubicBezTo>
                  <a:pt x="11505086" y="6646907"/>
                  <a:pt x="11507528" y="6669655"/>
                  <a:pt x="11507206" y="6696669"/>
                </a:cubicBezTo>
                <a:cubicBezTo>
                  <a:pt x="11501998" y="6724388"/>
                  <a:pt x="11508454" y="6741397"/>
                  <a:pt x="11508078" y="6770256"/>
                </a:cubicBezTo>
                <a:cubicBezTo>
                  <a:pt x="11509260" y="6790406"/>
                  <a:pt x="11512798" y="6819910"/>
                  <a:pt x="11515012" y="6840678"/>
                </a:cubicBezTo>
                <a:lnTo>
                  <a:pt x="11515906" y="6850048"/>
                </a:lnTo>
                <a:lnTo>
                  <a:pt x="0" y="6850048"/>
                </a:lnTo>
                <a:lnTo>
                  <a:pt x="0" y="6150255"/>
                </a:lnTo>
                <a:lnTo>
                  <a:pt x="17548" y="6079421"/>
                </a:lnTo>
                <a:cubicBezTo>
                  <a:pt x="24104" y="6016456"/>
                  <a:pt x="27371" y="6035306"/>
                  <a:pt x="27043" y="5985942"/>
                </a:cubicBezTo>
                <a:cubicBezTo>
                  <a:pt x="26678" y="5981021"/>
                  <a:pt x="35914" y="5971603"/>
                  <a:pt x="33624" y="5952542"/>
                </a:cubicBezTo>
                <a:cubicBezTo>
                  <a:pt x="37578" y="5922372"/>
                  <a:pt x="48696" y="5939028"/>
                  <a:pt x="52357" y="5900385"/>
                </a:cubicBezTo>
                <a:cubicBezTo>
                  <a:pt x="55799" y="5903958"/>
                  <a:pt x="54094" y="5866099"/>
                  <a:pt x="66315" y="5862451"/>
                </a:cubicBezTo>
                <a:cubicBezTo>
                  <a:pt x="70207" y="5846033"/>
                  <a:pt x="73489" y="5820812"/>
                  <a:pt x="75710" y="5801878"/>
                </a:cubicBezTo>
                <a:cubicBezTo>
                  <a:pt x="81695" y="5773510"/>
                  <a:pt x="88149" y="5759388"/>
                  <a:pt x="92413" y="5755196"/>
                </a:cubicBezTo>
                <a:cubicBezTo>
                  <a:pt x="99183" y="5726796"/>
                  <a:pt x="100401" y="5729867"/>
                  <a:pt x="114766" y="5692575"/>
                </a:cubicBezTo>
                <a:cubicBezTo>
                  <a:pt x="109606" y="5670690"/>
                  <a:pt x="120766" y="5651885"/>
                  <a:pt x="130959" y="5642725"/>
                </a:cubicBezTo>
                <a:cubicBezTo>
                  <a:pt x="140615" y="5617952"/>
                  <a:pt x="163671" y="5564143"/>
                  <a:pt x="166724" y="5528753"/>
                </a:cubicBezTo>
                <a:cubicBezTo>
                  <a:pt x="165990" y="5474631"/>
                  <a:pt x="177327" y="5489775"/>
                  <a:pt x="185947" y="5465696"/>
                </a:cubicBezTo>
                <a:cubicBezTo>
                  <a:pt x="196662" y="5446952"/>
                  <a:pt x="187411" y="5449560"/>
                  <a:pt x="200956" y="5429999"/>
                </a:cubicBezTo>
                <a:lnTo>
                  <a:pt x="216668" y="5393769"/>
                </a:lnTo>
                <a:lnTo>
                  <a:pt x="241271" y="5350074"/>
                </a:lnTo>
                <a:lnTo>
                  <a:pt x="248034" y="5340072"/>
                </a:lnTo>
                <a:cubicBezTo>
                  <a:pt x="248058" y="5334942"/>
                  <a:pt x="248479" y="5331687"/>
                  <a:pt x="249221" y="5329608"/>
                </a:cubicBezTo>
                <a:cubicBezTo>
                  <a:pt x="249320" y="5329557"/>
                  <a:pt x="249420" y="5329504"/>
                  <a:pt x="249519" y="5329453"/>
                </a:cubicBezTo>
                <a:lnTo>
                  <a:pt x="252498" y="5314689"/>
                </a:lnTo>
                <a:cubicBezTo>
                  <a:pt x="252864" y="5297574"/>
                  <a:pt x="278981" y="5263235"/>
                  <a:pt x="278285" y="5246981"/>
                </a:cubicBezTo>
                <a:cubicBezTo>
                  <a:pt x="294835" y="5239806"/>
                  <a:pt x="267309" y="5243000"/>
                  <a:pt x="282334" y="5215649"/>
                </a:cubicBezTo>
                <a:cubicBezTo>
                  <a:pt x="284338" y="5203457"/>
                  <a:pt x="286369" y="5198331"/>
                  <a:pt x="287909" y="5188115"/>
                </a:cubicBezTo>
                <a:cubicBezTo>
                  <a:pt x="288332" y="5187974"/>
                  <a:pt x="291148" y="5154493"/>
                  <a:pt x="291570" y="5154352"/>
                </a:cubicBezTo>
                <a:lnTo>
                  <a:pt x="295687" y="5129949"/>
                </a:lnTo>
                <a:lnTo>
                  <a:pt x="297770" y="5124375"/>
                </a:lnTo>
                <a:lnTo>
                  <a:pt x="294552" y="5091886"/>
                </a:lnTo>
                <a:lnTo>
                  <a:pt x="294372" y="5075666"/>
                </a:lnTo>
                <a:lnTo>
                  <a:pt x="291261" y="5069914"/>
                </a:lnTo>
                <a:cubicBezTo>
                  <a:pt x="289602" y="5064348"/>
                  <a:pt x="289412" y="5057213"/>
                  <a:pt x="292549" y="5046565"/>
                </a:cubicBezTo>
                <a:lnTo>
                  <a:pt x="293850" y="5044324"/>
                </a:lnTo>
                <a:lnTo>
                  <a:pt x="288225" y="5011521"/>
                </a:lnTo>
                <a:cubicBezTo>
                  <a:pt x="286438" y="5004509"/>
                  <a:pt x="295879" y="4976501"/>
                  <a:pt x="292304" y="4970595"/>
                </a:cubicBezTo>
                <a:cubicBezTo>
                  <a:pt x="297173" y="4914689"/>
                  <a:pt x="280545" y="4880484"/>
                  <a:pt x="292037" y="4812226"/>
                </a:cubicBezTo>
                <a:cubicBezTo>
                  <a:pt x="296651" y="4766534"/>
                  <a:pt x="296553" y="4740857"/>
                  <a:pt x="300183" y="4711370"/>
                </a:cubicBezTo>
                <a:cubicBezTo>
                  <a:pt x="303813" y="4681883"/>
                  <a:pt x="310253" y="4654301"/>
                  <a:pt x="313819" y="4635304"/>
                </a:cubicBezTo>
                <a:cubicBezTo>
                  <a:pt x="317385" y="4616307"/>
                  <a:pt x="319059" y="4621434"/>
                  <a:pt x="321580" y="4597389"/>
                </a:cubicBezTo>
                <a:cubicBezTo>
                  <a:pt x="324100" y="4573344"/>
                  <a:pt x="322182" y="4514378"/>
                  <a:pt x="328942" y="4491032"/>
                </a:cubicBezTo>
                <a:cubicBezTo>
                  <a:pt x="328254" y="4465815"/>
                  <a:pt x="339350" y="4462516"/>
                  <a:pt x="338027" y="4448739"/>
                </a:cubicBezTo>
                <a:cubicBezTo>
                  <a:pt x="354594" y="4377504"/>
                  <a:pt x="351648" y="4318161"/>
                  <a:pt x="348965" y="4231470"/>
                </a:cubicBezTo>
                <a:cubicBezTo>
                  <a:pt x="353874" y="4174323"/>
                  <a:pt x="356666" y="4175355"/>
                  <a:pt x="359496" y="4150308"/>
                </a:cubicBezTo>
                <a:cubicBezTo>
                  <a:pt x="362339" y="4142663"/>
                  <a:pt x="352449" y="4138872"/>
                  <a:pt x="356364" y="4131985"/>
                </a:cubicBezTo>
                <a:lnTo>
                  <a:pt x="361593" y="4096619"/>
                </a:lnTo>
                <a:lnTo>
                  <a:pt x="371792" y="4070654"/>
                </a:lnTo>
                <a:lnTo>
                  <a:pt x="378262" y="4046249"/>
                </a:lnTo>
                <a:lnTo>
                  <a:pt x="381009" y="4016915"/>
                </a:lnTo>
                <a:cubicBezTo>
                  <a:pt x="383439" y="4007929"/>
                  <a:pt x="391279" y="4007340"/>
                  <a:pt x="391151" y="3995496"/>
                </a:cubicBezTo>
                <a:cubicBezTo>
                  <a:pt x="396353" y="3959536"/>
                  <a:pt x="400862" y="3894766"/>
                  <a:pt x="406592" y="3845871"/>
                </a:cubicBezTo>
                <a:cubicBezTo>
                  <a:pt x="403177" y="3821649"/>
                  <a:pt x="409717" y="3786911"/>
                  <a:pt x="419462" y="3776866"/>
                </a:cubicBezTo>
                <a:cubicBezTo>
                  <a:pt x="422173" y="3764871"/>
                  <a:pt x="422222" y="3735955"/>
                  <a:pt x="420303" y="3724288"/>
                </a:cubicBezTo>
                <a:cubicBezTo>
                  <a:pt x="420584" y="3713932"/>
                  <a:pt x="424293" y="3712054"/>
                  <a:pt x="425736" y="3698294"/>
                </a:cubicBezTo>
                <a:cubicBezTo>
                  <a:pt x="429134" y="3683275"/>
                  <a:pt x="445239" y="3650699"/>
                  <a:pt x="450275" y="3636556"/>
                </a:cubicBezTo>
                <a:cubicBezTo>
                  <a:pt x="455311" y="3622413"/>
                  <a:pt x="450096" y="3636797"/>
                  <a:pt x="455950" y="3613438"/>
                </a:cubicBezTo>
                <a:cubicBezTo>
                  <a:pt x="457946" y="3605104"/>
                  <a:pt x="465726" y="3606849"/>
                  <a:pt x="469436" y="3588931"/>
                </a:cubicBezTo>
                <a:cubicBezTo>
                  <a:pt x="473148" y="3571012"/>
                  <a:pt x="477437" y="3530877"/>
                  <a:pt x="478216" y="3505927"/>
                </a:cubicBezTo>
                <a:cubicBezTo>
                  <a:pt x="465624" y="3478053"/>
                  <a:pt x="482767" y="3487820"/>
                  <a:pt x="466921" y="3436850"/>
                </a:cubicBezTo>
                <a:cubicBezTo>
                  <a:pt x="468947" y="3435539"/>
                  <a:pt x="468075" y="3414710"/>
                  <a:pt x="469431" y="3393361"/>
                </a:cubicBezTo>
                <a:cubicBezTo>
                  <a:pt x="470787" y="3372012"/>
                  <a:pt x="482148" y="3326552"/>
                  <a:pt x="475054" y="3308755"/>
                </a:cubicBezTo>
                <a:lnTo>
                  <a:pt x="474310" y="3151747"/>
                </a:lnTo>
                <a:lnTo>
                  <a:pt x="486215" y="3061618"/>
                </a:lnTo>
                <a:cubicBezTo>
                  <a:pt x="488121" y="3030278"/>
                  <a:pt x="496811" y="3025014"/>
                  <a:pt x="493402" y="3004882"/>
                </a:cubicBezTo>
                <a:cubicBezTo>
                  <a:pt x="495599" y="2970945"/>
                  <a:pt x="511735" y="2992431"/>
                  <a:pt x="498742" y="2953275"/>
                </a:cubicBezTo>
                <a:cubicBezTo>
                  <a:pt x="512558" y="2963977"/>
                  <a:pt x="494995" y="2934875"/>
                  <a:pt x="506118" y="2914739"/>
                </a:cubicBezTo>
                <a:cubicBezTo>
                  <a:pt x="497917" y="2886497"/>
                  <a:pt x="508247" y="2857462"/>
                  <a:pt x="509450" y="2840319"/>
                </a:cubicBezTo>
                <a:cubicBezTo>
                  <a:pt x="510653" y="2823176"/>
                  <a:pt x="514436" y="2836441"/>
                  <a:pt x="513337" y="2811881"/>
                </a:cubicBezTo>
                <a:lnTo>
                  <a:pt x="518905" y="2777197"/>
                </a:lnTo>
                <a:cubicBezTo>
                  <a:pt x="514307" y="2779008"/>
                  <a:pt x="515662" y="2773990"/>
                  <a:pt x="516381" y="2760229"/>
                </a:cubicBezTo>
                <a:lnTo>
                  <a:pt x="512284" y="2723271"/>
                </a:lnTo>
                <a:lnTo>
                  <a:pt x="516417" y="2697909"/>
                </a:lnTo>
                <a:cubicBezTo>
                  <a:pt x="516277" y="2694509"/>
                  <a:pt x="511777" y="2670333"/>
                  <a:pt x="508245" y="2670818"/>
                </a:cubicBezTo>
                <a:cubicBezTo>
                  <a:pt x="523059" y="2644368"/>
                  <a:pt x="513753" y="2641721"/>
                  <a:pt x="509977" y="2614598"/>
                </a:cubicBezTo>
                <a:cubicBezTo>
                  <a:pt x="511368" y="2591343"/>
                  <a:pt x="511836" y="2611388"/>
                  <a:pt x="513586" y="2555192"/>
                </a:cubicBezTo>
                <a:cubicBezTo>
                  <a:pt x="529849" y="2533316"/>
                  <a:pt x="501799" y="2549042"/>
                  <a:pt x="524573" y="2506102"/>
                </a:cubicBezTo>
                <a:cubicBezTo>
                  <a:pt x="522798" y="2504000"/>
                  <a:pt x="524426" y="2477490"/>
                  <a:pt x="526211" y="2463615"/>
                </a:cubicBezTo>
                <a:cubicBezTo>
                  <a:pt x="527997" y="2449740"/>
                  <a:pt x="525821" y="2437204"/>
                  <a:pt x="535288" y="2422849"/>
                </a:cubicBezTo>
                <a:cubicBezTo>
                  <a:pt x="538200" y="2412361"/>
                  <a:pt x="533938" y="2431104"/>
                  <a:pt x="538894" y="2398306"/>
                </a:cubicBezTo>
                <a:cubicBezTo>
                  <a:pt x="543849" y="2365508"/>
                  <a:pt x="560628" y="2258604"/>
                  <a:pt x="565019" y="2226060"/>
                </a:cubicBezTo>
                <a:cubicBezTo>
                  <a:pt x="569411" y="2193516"/>
                  <a:pt x="571990" y="2216405"/>
                  <a:pt x="572425" y="2203044"/>
                </a:cubicBezTo>
                <a:cubicBezTo>
                  <a:pt x="572861" y="2189683"/>
                  <a:pt x="565754" y="2160914"/>
                  <a:pt x="567634" y="2145894"/>
                </a:cubicBezTo>
                <a:cubicBezTo>
                  <a:pt x="569552" y="2127038"/>
                  <a:pt x="576895" y="2124242"/>
                  <a:pt x="576524" y="2112924"/>
                </a:cubicBezTo>
                <a:cubicBezTo>
                  <a:pt x="566248" y="2102460"/>
                  <a:pt x="566361" y="2091349"/>
                  <a:pt x="572593" y="2073223"/>
                </a:cubicBezTo>
                <a:cubicBezTo>
                  <a:pt x="575393" y="2039410"/>
                  <a:pt x="564822" y="2039383"/>
                  <a:pt x="566346" y="2006730"/>
                </a:cubicBezTo>
                <a:cubicBezTo>
                  <a:pt x="565764" y="1992401"/>
                  <a:pt x="569077" y="1984735"/>
                  <a:pt x="565784" y="1960829"/>
                </a:cubicBezTo>
                <a:cubicBezTo>
                  <a:pt x="566486" y="1943808"/>
                  <a:pt x="568252" y="1909609"/>
                  <a:pt x="557910" y="1886564"/>
                </a:cubicBezTo>
                <a:cubicBezTo>
                  <a:pt x="556594" y="1861569"/>
                  <a:pt x="556127" y="1879721"/>
                  <a:pt x="558732" y="1852441"/>
                </a:cubicBezTo>
                <a:cubicBezTo>
                  <a:pt x="559253" y="1819115"/>
                  <a:pt x="552986" y="1805243"/>
                  <a:pt x="554477" y="1785985"/>
                </a:cubicBezTo>
                <a:cubicBezTo>
                  <a:pt x="550197" y="1773445"/>
                  <a:pt x="555297" y="1787647"/>
                  <a:pt x="549925" y="1739449"/>
                </a:cubicBezTo>
                <a:cubicBezTo>
                  <a:pt x="559439" y="1720347"/>
                  <a:pt x="546428" y="1704007"/>
                  <a:pt x="548478" y="1687662"/>
                </a:cubicBezTo>
                <a:cubicBezTo>
                  <a:pt x="547438" y="1661740"/>
                  <a:pt x="547552" y="1598028"/>
                  <a:pt x="546079" y="1574394"/>
                </a:cubicBezTo>
                <a:cubicBezTo>
                  <a:pt x="544606" y="1550760"/>
                  <a:pt x="542413" y="1575916"/>
                  <a:pt x="539645" y="1545855"/>
                </a:cubicBezTo>
                <a:cubicBezTo>
                  <a:pt x="551965" y="1490487"/>
                  <a:pt x="529792" y="1459589"/>
                  <a:pt x="527078" y="1403551"/>
                </a:cubicBezTo>
                <a:cubicBezTo>
                  <a:pt x="509907" y="1369534"/>
                  <a:pt x="527744" y="1345427"/>
                  <a:pt x="514603" y="1308232"/>
                </a:cubicBezTo>
                <a:cubicBezTo>
                  <a:pt x="510585" y="1283061"/>
                  <a:pt x="514424" y="1279405"/>
                  <a:pt x="512548" y="1265228"/>
                </a:cubicBezTo>
                <a:cubicBezTo>
                  <a:pt x="510672" y="1251051"/>
                  <a:pt x="506150" y="1235061"/>
                  <a:pt x="503347" y="1223169"/>
                </a:cubicBezTo>
                <a:cubicBezTo>
                  <a:pt x="507006" y="1216804"/>
                  <a:pt x="500559" y="1167333"/>
                  <a:pt x="495727" y="1168475"/>
                </a:cubicBezTo>
                <a:cubicBezTo>
                  <a:pt x="497383" y="1161125"/>
                  <a:pt x="503792" y="1140806"/>
                  <a:pt x="496141" y="1138512"/>
                </a:cubicBezTo>
                <a:cubicBezTo>
                  <a:pt x="496060" y="1100984"/>
                  <a:pt x="494987" y="1079901"/>
                  <a:pt x="505184" y="1047073"/>
                </a:cubicBezTo>
                <a:cubicBezTo>
                  <a:pt x="508983" y="1023742"/>
                  <a:pt x="506944" y="1040037"/>
                  <a:pt x="509355" y="1025516"/>
                </a:cubicBezTo>
                <a:cubicBezTo>
                  <a:pt x="511766" y="1010995"/>
                  <a:pt x="507447" y="986805"/>
                  <a:pt x="506873" y="963123"/>
                </a:cubicBezTo>
                <a:cubicBezTo>
                  <a:pt x="507006" y="939112"/>
                  <a:pt x="511112" y="911137"/>
                  <a:pt x="512548" y="893356"/>
                </a:cubicBezTo>
                <a:cubicBezTo>
                  <a:pt x="513984" y="875575"/>
                  <a:pt x="513640" y="871333"/>
                  <a:pt x="515492" y="856438"/>
                </a:cubicBezTo>
                <a:cubicBezTo>
                  <a:pt x="512022" y="831582"/>
                  <a:pt x="513851" y="810695"/>
                  <a:pt x="521269" y="792080"/>
                </a:cubicBezTo>
                <a:cubicBezTo>
                  <a:pt x="523173" y="777595"/>
                  <a:pt x="527507" y="785019"/>
                  <a:pt x="529314" y="774293"/>
                </a:cubicBezTo>
                <a:cubicBezTo>
                  <a:pt x="531122" y="763567"/>
                  <a:pt x="522950" y="756728"/>
                  <a:pt x="524928" y="727723"/>
                </a:cubicBezTo>
                <a:cubicBezTo>
                  <a:pt x="525327" y="717404"/>
                  <a:pt x="532992" y="717749"/>
                  <a:pt x="534104" y="695712"/>
                </a:cubicBezTo>
                <a:cubicBezTo>
                  <a:pt x="535215" y="673675"/>
                  <a:pt x="540000" y="585070"/>
                  <a:pt x="541179" y="552638"/>
                </a:cubicBezTo>
                <a:cubicBezTo>
                  <a:pt x="542357" y="520206"/>
                  <a:pt x="539121" y="533336"/>
                  <a:pt x="538784" y="517789"/>
                </a:cubicBezTo>
                <a:cubicBezTo>
                  <a:pt x="538447" y="502242"/>
                  <a:pt x="529995" y="483849"/>
                  <a:pt x="539155" y="459355"/>
                </a:cubicBezTo>
                <a:cubicBezTo>
                  <a:pt x="534282" y="441033"/>
                  <a:pt x="545465" y="440562"/>
                  <a:pt x="548350" y="420246"/>
                </a:cubicBezTo>
                <a:cubicBezTo>
                  <a:pt x="552432" y="409037"/>
                  <a:pt x="551248" y="395007"/>
                  <a:pt x="554063" y="385753"/>
                </a:cubicBezTo>
                <a:cubicBezTo>
                  <a:pt x="556878" y="376499"/>
                  <a:pt x="557385" y="369183"/>
                  <a:pt x="560450" y="362337"/>
                </a:cubicBezTo>
                <a:cubicBezTo>
                  <a:pt x="563515" y="355491"/>
                  <a:pt x="569657" y="353410"/>
                  <a:pt x="572451" y="344679"/>
                </a:cubicBezTo>
                <a:cubicBezTo>
                  <a:pt x="575246" y="335948"/>
                  <a:pt x="580164" y="322294"/>
                  <a:pt x="582006" y="312331"/>
                </a:cubicBezTo>
                <a:cubicBezTo>
                  <a:pt x="583847" y="302368"/>
                  <a:pt x="580997" y="303880"/>
                  <a:pt x="583503" y="284899"/>
                </a:cubicBezTo>
                <a:cubicBezTo>
                  <a:pt x="588855" y="253960"/>
                  <a:pt x="592732" y="226097"/>
                  <a:pt x="592254" y="191300"/>
                </a:cubicBezTo>
                <a:cubicBezTo>
                  <a:pt x="602017" y="184777"/>
                  <a:pt x="597586" y="174390"/>
                  <a:pt x="592419" y="160499"/>
                </a:cubicBezTo>
                <a:cubicBezTo>
                  <a:pt x="599540" y="134531"/>
                  <a:pt x="605057" y="90673"/>
                  <a:pt x="620978" y="46251"/>
                </a:cubicBezTo>
                <a:cubicBezTo>
                  <a:pt x="630736" y="27343"/>
                  <a:pt x="632412" y="23169"/>
                  <a:pt x="635098" y="9619"/>
                </a:cubicBezTo>
                <a:close/>
              </a:path>
            </a:pathLst>
          </a:custGeom>
        </p:spPr>
      </p:pic>
      <p:sp>
        <p:nvSpPr>
          <p:cNvPr id="4" name="Slide Number Placeholder 3">
            <a:extLst>
              <a:ext uri="{FF2B5EF4-FFF2-40B4-BE49-F238E27FC236}">
                <a16:creationId xmlns:a16="http://schemas.microsoft.com/office/drawing/2014/main" id="{CCC7D45E-7E4F-4AE8-999E-488A62C0553F}"/>
              </a:ext>
            </a:extLst>
          </p:cNvPr>
          <p:cNvSpPr>
            <a:spLocks noGrp="1"/>
          </p:cNvSpPr>
          <p:nvPr>
            <p:ph type="sldNum" sz="quarter" idx="11"/>
          </p:nvPr>
        </p:nvSpPr>
        <p:spPr>
          <a:xfrm>
            <a:off x="8610600" y="6356350"/>
            <a:ext cx="2743200" cy="365125"/>
          </a:xfrm>
          <a:prstGeom prst="ellipse">
            <a:avLst/>
          </a:prstGeom>
        </p:spPr>
        <p:txBody>
          <a:bodyPr vert="horz" lIns="91440" tIns="45720" rIns="91440" bIns="45720" rtlCol="0" anchor="ctr">
            <a:normAutofit/>
          </a:bodyPr>
          <a:lstStyle/>
          <a:p>
            <a:pPr algn="r">
              <a:spcAft>
                <a:spcPts val="600"/>
              </a:spcAft>
            </a:pPr>
            <a:fld id="{234755BD-B4AC-9044-BCE4-27904766F8BB}" type="slidenum">
              <a:rPr lang="en-US" sz="1000">
                <a:solidFill>
                  <a:srgbClr val="FFFFFF"/>
                </a:solidFill>
                <a:latin typeface="+mn-lt"/>
                <a:cs typeface="+mn-cs"/>
              </a:rPr>
              <a:pPr algn="r">
                <a:spcAft>
                  <a:spcPts val="600"/>
                </a:spcAft>
              </a:pPr>
              <a:t>66</a:t>
            </a:fld>
            <a:endParaRPr lang="en-US" sz="1000">
              <a:solidFill>
                <a:srgbClr val="FFFFFF"/>
              </a:solidFill>
              <a:latin typeface="+mn-lt"/>
              <a:cs typeface="+mn-cs"/>
            </a:endParaRPr>
          </a:p>
        </p:txBody>
      </p:sp>
    </p:spTree>
    <p:extLst>
      <p:ext uri="{BB962C8B-B14F-4D97-AF65-F5344CB8AC3E}">
        <p14:creationId xmlns:p14="http://schemas.microsoft.com/office/powerpoint/2010/main" val="16788689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2CC4BDB-5B81-4023-B967-7DF04BC133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posing for a photo&#10;&#10;Description automatically generated with low confidence">
            <a:extLst>
              <a:ext uri="{FF2B5EF4-FFF2-40B4-BE49-F238E27FC236}">
                <a16:creationId xmlns:a16="http://schemas.microsoft.com/office/drawing/2014/main" id="{7FDB9520-982F-4D36-9B9E-7D6E80A6D97D}"/>
              </a:ext>
            </a:extLst>
          </p:cNvPr>
          <p:cNvPicPr>
            <a:picLocks noChangeAspect="1"/>
          </p:cNvPicPr>
          <p:nvPr/>
        </p:nvPicPr>
        <p:blipFill rotWithShape="1">
          <a:blip r:embed="rId3">
            <a:extLst>
              <a:ext uri="{28A0092B-C50C-407E-A947-70E740481C1C}">
                <a14:useLocalDpi xmlns:a14="http://schemas.microsoft.com/office/drawing/2010/main" val="0"/>
              </a:ext>
            </a:extLst>
          </a:blip>
          <a:srcRect t="7863" r="-1" b="7862"/>
          <a:stretch/>
        </p:blipFill>
        <p:spPr>
          <a:xfrm>
            <a:off x="2" y="10"/>
            <a:ext cx="12191271" cy="6857989"/>
          </a:xfrm>
          <a:custGeom>
            <a:avLst/>
            <a:gdLst/>
            <a:ahLst/>
            <a:cxnLst/>
            <a:rect l="l" t="t" r="r" b="b"/>
            <a:pathLst>
              <a:path w="12191271" h="6850048">
                <a:moveTo>
                  <a:pt x="636938" y="0"/>
                </a:moveTo>
                <a:lnTo>
                  <a:pt x="12191271" y="0"/>
                </a:lnTo>
                <a:lnTo>
                  <a:pt x="12191271" y="34"/>
                </a:lnTo>
                <a:lnTo>
                  <a:pt x="12188836" y="26696"/>
                </a:lnTo>
                <a:cubicBezTo>
                  <a:pt x="12159738" y="43228"/>
                  <a:pt x="12151834" y="118002"/>
                  <a:pt x="12131136" y="168244"/>
                </a:cubicBezTo>
                <a:cubicBezTo>
                  <a:pt x="12124808" y="199505"/>
                  <a:pt x="12149886" y="254732"/>
                  <a:pt x="12134482" y="260696"/>
                </a:cubicBezTo>
                <a:cubicBezTo>
                  <a:pt x="12141738" y="278745"/>
                  <a:pt x="12126232" y="287417"/>
                  <a:pt x="12123358" y="303160"/>
                </a:cubicBezTo>
                <a:cubicBezTo>
                  <a:pt x="12127622" y="318147"/>
                  <a:pt x="12122174" y="322795"/>
                  <a:pt x="12119930" y="334153"/>
                </a:cubicBezTo>
                <a:cubicBezTo>
                  <a:pt x="12122824" y="340739"/>
                  <a:pt x="12121652" y="350621"/>
                  <a:pt x="12117292" y="352523"/>
                </a:cubicBezTo>
                <a:cubicBezTo>
                  <a:pt x="12108502" y="344302"/>
                  <a:pt x="12109672" y="380554"/>
                  <a:pt x="12103022" y="380764"/>
                </a:cubicBezTo>
                <a:cubicBezTo>
                  <a:pt x="12099682" y="400323"/>
                  <a:pt x="12099092" y="490383"/>
                  <a:pt x="12087384" y="501357"/>
                </a:cubicBezTo>
                <a:cubicBezTo>
                  <a:pt x="12078470" y="540103"/>
                  <a:pt x="12088892" y="604695"/>
                  <a:pt x="12086884" y="621818"/>
                </a:cubicBezTo>
                <a:cubicBezTo>
                  <a:pt x="12103872" y="645808"/>
                  <a:pt x="12046274" y="710838"/>
                  <a:pt x="12037912" y="783603"/>
                </a:cubicBezTo>
                <a:cubicBezTo>
                  <a:pt x="12038728" y="794128"/>
                  <a:pt x="12038178" y="799388"/>
                  <a:pt x="12033652" y="800460"/>
                </a:cubicBezTo>
                <a:cubicBezTo>
                  <a:pt x="12030680" y="822866"/>
                  <a:pt x="12018000" y="839465"/>
                  <a:pt x="12021616" y="857543"/>
                </a:cubicBezTo>
                <a:cubicBezTo>
                  <a:pt x="12012916" y="850673"/>
                  <a:pt x="12020790" y="891755"/>
                  <a:pt x="12011726" y="892266"/>
                </a:cubicBezTo>
                <a:cubicBezTo>
                  <a:pt x="12007210" y="905052"/>
                  <a:pt x="11997872" y="927582"/>
                  <a:pt x="11994512" y="934260"/>
                </a:cubicBezTo>
                <a:lnTo>
                  <a:pt x="11991560" y="932336"/>
                </a:lnTo>
                <a:lnTo>
                  <a:pt x="11990514" y="940487"/>
                </a:lnTo>
                <a:lnTo>
                  <a:pt x="11988602" y="958836"/>
                </a:lnTo>
                <a:cubicBezTo>
                  <a:pt x="11985966" y="966456"/>
                  <a:pt x="11975758" y="977088"/>
                  <a:pt x="11974700" y="986207"/>
                </a:cubicBezTo>
                <a:cubicBezTo>
                  <a:pt x="11970938" y="1004735"/>
                  <a:pt x="11977876" y="1007075"/>
                  <a:pt x="11982258" y="1013556"/>
                </a:cubicBezTo>
                <a:cubicBezTo>
                  <a:pt x="11981214" y="1026451"/>
                  <a:pt x="11971950" y="1050442"/>
                  <a:pt x="11968448" y="1063580"/>
                </a:cubicBezTo>
                <a:cubicBezTo>
                  <a:pt x="11964708" y="1069989"/>
                  <a:pt x="11969836" y="1093522"/>
                  <a:pt x="11961240" y="1092388"/>
                </a:cubicBezTo>
                <a:cubicBezTo>
                  <a:pt x="11960426" y="1105603"/>
                  <a:pt x="11958786" y="1112923"/>
                  <a:pt x="11957400" y="1120089"/>
                </a:cubicBezTo>
                <a:lnTo>
                  <a:pt x="11952458" y="1136369"/>
                </a:lnTo>
                <a:cubicBezTo>
                  <a:pt x="11950090" y="1140925"/>
                  <a:pt x="11948538" y="1146011"/>
                  <a:pt x="11948726" y="1152132"/>
                </a:cubicBezTo>
                <a:lnTo>
                  <a:pt x="11949742" y="1158140"/>
                </a:lnTo>
                <a:lnTo>
                  <a:pt x="11948154" y="1158608"/>
                </a:lnTo>
                <a:cubicBezTo>
                  <a:pt x="11945686" y="1158803"/>
                  <a:pt x="11928734" y="1161056"/>
                  <a:pt x="11927260" y="1180442"/>
                </a:cubicBezTo>
                <a:cubicBezTo>
                  <a:pt x="11921496" y="1192709"/>
                  <a:pt x="11919204" y="1203402"/>
                  <a:pt x="11915994" y="1221353"/>
                </a:cubicBezTo>
                <a:cubicBezTo>
                  <a:pt x="11915516" y="1232713"/>
                  <a:pt x="11926308" y="1235102"/>
                  <a:pt x="11924388" y="1248604"/>
                </a:cubicBezTo>
                <a:cubicBezTo>
                  <a:pt x="11911346" y="1301115"/>
                  <a:pt x="11929638" y="1279167"/>
                  <a:pt x="11916648" y="1307095"/>
                </a:cubicBezTo>
                <a:cubicBezTo>
                  <a:pt x="11915436" y="1312439"/>
                  <a:pt x="11915606" y="1317191"/>
                  <a:pt x="11916360" y="1321583"/>
                </a:cubicBezTo>
                <a:lnTo>
                  <a:pt x="11918132" y="1328373"/>
                </a:lnTo>
                <a:lnTo>
                  <a:pt x="11911374" y="1349635"/>
                </a:lnTo>
                <a:cubicBezTo>
                  <a:pt x="11908688" y="1360345"/>
                  <a:pt x="11906470" y="1371840"/>
                  <a:pt x="11904778" y="1383852"/>
                </a:cubicBezTo>
                <a:cubicBezTo>
                  <a:pt x="11907652" y="1387748"/>
                  <a:pt x="11902226" y="1395665"/>
                  <a:pt x="11900890" y="1399838"/>
                </a:cubicBezTo>
                <a:cubicBezTo>
                  <a:pt x="11902940" y="1400643"/>
                  <a:pt x="11902928" y="1410976"/>
                  <a:pt x="11900874" y="1413889"/>
                </a:cubicBezTo>
                <a:cubicBezTo>
                  <a:pt x="11886092" y="1485537"/>
                  <a:pt x="11909474" y="1450776"/>
                  <a:pt x="11893500" y="1491153"/>
                </a:cubicBezTo>
                <a:cubicBezTo>
                  <a:pt x="11892154" y="1498399"/>
                  <a:pt x="11892622" y="1504376"/>
                  <a:pt x="11893858" y="1509677"/>
                </a:cubicBezTo>
                <a:lnTo>
                  <a:pt x="11897264" y="1519651"/>
                </a:lnTo>
                <a:lnTo>
                  <a:pt x="11895090" y="1525679"/>
                </a:lnTo>
                <a:cubicBezTo>
                  <a:pt x="11892484" y="1550498"/>
                  <a:pt x="11896104" y="1559433"/>
                  <a:pt x="11890274" y="1572282"/>
                </a:cubicBezTo>
                <a:cubicBezTo>
                  <a:pt x="11897250" y="1597020"/>
                  <a:pt x="11889764" y="1586796"/>
                  <a:pt x="11886744" y="1602539"/>
                </a:cubicBezTo>
                <a:cubicBezTo>
                  <a:pt x="11883642" y="1614697"/>
                  <a:pt x="11882502" y="1589859"/>
                  <a:pt x="11880728" y="1602238"/>
                </a:cubicBezTo>
                <a:cubicBezTo>
                  <a:pt x="11881720" y="1616707"/>
                  <a:pt x="11874476" y="1613372"/>
                  <a:pt x="11875940" y="1628576"/>
                </a:cubicBezTo>
                <a:cubicBezTo>
                  <a:pt x="11881788" y="1627172"/>
                  <a:pt x="11872080" y="1656092"/>
                  <a:pt x="11876794" y="1658841"/>
                </a:cubicBezTo>
                <a:lnTo>
                  <a:pt x="11876694" y="1659046"/>
                </a:lnTo>
                <a:cubicBezTo>
                  <a:pt x="11866634" y="1667627"/>
                  <a:pt x="11851866" y="1763404"/>
                  <a:pt x="11841806" y="1771984"/>
                </a:cubicBezTo>
                <a:cubicBezTo>
                  <a:pt x="11810410" y="1824881"/>
                  <a:pt x="11780100" y="1952023"/>
                  <a:pt x="11765636" y="2016516"/>
                </a:cubicBezTo>
                <a:cubicBezTo>
                  <a:pt x="11751172" y="2081009"/>
                  <a:pt x="11756430" y="2114985"/>
                  <a:pt x="11755018" y="2158942"/>
                </a:cubicBezTo>
                <a:lnTo>
                  <a:pt x="11756288" y="2240371"/>
                </a:lnTo>
                <a:lnTo>
                  <a:pt x="11751858" y="2253578"/>
                </a:lnTo>
                <a:cubicBezTo>
                  <a:pt x="11750642" y="2255242"/>
                  <a:pt x="11750294" y="2257858"/>
                  <a:pt x="11752262" y="2273603"/>
                </a:cubicBezTo>
                <a:cubicBezTo>
                  <a:pt x="11740738" y="2308149"/>
                  <a:pt x="11737736" y="2368195"/>
                  <a:pt x="11722998" y="2393147"/>
                </a:cubicBezTo>
                <a:cubicBezTo>
                  <a:pt x="11727870" y="2391170"/>
                  <a:pt x="11729790" y="2408227"/>
                  <a:pt x="11726462" y="2418325"/>
                </a:cubicBezTo>
                <a:cubicBezTo>
                  <a:pt x="11745428" y="2412080"/>
                  <a:pt x="11706204" y="2455637"/>
                  <a:pt x="11717312" y="2469703"/>
                </a:cubicBezTo>
                <a:cubicBezTo>
                  <a:pt x="11706060" y="2466046"/>
                  <a:pt x="11682162" y="2507996"/>
                  <a:pt x="11689052" y="2534428"/>
                </a:cubicBezTo>
                <a:cubicBezTo>
                  <a:pt x="11683298" y="2568704"/>
                  <a:pt x="11671550" y="2590146"/>
                  <a:pt x="11671572" y="2628315"/>
                </a:cubicBezTo>
                <a:cubicBezTo>
                  <a:pt x="11669958" y="2628904"/>
                  <a:pt x="11668516" y="2630315"/>
                  <a:pt x="11667202" y="2632291"/>
                </a:cubicBezTo>
                <a:lnTo>
                  <a:pt x="11663792" y="2639275"/>
                </a:lnTo>
                <a:lnTo>
                  <a:pt x="11663828" y="2640882"/>
                </a:lnTo>
                <a:cubicBezTo>
                  <a:pt x="11663260" y="2646928"/>
                  <a:pt x="11662318" y="2649787"/>
                  <a:pt x="11661216" y="2651232"/>
                </a:cubicBezTo>
                <a:lnTo>
                  <a:pt x="11659736" y="2651998"/>
                </a:lnTo>
                <a:lnTo>
                  <a:pt x="11657658" y="2658628"/>
                </a:lnTo>
                <a:lnTo>
                  <a:pt x="11652798" y="2670425"/>
                </a:lnTo>
                <a:lnTo>
                  <a:pt x="11652608" y="2673819"/>
                </a:lnTo>
                <a:lnTo>
                  <a:pt x="11646398" y="2693461"/>
                </a:lnTo>
                <a:lnTo>
                  <a:pt x="11646654" y="2694295"/>
                </a:lnTo>
                <a:cubicBezTo>
                  <a:pt x="11647086" y="2696613"/>
                  <a:pt x="11647138" y="2699170"/>
                  <a:pt x="11646396" y="2702293"/>
                </a:cubicBezTo>
                <a:cubicBezTo>
                  <a:pt x="11652536" y="2705759"/>
                  <a:pt x="11647852" y="2707391"/>
                  <a:pt x="11645122" y="2716295"/>
                </a:cubicBezTo>
                <a:cubicBezTo>
                  <a:pt x="11654048" y="2723663"/>
                  <a:pt x="11643268" y="2743972"/>
                  <a:pt x="11646406" y="2755554"/>
                </a:cubicBezTo>
                <a:cubicBezTo>
                  <a:pt x="11644200" y="2761932"/>
                  <a:pt x="11642026" y="2768809"/>
                  <a:pt x="11639970" y="2776095"/>
                </a:cubicBezTo>
                <a:lnTo>
                  <a:pt x="11638858" y="2780546"/>
                </a:lnTo>
                <a:lnTo>
                  <a:pt x="11638912" y="2780766"/>
                </a:lnTo>
                <a:cubicBezTo>
                  <a:pt x="11638832" y="2782014"/>
                  <a:pt x="11638528" y="2783583"/>
                  <a:pt x="11637890" y="2785722"/>
                </a:cubicBezTo>
                <a:lnTo>
                  <a:pt x="11636832" y="2788662"/>
                </a:lnTo>
                <a:lnTo>
                  <a:pt x="11634674" y="2797295"/>
                </a:lnTo>
                <a:lnTo>
                  <a:pt x="11634434" y="2801139"/>
                </a:lnTo>
                <a:cubicBezTo>
                  <a:pt x="11635286" y="2816294"/>
                  <a:pt x="11647702" y="2823339"/>
                  <a:pt x="11638528" y="2839295"/>
                </a:cubicBezTo>
                <a:cubicBezTo>
                  <a:pt x="11636094" y="2865138"/>
                  <a:pt x="11641034" y="2884181"/>
                  <a:pt x="11634070" y="2906237"/>
                </a:cubicBezTo>
                <a:cubicBezTo>
                  <a:pt x="11631818" y="2930445"/>
                  <a:pt x="11632514" y="2952380"/>
                  <a:pt x="11628506" y="2972091"/>
                </a:cubicBezTo>
                <a:cubicBezTo>
                  <a:pt x="11629844" y="2981191"/>
                  <a:pt x="11625508" y="2988486"/>
                  <a:pt x="11625932" y="2995729"/>
                </a:cubicBezTo>
                <a:cubicBezTo>
                  <a:pt x="11626358" y="3002972"/>
                  <a:pt x="11636102" y="3002605"/>
                  <a:pt x="11631060" y="3015551"/>
                </a:cubicBezTo>
                <a:cubicBezTo>
                  <a:pt x="11639036" y="3026970"/>
                  <a:pt x="11634852" y="3046550"/>
                  <a:pt x="11634862" y="3052653"/>
                </a:cubicBezTo>
                <a:lnTo>
                  <a:pt x="11638472" y="3085161"/>
                </a:lnTo>
                <a:lnTo>
                  <a:pt x="11617590" y="3113393"/>
                </a:lnTo>
                <a:cubicBezTo>
                  <a:pt x="11621846" y="3121866"/>
                  <a:pt x="11613122" y="3148828"/>
                  <a:pt x="11622718" y="3149063"/>
                </a:cubicBezTo>
                <a:cubicBezTo>
                  <a:pt x="11620874" y="3159401"/>
                  <a:pt x="11616380" y="3164407"/>
                  <a:pt x="11622820" y="3163072"/>
                </a:cubicBezTo>
                <a:cubicBezTo>
                  <a:pt x="11622276" y="3170605"/>
                  <a:pt x="11620826" y="3184783"/>
                  <a:pt x="11619438" y="3194257"/>
                </a:cubicBezTo>
                <a:lnTo>
                  <a:pt x="11614494" y="3219915"/>
                </a:lnTo>
                <a:lnTo>
                  <a:pt x="11613098" y="3221731"/>
                </a:lnTo>
                <a:cubicBezTo>
                  <a:pt x="11612634" y="3224213"/>
                  <a:pt x="11612392" y="3231115"/>
                  <a:pt x="11611708" y="3234801"/>
                </a:cubicBezTo>
                <a:lnTo>
                  <a:pt x="11609006" y="3243851"/>
                </a:lnTo>
                <a:cubicBezTo>
                  <a:pt x="11607894" y="3246676"/>
                  <a:pt x="11606598" y="3249062"/>
                  <a:pt x="11605054" y="3250812"/>
                </a:cubicBezTo>
                <a:cubicBezTo>
                  <a:pt x="11608816" y="3286401"/>
                  <a:pt x="11599242" y="3315146"/>
                  <a:pt x="11596882" y="3351401"/>
                </a:cubicBezTo>
                <a:cubicBezTo>
                  <a:pt x="11606320" y="3370932"/>
                  <a:pt x="11574486" y="3407777"/>
                  <a:pt x="11562942" y="3412738"/>
                </a:cubicBezTo>
                <a:cubicBezTo>
                  <a:pt x="11558508" y="3443835"/>
                  <a:pt x="11567878" y="3479425"/>
                  <a:pt x="11562930" y="3515212"/>
                </a:cubicBezTo>
                <a:lnTo>
                  <a:pt x="11545452" y="3647527"/>
                </a:lnTo>
                <a:cubicBezTo>
                  <a:pt x="11538634" y="3726778"/>
                  <a:pt x="11536610" y="3789073"/>
                  <a:pt x="11537114" y="3864465"/>
                </a:cubicBezTo>
                <a:cubicBezTo>
                  <a:pt x="11537618" y="3939858"/>
                  <a:pt x="11535598" y="4034053"/>
                  <a:pt x="11548476" y="4099881"/>
                </a:cubicBezTo>
                <a:lnTo>
                  <a:pt x="11552432" y="4165133"/>
                </a:lnTo>
                <a:lnTo>
                  <a:pt x="11552732" y="4173457"/>
                </a:lnTo>
                <a:cubicBezTo>
                  <a:pt x="11546540" y="4200651"/>
                  <a:pt x="11557802" y="4228513"/>
                  <a:pt x="11553200" y="4250383"/>
                </a:cubicBezTo>
                <a:cubicBezTo>
                  <a:pt x="11552922" y="4256452"/>
                  <a:pt x="11553192" y="4261667"/>
                  <a:pt x="11553798" y="4266324"/>
                </a:cubicBezTo>
                <a:lnTo>
                  <a:pt x="11556298" y="4278290"/>
                </a:lnTo>
                <a:lnTo>
                  <a:pt x="11558608" y="4279552"/>
                </a:lnTo>
                <a:lnTo>
                  <a:pt x="11559256" y="4288041"/>
                </a:lnTo>
                <a:lnTo>
                  <a:pt x="11559842" y="4289935"/>
                </a:lnTo>
                <a:cubicBezTo>
                  <a:pt x="11559766" y="4297619"/>
                  <a:pt x="11558376" y="4321255"/>
                  <a:pt x="11558794" y="4334153"/>
                </a:cubicBezTo>
                <a:cubicBezTo>
                  <a:pt x="11561310" y="4357137"/>
                  <a:pt x="11552162" y="4349289"/>
                  <a:pt x="11562346" y="4367326"/>
                </a:cubicBezTo>
                <a:cubicBezTo>
                  <a:pt x="11559750" y="4411719"/>
                  <a:pt x="11572402" y="4426587"/>
                  <a:pt x="11564954" y="4468612"/>
                </a:cubicBezTo>
                <a:cubicBezTo>
                  <a:pt x="11563988" y="4505670"/>
                  <a:pt x="11581512" y="4533280"/>
                  <a:pt x="11580786" y="4546196"/>
                </a:cubicBezTo>
                <a:cubicBezTo>
                  <a:pt x="11581754" y="4580683"/>
                  <a:pt x="11563866" y="4624484"/>
                  <a:pt x="11563432" y="4665534"/>
                </a:cubicBezTo>
                <a:cubicBezTo>
                  <a:pt x="11565794" y="4700759"/>
                  <a:pt x="11560190" y="4735452"/>
                  <a:pt x="11568406" y="4764690"/>
                </a:cubicBezTo>
                <a:cubicBezTo>
                  <a:pt x="11567130" y="4767647"/>
                  <a:pt x="11566180" y="4770968"/>
                  <a:pt x="11565462" y="4774527"/>
                </a:cubicBezTo>
                <a:lnTo>
                  <a:pt x="11564000" y="4785178"/>
                </a:lnTo>
                <a:lnTo>
                  <a:pt x="11564328" y="4798347"/>
                </a:lnTo>
                <a:lnTo>
                  <a:pt x="11563206" y="4801234"/>
                </a:lnTo>
                <a:lnTo>
                  <a:pt x="11561136" y="4826142"/>
                </a:lnTo>
                <a:lnTo>
                  <a:pt x="11561700" y="4829040"/>
                </a:lnTo>
                <a:lnTo>
                  <a:pt x="11560522" y="4853748"/>
                </a:lnTo>
                <a:lnTo>
                  <a:pt x="11560924" y="4853991"/>
                </a:lnTo>
                <a:cubicBezTo>
                  <a:pt x="11561796" y="4855098"/>
                  <a:pt x="11562390" y="4856978"/>
                  <a:pt x="11562416" y="4860528"/>
                </a:cubicBezTo>
                <a:cubicBezTo>
                  <a:pt x="11568496" y="4853650"/>
                  <a:pt x="11564776" y="4862172"/>
                  <a:pt x="11564316" y="4873245"/>
                </a:cubicBezTo>
                <a:lnTo>
                  <a:pt x="11572682" y="4927107"/>
                </a:lnTo>
                <a:lnTo>
                  <a:pt x="11572672" y="4932248"/>
                </a:lnTo>
                <a:cubicBezTo>
                  <a:pt x="11572704" y="4932275"/>
                  <a:pt x="11572734" y="4932305"/>
                  <a:pt x="11572766" y="4932333"/>
                </a:cubicBezTo>
                <a:cubicBezTo>
                  <a:pt x="11572964" y="4933414"/>
                  <a:pt x="11573036" y="4935090"/>
                  <a:pt x="11572942" y="4937721"/>
                </a:cubicBezTo>
                <a:lnTo>
                  <a:pt x="11577402" y="4975055"/>
                </a:lnTo>
                <a:cubicBezTo>
                  <a:pt x="11574168" y="4991322"/>
                  <a:pt x="11579054" y="4994280"/>
                  <a:pt x="11580860" y="5016279"/>
                </a:cubicBezTo>
                <a:cubicBezTo>
                  <a:pt x="11577794" y="5025639"/>
                  <a:pt x="11578930" y="5033009"/>
                  <a:pt x="11581396" y="5040153"/>
                </a:cubicBezTo>
                <a:cubicBezTo>
                  <a:pt x="11580034" y="5061698"/>
                  <a:pt x="11583522" y="5081146"/>
                  <a:pt x="11584442" y="5105259"/>
                </a:cubicBezTo>
                <a:cubicBezTo>
                  <a:pt x="11580512" y="5131545"/>
                  <a:pt x="11587750" y="5144617"/>
                  <a:pt x="11588702" y="5170388"/>
                </a:cubicBezTo>
                <a:cubicBezTo>
                  <a:pt x="11581846" y="5193034"/>
                  <a:pt x="11594798" y="5188571"/>
                  <a:pt x="11597568" y="5201681"/>
                </a:cubicBezTo>
                <a:lnTo>
                  <a:pt x="11596842" y="5215195"/>
                </a:lnTo>
                <a:lnTo>
                  <a:pt x="11596192" y="5218814"/>
                </a:lnTo>
                <a:cubicBezTo>
                  <a:pt x="11595848" y="5221331"/>
                  <a:pt x="11595754" y="5223032"/>
                  <a:pt x="11595836" y="5224243"/>
                </a:cubicBezTo>
                <a:lnTo>
                  <a:pt x="11595408" y="5229443"/>
                </a:lnTo>
                <a:cubicBezTo>
                  <a:pt x="11594346" y="5237912"/>
                  <a:pt x="11593122" y="5246108"/>
                  <a:pt x="11591796" y="5253878"/>
                </a:cubicBezTo>
                <a:cubicBezTo>
                  <a:pt x="11596328" y="5261714"/>
                  <a:pt x="11588472" y="5289750"/>
                  <a:pt x="11598078" y="5288650"/>
                </a:cubicBezTo>
                <a:cubicBezTo>
                  <a:pt x="11596572" y="5299191"/>
                  <a:pt x="11592238" y="5304794"/>
                  <a:pt x="11598640" y="5302571"/>
                </a:cubicBezTo>
                <a:cubicBezTo>
                  <a:pt x="11598320" y="5306080"/>
                  <a:pt x="11598696" y="5308372"/>
                  <a:pt x="11599412" y="5310113"/>
                </a:cubicBezTo>
                <a:lnTo>
                  <a:pt x="11599768" y="5310652"/>
                </a:lnTo>
                <a:lnTo>
                  <a:pt x="11593310" y="5352392"/>
                </a:lnTo>
                <a:lnTo>
                  <a:pt x="11592144" y="5360280"/>
                </a:lnTo>
                <a:lnTo>
                  <a:pt x="11589598" y="5374040"/>
                </a:lnTo>
                <a:lnTo>
                  <a:pt x="11589840" y="5375477"/>
                </a:lnTo>
                <a:lnTo>
                  <a:pt x="11587428" y="5384856"/>
                </a:lnTo>
                <a:cubicBezTo>
                  <a:pt x="11586404" y="5387820"/>
                  <a:pt x="11585186" y="5390375"/>
                  <a:pt x="11583696" y="5392331"/>
                </a:cubicBezTo>
                <a:cubicBezTo>
                  <a:pt x="11588614" y="5427214"/>
                  <a:pt x="11579964" y="5457140"/>
                  <a:pt x="11578774" y="5493537"/>
                </a:cubicBezTo>
                <a:cubicBezTo>
                  <a:pt x="11574386" y="5533576"/>
                  <a:pt x="11562428" y="5590359"/>
                  <a:pt x="11557362" y="5632561"/>
                </a:cubicBezTo>
                <a:lnTo>
                  <a:pt x="11548380" y="5746753"/>
                </a:lnTo>
                <a:cubicBezTo>
                  <a:pt x="11556238" y="5772089"/>
                  <a:pt x="11550878" y="5798350"/>
                  <a:pt x="11551024" y="5822826"/>
                </a:cubicBezTo>
                <a:cubicBezTo>
                  <a:pt x="11542796" y="5814291"/>
                  <a:pt x="11553924" y="5853157"/>
                  <a:pt x="11544052" y="5852276"/>
                </a:cubicBezTo>
                <a:cubicBezTo>
                  <a:pt x="11544390" y="5856758"/>
                  <a:pt x="11545032" y="5861128"/>
                  <a:pt x="11545748" y="5865520"/>
                </a:cubicBezTo>
                <a:lnTo>
                  <a:pt x="11546116" y="5867822"/>
                </a:lnTo>
                <a:lnTo>
                  <a:pt x="11545906" y="5876651"/>
                </a:lnTo>
                <a:lnTo>
                  <a:pt x="11547962" y="5879618"/>
                </a:lnTo>
                <a:lnTo>
                  <a:pt x="11549160" y="5893249"/>
                </a:lnTo>
                <a:cubicBezTo>
                  <a:pt x="11549282" y="5898280"/>
                  <a:pt x="11549030" y="5903609"/>
                  <a:pt x="11548180" y="5909369"/>
                </a:cubicBezTo>
                <a:cubicBezTo>
                  <a:pt x="11541720" y="5927436"/>
                  <a:pt x="11549640" y="5963239"/>
                  <a:pt x="11541162" y="5985355"/>
                </a:cubicBezTo>
                <a:cubicBezTo>
                  <a:pt x="11538794" y="5993983"/>
                  <a:pt x="11531140" y="6003419"/>
                  <a:pt x="11533408" y="6010880"/>
                </a:cubicBezTo>
                <a:cubicBezTo>
                  <a:pt x="11533384" y="6032967"/>
                  <a:pt x="11540672" y="6093692"/>
                  <a:pt x="11541022" y="6117880"/>
                </a:cubicBezTo>
                <a:cubicBezTo>
                  <a:pt x="11536010" y="6127417"/>
                  <a:pt x="11542236" y="6147591"/>
                  <a:pt x="11540416" y="6176296"/>
                </a:cubicBezTo>
                <a:cubicBezTo>
                  <a:pt x="11533696" y="6193575"/>
                  <a:pt x="11520672" y="6223706"/>
                  <a:pt x="11515330" y="6241549"/>
                </a:cubicBezTo>
                <a:cubicBezTo>
                  <a:pt x="11509988" y="6259393"/>
                  <a:pt x="11506830" y="6256209"/>
                  <a:pt x="11508360" y="6283356"/>
                </a:cubicBezTo>
                <a:cubicBezTo>
                  <a:pt x="11496758" y="6317094"/>
                  <a:pt x="11506504" y="6340085"/>
                  <a:pt x="11502164" y="6370897"/>
                </a:cubicBezTo>
                <a:cubicBezTo>
                  <a:pt x="11498220" y="6406078"/>
                  <a:pt x="11505228" y="6378276"/>
                  <a:pt x="11493420" y="6419907"/>
                </a:cubicBezTo>
                <a:cubicBezTo>
                  <a:pt x="11496498" y="6425815"/>
                  <a:pt x="11498672" y="6444204"/>
                  <a:pt x="11496258" y="6453162"/>
                </a:cubicBezTo>
                <a:cubicBezTo>
                  <a:pt x="11496982" y="6471523"/>
                  <a:pt x="11512650" y="6498528"/>
                  <a:pt x="11512334" y="6514298"/>
                </a:cubicBezTo>
                <a:cubicBezTo>
                  <a:pt x="11512200" y="6527176"/>
                  <a:pt x="11507906" y="6505466"/>
                  <a:pt x="11506458" y="6519308"/>
                </a:cubicBezTo>
                <a:cubicBezTo>
                  <a:pt x="11505546" y="6536357"/>
                  <a:pt x="11496970" y="6533583"/>
                  <a:pt x="11506912" y="6550074"/>
                </a:cubicBezTo>
                <a:cubicBezTo>
                  <a:pt x="11502902" y="6566946"/>
                  <a:pt x="11507560" y="6571936"/>
                  <a:pt x="11508214" y="6596919"/>
                </a:cubicBezTo>
                <a:cubicBezTo>
                  <a:pt x="11504722" y="6606203"/>
                  <a:pt x="11505462" y="6614758"/>
                  <a:pt x="11507524" y="6623534"/>
                </a:cubicBezTo>
                <a:cubicBezTo>
                  <a:pt x="11505086" y="6646907"/>
                  <a:pt x="11507528" y="6669655"/>
                  <a:pt x="11507206" y="6696669"/>
                </a:cubicBezTo>
                <a:cubicBezTo>
                  <a:pt x="11501998" y="6724388"/>
                  <a:pt x="11508454" y="6741397"/>
                  <a:pt x="11508078" y="6770256"/>
                </a:cubicBezTo>
                <a:cubicBezTo>
                  <a:pt x="11509260" y="6790406"/>
                  <a:pt x="11512798" y="6819910"/>
                  <a:pt x="11515012" y="6840678"/>
                </a:cubicBezTo>
                <a:lnTo>
                  <a:pt x="11515906" y="6850048"/>
                </a:lnTo>
                <a:lnTo>
                  <a:pt x="0" y="6850048"/>
                </a:lnTo>
                <a:lnTo>
                  <a:pt x="0" y="6150255"/>
                </a:lnTo>
                <a:lnTo>
                  <a:pt x="17548" y="6079421"/>
                </a:lnTo>
                <a:cubicBezTo>
                  <a:pt x="24104" y="6016456"/>
                  <a:pt x="27371" y="6035306"/>
                  <a:pt x="27043" y="5985942"/>
                </a:cubicBezTo>
                <a:cubicBezTo>
                  <a:pt x="26678" y="5981021"/>
                  <a:pt x="35914" y="5971603"/>
                  <a:pt x="33624" y="5952542"/>
                </a:cubicBezTo>
                <a:cubicBezTo>
                  <a:pt x="37578" y="5922372"/>
                  <a:pt x="48696" y="5939028"/>
                  <a:pt x="52357" y="5900385"/>
                </a:cubicBezTo>
                <a:cubicBezTo>
                  <a:pt x="55799" y="5903958"/>
                  <a:pt x="54094" y="5866099"/>
                  <a:pt x="66315" y="5862451"/>
                </a:cubicBezTo>
                <a:cubicBezTo>
                  <a:pt x="70207" y="5846033"/>
                  <a:pt x="73489" y="5820812"/>
                  <a:pt x="75710" y="5801878"/>
                </a:cubicBezTo>
                <a:cubicBezTo>
                  <a:pt x="81695" y="5773510"/>
                  <a:pt x="88149" y="5759388"/>
                  <a:pt x="92413" y="5755196"/>
                </a:cubicBezTo>
                <a:cubicBezTo>
                  <a:pt x="99183" y="5726796"/>
                  <a:pt x="100401" y="5729867"/>
                  <a:pt x="114766" y="5692575"/>
                </a:cubicBezTo>
                <a:cubicBezTo>
                  <a:pt x="109606" y="5670690"/>
                  <a:pt x="120766" y="5651885"/>
                  <a:pt x="130959" y="5642725"/>
                </a:cubicBezTo>
                <a:cubicBezTo>
                  <a:pt x="140615" y="5617952"/>
                  <a:pt x="163671" y="5564143"/>
                  <a:pt x="166724" y="5528753"/>
                </a:cubicBezTo>
                <a:cubicBezTo>
                  <a:pt x="165990" y="5474631"/>
                  <a:pt x="177327" y="5489775"/>
                  <a:pt x="185947" y="5465696"/>
                </a:cubicBezTo>
                <a:cubicBezTo>
                  <a:pt x="196662" y="5446952"/>
                  <a:pt x="187411" y="5449560"/>
                  <a:pt x="200956" y="5429999"/>
                </a:cubicBezTo>
                <a:lnTo>
                  <a:pt x="216668" y="5393769"/>
                </a:lnTo>
                <a:lnTo>
                  <a:pt x="241271" y="5350074"/>
                </a:lnTo>
                <a:lnTo>
                  <a:pt x="248034" y="5340072"/>
                </a:lnTo>
                <a:cubicBezTo>
                  <a:pt x="248058" y="5334942"/>
                  <a:pt x="248479" y="5331687"/>
                  <a:pt x="249221" y="5329608"/>
                </a:cubicBezTo>
                <a:cubicBezTo>
                  <a:pt x="249320" y="5329557"/>
                  <a:pt x="249420" y="5329504"/>
                  <a:pt x="249519" y="5329453"/>
                </a:cubicBezTo>
                <a:lnTo>
                  <a:pt x="252498" y="5314689"/>
                </a:lnTo>
                <a:cubicBezTo>
                  <a:pt x="252864" y="5297574"/>
                  <a:pt x="278981" y="5263235"/>
                  <a:pt x="278285" y="5246981"/>
                </a:cubicBezTo>
                <a:cubicBezTo>
                  <a:pt x="294835" y="5239806"/>
                  <a:pt x="267309" y="5243000"/>
                  <a:pt x="282334" y="5215649"/>
                </a:cubicBezTo>
                <a:cubicBezTo>
                  <a:pt x="284338" y="5203457"/>
                  <a:pt x="286369" y="5198331"/>
                  <a:pt x="287909" y="5188115"/>
                </a:cubicBezTo>
                <a:cubicBezTo>
                  <a:pt x="288332" y="5187974"/>
                  <a:pt x="291148" y="5154493"/>
                  <a:pt x="291570" y="5154352"/>
                </a:cubicBezTo>
                <a:lnTo>
                  <a:pt x="295687" y="5129949"/>
                </a:lnTo>
                <a:lnTo>
                  <a:pt x="297770" y="5124375"/>
                </a:lnTo>
                <a:lnTo>
                  <a:pt x="294552" y="5091886"/>
                </a:lnTo>
                <a:lnTo>
                  <a:pt x="294372" y="5075666"/>
                </a:lnTo>
                <a:lnTo>
                  <a:pt x="291261" y="5069914"/>
                </a:lnTo>
                <a:cubicBezTo>
                  <a:pt x="289602" y="5064348"/>
                  <a:pt x="289412" y="5057213"/>
                  <a:pt x="292549" y="5046565"/>
                </a:cubicBezTo>
                <a:lnTo>
                  <a:pt x="293850" y="5044324"/>
                </a:lnTo>
                <a:lnTo>
                  <a:pt x="288225" y="5011521"/>
                </a:lnTo>
                <a:cubicBezTo>
                  <a:pt x="286438" y="5004509"/>
                  <a:pt x="295879" y="4976501"/>
                  <a:pt x="292304" y="4970595"/>
                </a:cubicBezTo>
                <a:cubicBezTo>
                  <a:pt x="297173" y="4914689"/>
                  <a:pt x="280545" y="4880484"/>
                  <a:pt x="292037" y="4812226"/>
                </a:cubicBezTo>
                <a:cubicBezTo>
                  <a:pt x="296651" y="4766534"/>
                  <a:pt x="296553" y="4740857"/>
                  <a:pt x="300183" y="4711370"/>
                </a:cubicBezTo>
                <a:cubicBezTo>
                  <a:pt x="303813" y="4681883"/>
                  <a:pt x="310253" y="4654301"/>
                  <a:pt x="313819" y="4635304"/>
                </a:cubicBezTo>
                <a:cubicBezTo>
                  <a:pt x="317385" y="4616307"/>
                  <a:pt x="319059" y="4621434"/>
                  <a:pt x="321580" y="4597389"/>
                </a:cubicBezTo>
                <a:cubicBezTo>
                  <a:pt x="324100" y="4573344"/>
                  <a:pt x="322182" y="4514378"/>
                  <a:pt x="328942" y="4491032"/>
                </a:cubicBezTo>
                <a:cubicBezTo>
                  <a:pt x="328254" y="4465815"/>
                  <a:pt x="339350" y="4462516"/>
                  <a:pt x="338027" y="4448739"/>
                </a:cubicBezTo>
                <a:cubicBezTo>
                  <a:pt x="354594" y="4377504"/>
                  <a:pt x="351648" y="4318161"/>
                  <a:pt x="348965" y="4231470"/>
                </a:cubicBezTo>
                <a:cubicBezTo>
                  <a:pt x="353874" y="4174323"/>
                  <a:pt x="356666" y="4175355"/>
                  <a:pt x="359496" y="4150308"/>
                </a:cubicBezTo>
                <a:cubicBezTo>
                  <a:pt x="362339" y="4142663"/>
                  <a:pt x="352449" y="4138872"/>
                  <a:pt x="356364" y="4131985"/>
                </a:cubicBezTo>
                <a:lnTo>
                  <a:pt x="361593" y="4096619"/>
                </a:lnTo>
                <a:lnTo>
                  <a:pt x="371792" y="4070654"/>
                </a:lnTo>
                <a:lnTo>
                  <a:pt x="378262" y="4046249"/>
                </a:lnTo>
                <a:lnTo>
                  <a:pt x="381009" y="4016915"/>
                </a:lnTo>
                <a:cubicBezTo>
                  <a:pt x="383439" y="4007929"/>
                  <a:pt x="391279" y="4007340"/>
                  <a:pt x="391151" y="3995496"/>
                </a:cubicBezTo>
                <a:cubicBezTo>
                  <a:pt x="396353" y="3959536"/>
                  <a:pt x="400862" y="3894766"/>
                  <a:pt x="406592" y="3845871"/>
                </a:cubicBezTo>
                <a:cubicBezTo>
                  <a:pt x="403177" y="3821649"/>
                  <a:pt x="409717" y="3786911"/>
                  <a:pt x="419462" y="3776866"/>
                </a:cubicBezTo>
                <a:cubicBezTo>
                  <a:pt x="422173" y="3764871"/>
                  <a:pt x="422222" y="3735955"/>
                  <a:pt x="420303" y="3724288"/>
                </a:cubicBezTo>
                <a:cubicBezTo>
                  <a:pt x="420584" y="3713932"/>
                  <a:pt x="424293" y="3712054"/>
                  <a:pt x="425736" y="3698294"/>
                </a:cubicBezTo>
                <a:cubicBezTo>
                  <a:pt x="429134" y="3683275"/>
                  <a:pt x="445239" y="3650699"/>
                  <a:pt x="450275" y="3636556"/>
                </a:cubicBezTo>
                <a:cubicBezTo>
                  <a:pt x="455311" y="3622413"/>
                  <a:pt x="450096" y="3636797"/>
                  <a:pt x="455950" y="3613438"/>
                </a:cubicBezTo>
                <a:cubicBezTo>
                  <a:pt x="457946" y="3605104"/>
                  <a:pt x="465726" y="3606849"/>
                  <a:pt x="469436" y="3588931"/>
                </a:cubicBezTo>
                <a:cubicBezTo>
                  <a:pt x="473148" y="3571012"/>
                  <a:pt x="477437" y="3530877"/>
                  <a:pt x="478216" y="3505927"/>
                </a:cubicBezTo>
                <a:cubicBezTo>
                  <a:pt x="465624" y="3478053"/>
                  <a:pt x="482767" y="3487820"/>
                  <a:pt x="466921" y="3436850"/>
                </a:cubicBezTo>
                <a:cubicBezTo>
                  <a:pt x="468947" y="3435539"/>
                  <a:pt x="468075" y="3414710"/>
                  <a:pt x="469431" y="3393361"/>
                </a:cubicBezTo>
                <a:cubicBezTo>
                  <a:pt x="470787" y="3372012"/>
                  <a:pt x="482148" y="3326552"/>
                  <a:pt x="475054" y="3308755"/>
                </a:cubicBezTo>
                <a:lnTo>
                  <a:pt x="474310" y="3151747"/>
                </a:lnTo>
                <a:lnTo>
                  <a:pt x="486215" y="3061618"/>
                </a:lnTo>
                <a:cubicBezTo>
                  <a:pt x="488121" y="3030278"/>
                  <a:pt x="496811" y="3025014"/>
                  <a:pt x="493402" y="3004882"/>
                </a:cubicBezTo>
                <a:cubicBezTo>
                  <a:pt x="495599" y="2970945"/>
                  <a:pt x="511735" y="2992431"/>
                  <a:pt x="498742" y="2953275"/>
                </a:cubicBezTo>
                <a:cubicBezTo>
                  <a:pt x="512558" y="2963977"/>
                  <a:pt x="494995" y="2934875"/>
                  <a:pt x="506118" y="2914739"/>
                </a:cubicBezTo>
                <a:cubicBezTo>
                  <a:pt x="497917" y="2886497"/>
                  <a:pt x="508247" y="2857462"/>
                  <a:pt x="509450" y="2840319"/>
                </a:cubicBezTo>
                <a:cubicBezTo>
                  <a:pt x="510653" y="2823176"/>
                  <a:pt x="514436" y="2836441"/>
                  <a:pt x="513337" y="2811881"/>
                </a:cubicBezTo>
                <a:lnTo>
                  <a:pt x="518905" y="2777197"/>
                </a:lnTo>
                <a:cubicBezTo>
                  <a:pt x="514307" y="2779008"/>
                  <a:pt x="515662" y="2773990"/>
                  <a:pt x="516381" y="2760229"/>
                </a:cubicBezTo>
                <a:lnTo>
                  <a:pt x="512284" y="2723271"/>
                </a:lnTo>
                <a:lnTo>
                  <a:pt x="516417" y="2697909"/>
                </a:lnTo>
                <a:cubicBezTo>
                  <a:pt x="516277" y="2694509"/>
                  <a:pt x="511777" y="2670333"/>
                  <a:pt x="508245" y="2670818"/>
                </a:cubicBezTo>
                <a:cubicBezTo>
                  <a:pt x="523059" y="2644368"/>
                  <a:pt x="513753" y="2641721"/>
                  <a:pt x="509977" y="2614598"/>
                </a:cubicBezTo>
                <a:cubicBezTo>
                  <a:pt x="511368" y="2591343"/>
                  <a:pt x="511836" y="2611388"/>
                  <a:pt x="513586" y="2555192"/>
                </a:cubicBezTo>
                <a:cubicBezTo>
                  <a:pt x="529849" y="2533316"/>
                  <a:pt x="501799" y="2549042"/>
                  <a:pt x="524573" y="2506102"/>
                </a:cubicBezTo>
                <a:cubicBezTo>
                  <a:pt x="522798" y="2504000"/>
                  <a:pt x="524426" y="2477490"/>
                  <a:pt x="526211" y="2463615"/>
                </a:cubicBezTo>
                <a:cubicBezTo>
                  <a:pt x="527997" y="2449740"/>
                  <a:pt x="525821" y="2437204"/>
                  <a:pt x="535288" y="2422849"/>
                </a:cubicBezTo>
                <a:cubicBezTo>
                  <a:pt x="538200" y="2412361"/>
                  <a:pt x="533938" y="2431104"/>
                  <a:pt x="538894" y="2398306"/>
                </a:cubicBezTo>
                <a:cubicBezTo>
                  <a:pt x="543849" y="2365508"/>
                  <a:pt x="560628" y="2258604"/>
                  <a:pt x="565019" y="2226060"/>
                </a:cubicBezTo>
                <a:cubicBezTo>
                  <a:pt x="569411" y="2193516"/>
                  <a:pt x="571990" y="2216405"/>
                  <a:pt x="572425" y="2203044"/>
                </a:cubicBezTo>
                <a:cubicBezTo>
                  <a:pt x="572861" y="2189683"/>
                  <a:pt x="565754" y="2160914"/>
                  <a:pt x="567634" y="2145894"/>
                </a:cubicBezTo>
                <a:cubicBezTo>
                  <a:pt x="569552" y="2127038"/>
                  <a:pt x="576895" y="2124242"/>
                  <a:pt x="576524" y="2112924"/>
                </a:cubicBezTo>
                <a:cubicBezTo>
                  <a:pt x="566248" y="2102460"/>
                  <a:pt x="566361" y="2091349"/>
                  <a:pt x="572593" y="2073223"/>
                </a:cubicBezTo>
                <a:cubicBezTo>
                  <a:pt x="575393" y="2039410"/>
                  <a:pt x="564822" y="2039383"/>
                  <a:pt x="566346" y="2006730"/>
                </a:cubicBezTo>
                <a:cubicBezTo>
                  <a:pt x="565764" y="1992401"/>
                  <a:pt x="569077" y="1984735"/>
                  <a:pt x="565784" y="1960829"/>
                </a:cubicBezTo>
                <a:cubicBezTo>
                  <a:pt x="566486" y="1943808"/>
                  <a:pt x="568252" y="1909609"/>
                  <a:pt x="557910" y="1886564"/>
                </a:cubicBezTo>
                <a:cubicBezTo>
                  <a:pt x="556594" y="1861569"/>
                  <a:pt x="556127" y="1879721"/>
                  <a:pt x="558732" y="1852441"/>
                </a:cubicBezTo>
                <a:cubicBezTo>
                  <a:pt x="559253" y="1819115"/>
                  <a:pt x="552986" y="1805243"/>
                  <a:pt x="554477" y="1785985"/>
                </a:cubicBezTo>
                <a:cubicBezTo>
                  <a:pt x="550197" y="1773445"/>
                  <a:pt x="555297" y="1787647"/>
                  <a:pt x="549925" y="1739449"/>
                </a:cubicBezTo>
                <a:cubicBezTo>
                  <a:pt x="559439" y="1720347"/>
                  <a:pt x="546428" y="1704007"/>
                  <a:pt x="548478" y="1687662"/>
                </a:cubicBezTo>
                <a:cubicBezTo>
                  <a:pt x="547438" y="1661740"/>
                  <a:pt x="547552" y="1598028"/>
                  <a:pt x="546079" y="1574394"/>
                </a:cubicBezTo>
                <a:cubicBezTo>
                  <a:pt x="544606" y="1550760"/>
                  <a:pt x="542413" y="1575916"/>
                  <a:pt x="539645" y="1545855"/>
                </a:cubicBezTo>
                <a:cubicBezTo>
                  <a:pt x="551965" y="1490487"/>
                  <a:pt x="529792" y="1459589"/>
                  <a:pt x="527078" y="1403551"/>
                </a:cubicBezTo>
                <a:cubicBezTo>
                  <a:pt x="509907" y="1369534"/>
                  <a:pt x="527744" y="1345427"/>
                  <a:pt x="514603" y="1308232"/>
                </a:cubicBezTo>
                <a:cubicBezTo>
                  <a:pt x="510585" y="1283061"/>
                  <a:pt x="514424" y="1279405"/>
                  <a:pt x="512548" y="1265228"/>
                </a:cubicBezTo>
                <a:cubicBezTo>
                  <a:pt x="510672" y="1251051"/>
                  <a:pt x="506150" y="1235061"/>
                  <a:pt x="503347" y="1223169"/>
                </a:cubicBezTo>
                <a:cubicBezTo>
                  <a:pt x="507006" y="1216804"/>
                  <a:pt x="500559" y="1167333"/>
                  <a:pt x="495727" y="1168475"/>
                </a:cubicBezTo>
                <a:cubicBezTo>
                  <a:pt x="497383" y="1161125"/>
                  <a:pt x="503792" y="1140806"/>
                  <a:pt x="496141" y="1138512"/>
                </a:cubicBezTo>
                <a:cubicBezTo>
                  <a:pt x="496060" y="1100984"/>
                  <a:pt x="494987" y="1079901"/>
                  <a:pt x="505184" y="1047073"/>
                </a:cubicBezTo>
                <a:cubicBezTo>
                  <a:pt x="508983" y="1023742"/>
                  <a:pt x="506944" y="1040037"/>
                  <a:pt x="509355" y="1025516"/>
                </a:cubicBezTo>
                <a:cubicBezTo>
                  <a:pt x="511766" y="1010995"/>
                  <a:pt x="507447" y="986805"/>
                  <a:pt x="506873" y="963123"/>
                </a:cubicBezTo>
                <a:cubicBezTo>
                  <a:pt x="507006" y="939112"/>
                  <a:pt x="511112" y="911137"/>
                  <a:pt x="512548" y="893356"/>
                </a:cubicBezTo>
                <a:cubicBezTo>
                  <a:pt x="513984" y="875575"/>
                  <a:pt x="513640" y="871333"/>
                  <a:pt x="515492" y="856438"/>
                </a:cubicBezTo>
                <a:cubicBezTo>
                  <a:pt x="512022" y="831582"/>
                  <a:pt x="513851" y="810695"/>
                  <a:pt x="521269" y="792080"/>
                </a:cubicBezTo>
                <a:cubicBezTo>
                  <a:pt x="523173" y="777595"/>
                  <a:pt x="527507" y="785019"/>
                  <a:pt x="529314" y="774293"/>
                </a:cubicBezTo>
                <a:cubicBezTo>
                  <a:pt x="531122" y="763567"/>
                  <a:pt x="522950" y="756728"/>
                  <a:pt x="524928" y="727723"/>
                </a:cubicBezTo>
                <a:cubicBezTo>
                  <a:pt x="525327" y="717404"/>
                  <a:pt x="532992" y="717749"/>
                  <a:pt x="534104" y="695712"/>
                </a:cubicBezTo>
                <a:cubicBezTo>
                  <a:pt x="535215" y="673675"/>
                  <a:pt x="540000" y="585070"/>
                  <a:pt x="541179" y="552638"/>
                </a:cubicBezTo>
                <a:cubicBezTo>
                  <a:pt x="542357" y="520206"/>
                  <a:pt x="539121" y="533336"/>
                  <a:pt x="538784" y="517789"/>
                </a:cubicBezTo>
                <a:cubicBezTo>
                  <a:pt x="538447" y="502242"/>
                  <a:pt x="529995" y="483849"/>
                  <a:pt x="539155" y="459355"/>
                </a:cubicBezTo>
                <a:cubicBezTo>
                  <a:pt x="534282" y="441033"/>
                  <a:pt x="545465" y="440562"/>
                  <a:pt x="548350" y="420246"/>
                </a:cubicBezTo>
                <a:cubicBezTo>
                  <a:pt x="552432" y="409037"/>
                  <a:pt x="551248" y="395007"/>
                  <a:pt x="554063" y="385753"/>
                </a:cubicBezTo>
                <a:cubicBezTo>
                  <a:pt x="556878" y="376499"/>
                  <a:pt x="557385" y="369183"/>
                  <a:pt x="560450" y="362337"/>
                </a:cubicBezTo>
                <a:cubicBezTo>
                  <a:pt x="563515" y="355491"/>
                  <a:pt x="569657" y="353410"/>
                  <a:pt x="572451" y="344679"/>
                </a:cubicBezTo>
                <a:cubicBezTo>
                  <a:pt x="575246" y="335948"/>
                  <a:pt x="580164" y="322294"/>
                  <a:pt x="582006" y="312331"/>
                </a:cubicBezTo>
                <a:cubicBezTo>
                  <a:pt x="583847" y="302368"/>
                  <a:pt x="580997" y="303880"/>
                  <a:pt x="583503" y="284899"/>
                </a:cubicBezTo>
                <a:cubicBezTo>
                  <a:pt x="588855" y="253960"/>
                  <a:pt x="592732" y="226097"/>
                  <a:pt x="592254" y="191300"/>
                </a:cubicBezTo>
                <a:cubicBezTo>
                  <a:pt x="602017" y="184777"/>
                  <a:pt x="597586" y="174390"/>
                  <a:pt x="592419" y="160499"/>
                </a:cubicBezTo>
                <a:cubicBezTo>
                  <a:pt x="599540" y="134531"/>
                  <a:pt x="605057" y="90673"/>
                  <a:pt x="620978" y="46251"/>
                </a:cubicBezTo>
                <a:cubicBezTo>
                  <a:pt x="630736" y="27343"/>
                  <a:pt x="632412" y="23169"/>
                  <a:pt x="635098" y="9619"/>
                </a:cubicBezTo>
                <a:close/>
              </a:path>
            </a:pathLst>
          </a:custGeom>
        </p:spPr>
      </p:pic>
      <p:sp>
        <p:nvSpPr>
          <p:cNvPr id="4" name="Slide Number Placeholder 3">
            <a:extLst>
              <a:ext uri="{FF2B5EF4-FFF2-40B4-BE49-F238E27FC236}">
                <a16:creationId xmlns:a16="http://schemas.microsoft.com/office/drawing/2014/main" id="{CCC7D45E-7E4F-4AE8-999E-488A62C0553F}"/>
              </a:ext>
            </a:extLst>
          </p:cNvPr>
          <p:cNvSpPr>
            <a:spLocks noGrp="1"/>
          </p:cNvSpPr>
          <p:nvPr>
            <p:ph type="sldNum" sz="quarter" idx="11"/>
          </p:nvPr>
        </p:nvSpPr>
        <p:spPr>
          <a:xfrm>
            <a:off x="8610600" y="6356350"/>
            <a:ext cx="2743200" cy="365125"/>
          </a:xfrm>
          <a:prstGeom prst="ellipse">
            <a:avLst/>
          </a:prstGeom>
        </p:spPr>
        <p:txBody>
          <a:bodyPr vert="horz" lIns="91440" tIns="45720" rIns="91440" bIns="45720" rtlCol="0" anchor="ctr">
            <a:normAutofit/>
          </a:bodyPr>
          <a:lstStyle/>
          <a:p>
            <a:pPr algn="r">
              <a:spcAft>
                <a:spcPts val="600"/>
              </a:spcAft>
            </a:pPr>
            <a:fld id="{234755BD-B4AC-9044-BCE4-27904766F8BB}" type="slidenum">
              <a:rPr lang="en-US" sz="1000">
                <a:solidFill>
                  <a:srgbClr val="FFFFFF"/>
                </a:solidFill>
                <a:latin typeface="+mn-lt"/>
                <a:cs typeface="+mn-cs"/>
              </a:rPr>
              <a:pPr algn="r">
                <a:spcAft>
                  <a:spcPts val="600"/>
                </a:spcAft>
              </a:pPr>
              <a:t>67</a:t>
            </a:fld>
            <a:endParaRPr lang="en-US" sz="1000">
              <a:solidFill>
                <a:srgbClr val="FFFFFF"/>
              </a:solidFill>
              <a:latin typeface="+mn-lt"/>
              <a:cs typeface="+mn-cs"/>
            </a:endParaRPr>
          </a:p>
        </p:txBody>
      </p:sp>
    </p:spTree>
    <p:extLst>
      <p:ext uri="{BB962C8B-B14F-4D97-AF65-F5344CB8AC3E}">
        <p14:creationId xmlns:p14="http://schemas.microsoft.com/office/powerpoint/2010/main" val="32299169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altLang="en-US" dirty="0">
                <a:latin typeface="Arial Narrow" panose="020B0606020202030204" pitchFamily="34" charset="0"/>
                <a:cs typeface="Arial" charset="0"/>
              </a:rPr>
              <a:t>Training Feedback</a:t>
            </a:r>
            <a:endParaRPr lang="en-US" dirty="0">
              <a:latin typeface="Arial Narrow" panose="020B0606020202030204" pitchFamily="34" charset="0"/>
            </a:endParaRPr>
          </a:p>
        </p:txBody>
      </p:sp>
      <p:sp>
        <p:nvSpPr>
          <p:cNvPr id="4" name="Text Placeholder 3">
            <a:extLst>
              <a:ext uri="{FF2B5EF4-FFF2-40B4-BE49-F238E27FC236}">
                <a16:creationId xmlns:a16="http://schemas.microsoft.com/office/drawing/2014/main" id="{AFEFB651-5EC5-409B-B2C0-0A8903607116}"/>
              </a:ext>
            </a:extLst>
          </p:cNvPr>
          <p:cNvSpPr>
            <a:spLocks noGrp="1"/>
          </p:cNvSpPr>
          <p:nvPr>
            <p:ph type="body" sz="quarter" idx="10"/>
          </p:nvPr>
        </p:nvSpPr>
        <p:spPr>
          <a:xfrm>
            <a:off x="888739" y="1996821"/>
            <a:ext cx="10402559" cy="4689475"/>
          </a:xfrm>
        </p:spPr>
        <p:txBody>
          <a:bodyPr/>
          <a:lstStyle/>
          <a:p>
            <a:r>
              <a:rPr lang="en-US" sz="2600" dirty="0"/>
              <a:t>Please complete online FSA session evaluation </a:t>
            </a:r>
          </a:p>
          <a:p>
            <a:endParaRPr lang="en-US" sz="1200" dirty="0"/>
          </a:p>
          <a:p>
            <a:pPr lvl="1"/>
            <a:r>
              <a:rPr lang="en-US" sz="2600" dirty="0"/>
              <a:t>Helps ensure quality training</a:t>
            </a:r>
          </a:p>
          <a:p>
            <a:pPr lvl="1"/>
            <a:endParaRPr lang="en-US" sz="600" dirty="0"/>
          </a:p>
          <a:p>
            <a:pPr lvl="1"/>
            <a:r>
              <a:rPr lang="en-US" sz="2600" dirty="0"/>
              <a:t>Informs FSA of areas for improvement </a:t>
            </a:r>
          </a:p>
          <a:p>
            <a:pPr lvl="1"/>
            <a:endParaRPr lang="en-US" sz="600" dirty="0"/>
          </a:p>
          <a:p>
            <a:pPr lvl="1"/>
            <a:r>
              <a:rPr lang="en-US" sz="2600" dirty="0"/>
              <a:t>Serves as effective tool for “listening” to our school partners</a:t>
            </a:r>
          </a:p>
          <a:p>
            <a:pPr marL="0" indent="0">
              <a:buNone/>
            </a:pPr>
            <a:endParaRPr lang="en-US" sz="2800" dirty="0"/>
          </a:p>
        </p:txBody>
      </p:sp>
      <p:sp>
        <p:nvSpPr>
          <p:cNvPr id="3" name="Slide Number Placeholder 2">
            <a:extLst>
              <a:ext uri="{FF2B5EF4-FFF2-40B4-BE49-F238E27FC236}">
                <a16:creationId xmlns:a16="http://schemas.microsoft.com/office/drawing/2014/main" id="{D6489A30-BB22-4192-997E-685981BA3996}"/>
              </a:ext>
            </a:extLst>
          </p:cNvPr>
          <p:cNvSpPr>
            <a:spLocks noGrp="1"/>
          </p:cNvSpPr>
          <p:nvPr>
            <p:ph type="sldNum" sz="quarter" idx="4"/>
          </p:nvPr>
        </p:nvSpPr>
        <p:spPr/>
        <p:txBody>
          <a:bodyPr/>
          <a:lstStyle/>
          <a:p>
            <a:fld id="{234755BD-B4AC-9044-BCE4-27904766F8BB}" type="slidenum">
              <a:rPr lang="en-US" smtClean="0"/>
              <a:pPr/>
              <a:t>68</a:t>
            </a:fld>
            <a:endParaRPr lang="en-US" dirty="0"/>
          </a:p>
        </p:txBody>
      </p:sp>
    </p:spTree>
    <p:extLst>
      <p:ext uri="{BB962C8B-B14F-4D97-AF65-F5344CB8AC3E}">
        <p14:creationId xmlns:p14="http://schemas.microsoft.com/office/powerpoint/2010/main" val="379692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7</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Reporting requirements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pPr marL="0" indent="0" defTabSz="914400">
              <a:buNone/>
            </a:pPr>
            <a:r>
              <a:rPr lang="en-US" sz="2800" dirty="0">
                <a:cs typeface="+mn-cs"/>
              </a:rPr>
              <a:t>Penalties for noncompliance</a:t>
            </a:r>
          </a:p>
          <a:p>
            <a:pPr marL="461963" indent="-461963" defTabSz="914400"/>
            <a:r>
              <a:rPr lang="en-US" sz="2800" dirty="0">
                <a:cs typeface="+mn-cs"/>
              </a:rPr>
              <a:t>Limit, suspend, or terminate Title IV participation</a:t>
            </a:r>
          </a:p>
          <a:p>
            <a:pPr marL="457200" indent="-457200" defTabSz="914400"/>
            <a:r>
              <a:rPr lang="en-US" sz="2800" dirty="0">
                <a:cs typeface="+mn-cs"/>
              </a:rPr>
              <a:t>Civil fines up to $59,017 per violation</a:t>
            </a:r>
          </a:p>
          <a:p>
            <a:endParaRPr lang="en-US" dirty="0"/>
          </a:p>
        </p:txBody>
      </p:sp>
      <p:pic>
        <p:nvPicPr>
          <p:cNvPr id="9" name="Graphic 8">
            <a:extLst>
              <a:ext uri="{FF2B5EF4-FFF2-40B4-BE49-F238E27FC236}">
                <a16:creationId xmlns:a16="http://schemas.microsoft.com/office/drawing/2014/main" id="{07C76C0A-11A7-4993-8F78-26FFF689A2E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6345" y="3308230"/>
            <a:ext cx="2021972" cy="2763364"/>
          </a:xfrm>
          <a:prstGeom prst="rect">
            <a:avLst/>
          </a:prstGeom>
        </p:spPr>
      </p:pic>
    </p:spTree>
    <p:extLst>
      <p:ext uri="{BB962C8B-B14F-4D97-AF65-F5344CB8AC3E}">
        <p14:creationId xmlns:p14="http://schemas.microsoft.com/office/powerpoint/2010/main" val="1041128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latin typeface="Arial Narrow" panose="020B0606020202030204" pitchFamily="34" charset="0"/>
              </a:rPr>
              <a:t>HOW ed USES CONSUMER INFORMTATION</a:t>
            </a:r>
            <a:endParaRPr lang="en-US" dirty="0"/>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a:xfrm>
            <a:off x="11707151" y="6354240"/>
            <a:ext cx="399651" cy="312098"/>
          </a:xfrm>
        </p:spPr>
        <p:txBody>
          <a:bodyPr/>
          <a:lstStyle/>
          <a:p>
            <a:fld id="{234755BD-B4AC-9044-BCE4-27904766F8BB}" type="slidenum">
              <a:rPr lang="en-US" smtClean="0"/>
              <a:pPr/>
              <a:t>8</a:t>
            </a:fld>
            <a:endParaRPr lang="en-US"/>
          </a:p>
        </p:txBody>
      </p:sp>
    </p:spTree>
    <p:extLst>
      <p:ext uri="{BB962C8B-B14F-4D97-AF65-F5344CB8AC3E}">
        <p14:creationId xmlns:p14="http://schemas.microsoft.com/office/powerpoint/2010/main" val="1846361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146F95-C91B-074C-A04C-020EDC0A4FC1}"/>
              </a:ext>
            </a:extLst>
          </p:cNvPr>
          <p:cNvSpPr>
            <a:spLocks noGrp="1"/>
          </p:cNvSpPr>
          <p:nvPr>
            <p:ph type="sldNum" sz="quarter" idx="10"/>
          </p:nvPr>
        </p:nvSpPr>
        <p:spPr/>
        <p:txBody>
          <a:bodyPr/>
          <a:lstStyle/>
          <a:p>
            <a:fld id="{234755BD-B4AC-9044-BCE4-27904766F8BB}" type="slidenum">
              <a:rPr lang="en-US" smtClean="0"/>
              <a:pPr/>
              <a:t>9</a:t>
            </a:fld>
            <a:endParaRPr lang="en-US"/>
          </a:p>
        </p:txBody>
      </p:sp>
      <p:sp>
        <p:nvSpPr>
          <p:cNvPr id="3" name="Title 2">
            <a:extLst>
              <a:ext uri="{FF2B5EF4-FFF2-40B4-BE49-F238E27FC236}">
                <a16:creationId xmlns:a16="http://schemas.microsoft.com/office/drawing/2014/main" id="{CF2DEBDE-F9AB-D749-8984-4FFADB14E43D}"/>
              </a:ext>
            </a:extLst>
          </p:cNvPr>
          <p:cNvSpPr>
            <a:spLocks noGrp="1"/>
          </p:cNvSpPr>
          <p:nvPr>
            <p:ph type="title"/>
          </p:nvPr>
        </p:nvSpPr>
        <p:spPr>
          <a:xfrm>
            <a:off x="912571" y="263241"/>
            <a:ext cx="8874760" cy="798177"/>
          </a:xfrm>
        </p:spPr>
        <p:txBody>
          <a:bodyPr/>
          <a:lstStyle/>
          <a:p>
            <a:r>
              <a:rPr lang="en-US" dirty="0"/>
              <a:t>COLLEGE NAVIGATOR</a:t>
            </a:r>
          </a:p>
        </p:txBody>
      </p:sp>
      <p:pic>
        <p:nvPicPr>
          <p:cNvPr id="5" name="Picture Placeholder 16" descr="Graphical user interface, text, website&#10;&#10;Description automatically generated">
            <a:extLst>
              <a:ext uri="{FF2B5EF4-FFF2-40B4-BE49-F238E27FC236}">
                <a16:creationId xmlns:a16="http://schemas.microsoft.com/office/drawing/2014/main" id="{80E1DB88-CAD9-439F-9A37-FCCF8B868003}"/>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326" t="-527" r="-326" b="26490"/>
          <a:stretch/>
        </p:blipFill>
        <p:spPr>
          <a:xfrm>
            <a:off x="3325603" y="1828800"/>
            <a:ext cx="5246010" cy="3001992"/>
          </a:xfrm>
        </p:spPr>
      </p:pic>
      <p:sp>
        <p:nvSpPr>
          <p:cNvPr id="6" name="TextBox 1">
            <a:extLst>
              <a:ext uri="{FF2B5EF4-FFF2-40B4-BE49-F238E27FC236}">
                <a16:creationId xmlns:a16="http://schemas.microsoft.com/office/drawing/2014/main" id="{5976F809-0E6F-452B-9FC6-6C9E0BA7E707}"/>
              </a:ext>
            </a:extLst>
          </p:cNvPr>
          <p:cNvSpPr txBox="1">
            <a:spLocks noChangeArrowheads="1"/>
          </p:cNvSpPr>
          <p:nvPr/>
        </p:nvSpPr>
        <p:spPr bwMode="auto">
          <a:xfrm>
            <a:off x="3359988" y="1127890"/>
            <a:ext cx="5211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2400" dirty="0">
                <a:solidFill>
                  <a:srgbClr val="002060"/>
                </a:solidFill>
                <a:latin typeface="Cambria" panose="02040503050406030204" pitchFamily="18" charset="0"/>
                <a:ea typeface="Cambria" panose="02040503050406030204" pitchFamily="18" charset="0"/>
              </a:rPr>
              <a:t>https://nces.ed.gov/collegenavigator/</a:t>
            </a:r>
          </a:p>
        </p:txBody>
      </p:sp>
    </p:spTree>
    <p:extLst>
      <p:ext uri="{BB962C8B-B14F-4D97-AF65-F5344CB8AC3E}">
        <p14:creationId xmlns:p14="http://schemas.microsoft.com/office/powerpoint/2010/main" val="222058915"/>
      </p:ext>
    </p:extLst>
  </p:cSld>
  <p:clrMapOvr>
    <a:masterClrMapping/>
  </p:clrMapOvr>
</p:sld>
</file>

<file path=ppt/theme/theme1.xml><?xml version="1.0" encoding="utf-8"?>
<a:theme xmlns:a="http://schemas.openxmlformats.org/drawingml/2006/main" name="Office Theme">
  <a:themeElements>
    <a:clrScheme name="">
      <a:dk1>
        <a:srgbClr val="191918"/>
      </a:dk1>
      <a:lt1>
        <a:srgbClr val="FFFFFF"/>
      </a:lt1>
      <a:dk2>
        <a:srgbClr val="2F3337"/>
      </a:dk2>
      <a:lt2>
        <a:srgbClr val="FFFFFE"/>
      </a:lt2>
      <a:accent1>
        <a:srgbClr val="2279A7"/>
      </a:accent1>
      <a:accent2>
        <a:srgbClr val="3EA11B"/>
      </a:accent2>
      <a:accent3>
        <a:srgbClr val="1C7959"/>
      </a:accent3>
      <a:accent4>
        <a:srgbClr val="195B7D"/>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43C935C0354E4A8DE5A9845775116F" ma:contentTypeVersion="1" ma:contentTypeDescription="Create a new document." ma:contentTypeScope="" ma:versionID="e8ee6e98e65d61b7caf7b96d4d0382b1">
  <xsd:schema xmlns:xsd="http://www.w3.org/2001/XMLSchema" xmlns:xs="http://www.w3.org/2001/XMLSchema" xmlns:p="http://schemas.microsoft.com/office/2006/metadata/properties" xmlns:ns2="d3556068-94b5-4e44-be2a-e8d7a096361c" targetNamespace="http://schemas.microsoft.com/office/2006/metadata/properties" ma:root="true" ma:fieldsID="74de40115a85f3d07fd5aaf4c7d4273c" ns2:_="">
    <xsd:import namespace="d3556068-94b5-4e44-be2a-e8d7a096361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56068-94b5-4e44-be2a-e8d7a09636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376008-96D4-4ABA-979E-BB0A4B41A0EB}">
  <ds:schemaRefs>
    <ds:schemaRef ds:uri="http://schemas.microsoft.com/office/2006/metadata/properties"/>
    <ds:schemaRef ds:uri="http://schemas.microsoft.com/office/2006/documentManagement/types"/>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d3556068-94b5-4e44-be2a-e8d7a096361c"/>
    <ds:schemaRef ds:uri="http://www.w3.org/XML/1998/namespace"/>
  </ds:schemaRefs>
</ds:datastoreItem>
</file>

<file path=customXml/itemProps2.xml><?xml version="1.0" encoding="utf-8"?>
<ds:datastoreItem xmlns:ds="http://schemas.openxmlformats.org/officeDocument/2006/customXml" ds:itemID="{263F496F-D897-4A00-B00F-5FFC6B6791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556068-94b5-4e44-be2a-e8d7a09636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2DCF16-C109-4A1A-8065-614F11557B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818</TotalTime>
  <Words>1993</Words>
  <Application>Microsoft Office PowerPoint</Application>
  <PresentationFormat>Widescreen</PresentationFormat>
  <Paragraphs>487</Paragraphs>
  <Slides>68</Slides>
  <Notes>64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Arial</vt:lpstr>
      <vt:lpstr>Arial Narrow</vt:lpstr>
      <vt:lpstr>Calibri</vt:lpstr>
      <vt:lpstr>Cambria</vt:lpstr>
      <vt:lpstr>Oswald</vt:lpstr>
      <vt:lpstr>Wingdings</vt:lpstr>
      <vt:lpstr>Office Theme</vt:lpstr>
      <vt:lpstr>Breakout session #10</vt:lpstr>
      <vt:lpstr>PowerPoint Presentation</vt:lpstr>
      <vt:lpstr>Agenda</vt:lpstr>
      <vt:lpstr>Consumer Information reporting Requirements</vt:lpstr>
      <vt:lpstr>Reporting requirements</vt:lpstr>
      <vt:lpstr>PowerPoint Presentation</vt:lpstr>
      <vt:lpstr>Reporting requirements</vt:lpstr>
      <vt:lpstr>HOW ed USES CONSUMER INFORMTATION</vt:lpstr>
      <vt:lpstr>COLLEGE NAVIGATOR</vt:lpstr>
      <vt:lpstr>COLLEGE SCORECARD</vt:lpstr>
      <vt:lpstr>College financing plan</vt:lpstr>
      <vt:lpstr>STUDENTAID.GOV</vt:lpstr>
      <vt:lpstr>Financial aid toolkit</vt:lpstr>
      <vt:lpstr>NOTICES AND DISCLOSURES</vt:lpstr>
      <vt:lpstr>Notice to enrolled students</vt:lpstr>
      <vt:lpstr>Annual FERPA Notification</vt:lpstr>
      <vt:lpstr>General student Disclosures</vt:lpstr>
      <vt:lpstr>General student Disclosures</vt:lpstr>
      <vt:lpstr>General student Disclosures</vt:lpstr>
      <vt:lpstr>program licensure Disclosures</vt:lpstr>
      <vt:lpstr>program licensure Disclosures</vt:lpstr>
      <vt:lpstr>program licensure Disclosures</vt:lpstr>
      <vt:lpstr>General student Disclosures</vt:lpstr>
      <vt:lpstr>General student Disclosures</vt:lpstr>
      <vt:lpstr>General student Disclosures</vt:lpstr>
      <vt:lpstr>General student Disclosures</vt:lpstr>
      <vt:lpstr>General student Disclosures</vt:lpstr>
      <vt:lpstr>Using FSA Assessments</vt:lpstr>
      <vt:lpstr>FSA Assessments</vt:lpstr>
      <vt:lpstr>FSA Assessments Consumer Info at a Glance</vt:lpstr>
      <vt:lpstr>FSA Assessments Activity 1</vt:lpstr>
      <vt:lpstr>FSA Assessments Activity 1</vt:lpstr>
      <vt:lpstr>FSA Assessments: Scenario 1</vt:lpstr>
      <vt:lpstr>Consumer info at a glance</vt:lpstr>
      <vt:lpstr>Consumer info at a glance</vt:lpstr>
      <vt:lpstr>FSA Assessments: Scenario 1</vt:lpstr>
      <vt:lpstr>FSA Assessments Activity 2</vt:lpstr>
      <vt:lpstr>FSA Assessments Action Plan</vt:lpstr>
      <vt:lpstr>FSA Assessments Action Plan</vt:lpstr>
      <vt:lpstr>FSA Assessments: Scenario 2</vt:lpstr>
      <vt:lpstr>Consumer info at a glance</vt:lpstr>
      <vt:lpstr>FSA Assessments: Scenario 2</vt:lpstr>
      <vt:lpstr>FSA Assessments Activity 5</vt:lpstr>
      <vt:lpstr>FSA Assessments Action Plan</vt:lpstr>
      <vt:lpstr>FSA Assessments Action Plan</vt:lpstr>
      <vt:lpstr>FSA Assessments: Scenario 3</vt:lpstr>
      <vt:lpstr>Consumer info at a glance</vt:lpstr>
      <vt:lpstr>Consumer info at a glance</vt:lpstr>
      <vt:lpstr>FSA Assessments: Scenario 3</vt:lpstr>
      <vt:lpstr>FSA Assessments Activity 1</vt:lpstr>
      <vt:lpstr>FSA Assessments Action Plan</vt:lpstr>
      <vt:lpstr>FSA Assessments Action Plan</vt:lpstr>
      <vt:lpstr>FSA Assessments: Scenario 4</vt:lpstr>
      <vt:lpstr>Consumer info at a glance</vt:lpstr>
      <vt:lpstr>FSA Assessments Activity 1</vt:lpstr>
      <vt:lpstr>PowerPoint Presentation</vt:lpstr>
      <vt:lpstr>FSA Assessments: Scenario 4</vt:lpstr>
      <vt:lpstr>FSA Assessments Action Plan</vt:lpstr>
      <vt:lpstr>FSA Assessments Action Plan</vt:lpstr>
      <vt:lpstr>Potential findings</vt:lpstr>
      <vt:lpstr>resources</vt:lpstr>
      <vt:lpstr>Resources</vt:lpstr>
      <vt:lpstr>FSA Training Center</vt:lpstr>
      <vt:lpstr>Getting Help</vt:lpstr>
      <vt:lpstr>PowerPoint Presentation</vt:lpstr>
      <vt:lpstr>PowerPoint Presentation</vt:lpstr>
      <vt:lpstr>PowerPoint Presentation</vt:lpstr>
      <vt:lpstr>Training Feedback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FSA PPT 16x9_Template 2020</dc:title>
  <dc:creator>Lloyd, Leslie</dc:creator>
  <cp:lastModifiedBy>Brittney Cottingham</cp:lastModifiedBy>
  <cp:revision>91</cp:revision>
  <dcterms:created xsi:type="dcterms:W3CDTF">2020-06-18T13:31:15Z</dcterms:created>
  <dcterms:modified xsi:type="dcterms:W3CDTF">2021-10-06T11:48:29Z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0x0101004A43C935C0354E4A8DE5A9845775116F</vt:lpwstr>
  </property>
  <property fmtid="{D5CDD505-2E9C-101B-9397-08002B2CF9AE}" pid="3" name="AuthorIds_UIVersion_2560">
    <vt:lpwstr>79</vt:lpwstr>
  </property>
  <property fmtid="{D5CDD505-2E9C-101B-9397-08002B2CF9AE}" pid="4" name="_dlc_DocIdItemGuid">
    <vt:lpwstr>f3771e19-3d4d-4273-b8a0-0c915acd830e</vt:lpwstr>
  </property>
</Properties>
</file>