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8"/>
  </p:notesMasterIdLst>
  <p:sldIdLst>
    <p:sldId id="352" r:id="rId5"/>
    <p:sldId id="310" r:id="rId6"/>
    <p:sldId id="5110" r:id="rId7"/>
    <p:sldId id="541" r:id="rId8"/>
    <p:sldId id="542" r:id="rId9"/>
    <p:sldId id="3438" r:id="rId10"/>
    <p:sldId id="516" r:id="rId11"/>
    <p:sldId id="3441" r:id="rId12"/>
    <p:sldId id="3445" r:id="rId13"/>
    <p:sldId id="3442" r:id="rId14"/>
    <p:sldId id="5112" r:id="rId15"/>
    <p:sldId id="3449" r:id="rId16"/>
    <p:sldId id="3443" r:id="rId17"/>
    <p:sldId id="3446" r:id="rId18"/>
    <p:sldId id="5117" r:id="rId19"/>
    <p:sldId id="5115" r:id="rId20"/>
    <p:sldId id="3448" r:id="rId21"/>
    <p:sldId id="3444" r:id="rId22"/>
    <p:sldId id="3447" r:id="rId23"/>
    <p:sldId id="5121" r:id="rId24"/>
    <p:sldId id="5122" r:id="rId25"/>
    <p:sldId id="428" r:id="rId26"/>
    <p:sldId id="43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3C52"/>
    <a:srgbClr val="E7EFF5"/>
    <a:srgbClr val="DDDEDF"/>
    <a:srgbClr val="113C53"/>
    <a:srgbClr val="0E2C3B"/>
    <a:srgbClr val="38546D"/>
    <a:srgbClr val="344F67"/>
    <a:srgbClr val="385770"/>
    <a:srgbClr val="324962"/>
    <a:srgbClr val="F6F9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CF05C9-603C-A202-6E60-F49D59B22A0A}" v="127" dt="2021-10-28T18:20:25.673"/>
    <p1510:client id="{A6328ED3-E332-41B2-8254-6A80AF3066E1}" v="247" dt="2021-10-28T22:18:51.989"/>
  </p1510:revLst>
</p1510:revInfo>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571" autoAdjust="0"/>
    <p:restoredTop sz="93792" autoAdjust="0"/>
  </p:normalViewPr>
  <p:slideViewPr>
    <p:cSldViewPr snapToGrid="0">
      <p:cViewPr varScale="1">
        <p:scale>
          <a:sx n="71" d="100"/>
          <a:sy n="71" d="100"/>
        </p:scale>
        <p:origin x="66" y="96"/>
      </p:cViewPr>
      <p:guideLst/>
    </p:cSldViewPr>
  </p:slideViewPr>
  <p:outlineViewPr>
    <p:cViewPr>
      <p:scale>
        <a:sx n="33" d="100"/>
        <a:sy n="33" d="100"/>
      </p:scale>
      <p:origin x="0" y="-104"/>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3B3BD9-35DC-5145-A6A6-5C67F13256AB}"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n-US"/>
        </a:p>
      </dgm:t>
    </dgm:pt>
    <dgm:pt modelId="{D2BE698B-8178-8A45-9E35-E194F0FB57D0}">
      <dgm:prSet phldrT="[Text]" custT="1"/>
      <dgm:spPr/>
      <dgm:t>
        <a:bodyPr/>
        <a:lstStyle/>
        <a:p>
          <a:pPr rtl="0"/>
          <a:r>
            <a:rPr lang="en-US" sz="3200">
              <a:solidFill>
                <a:schemeClr val="bg1"/>
              </a:solidFill>
              <a:latin typeface="Cambria"/>
            </a:rPr>
            <a:t>Automatic data exchange for the FAFSA</a:t>
          </a:r>
          <a:r>
            <a:rPr lang="en-US" sz="3200" baseline="30000">
              <a:solidFill>
                <a:schemeClr val="bg1"/>
              </a:solidFill>
              <a:latin typeface="Cambria"/>
            </a:rPr>
            <a:t>®</a:t>
          </a:r>
          <a:r>
            <a:rPr lang="en-US" sz="3200">
              <a:solidFill>
                <a:schemeClr val="bg1"/>
              </a:solidFill>
              <a:latin typeface="Cambria"/>
            </a:rPr>
            <a:t> form</a:t>
          </a:r>
          <a:r>
            <a:rPr lang="en-US" sz="3600" baseline="30000">
              <a:solidFill>
                <a:schemeClr val="bg1"/>
              </a:solidFill>
              <a:latin typeface="Cambria"/>
              <a:ea typeface="Cambria"/>
            </a:rPr>
            <a:t> </a:t>
          </a:r>
          <a:endParaRPr lang="en-US" sz="3600" baseline="30000">
            <a:solidFill>
              <a:schemeClr val="bg1"/>
            </a:solidFill>
            <a:latin typeface="Cambria" panose="02040503050406030204" pitchFamily="18" charset="0"/>
          </a:endParaRPr>
        </a:p>
      </dgm:t>
    </dgm:pt>
    <dgm:pt modelId="{0C0CDDEA-AE90-7A45-B3B5-33702B0AC9CF}" type="parTrans" cxnId="{04B60634-135B-DE4C-92B1-1902FBD52AE3}">
      <dgm:prSet/>
      <dgm:spPr/>
      <dgm:t>
        <a:bodyPr/>
        <a:lstStyle/>
        <a:p>
          <a:endParaRPr lang="en-US"/>
        </a:p>
      </dgm:t>
    </dgm:pt>
    <dgm:pt modelId="{9A328E1B-F997-1645-B44D-9F137F44098A}" type="sibTrans" cxnId="{04B60634-135B-DE4C-92B1-1902FBD52AE3}">
      <dgm:prSet/>
      <dgm:spPr/>
      <dgm:t>
        <a:bodyPr/>
        <a:lstStyle/>
        <a:p>
          <a:endParaRPr lang="en-US"/>
        </a:p>
      </dgm:t>
    </dgm:pt>
    <dgm:pt modelId="{2472FE48-715E-8C47-8EF5-290EC117A8BF}">
      <dgm:prSet phldrT="[Text]" custT="1"/>
      <dgm:spPr/>
      <dgm:t>
        <a:bodyPr/>
        <a:lstStyle/>
        <a:p>
          <a:r>
            <a:rPr lang="en-US" sz="3200">
              <a:solidFill>
                <a:schemeClr val="bg1"/>
              </a:solidFill>
              <a:latin typeface="Cambria"/>
            </a:rPr>
            <a:t>Calculate and recertify income-driven repayment (IDR) plans</a:t>
          </a:r>
        </a:p>
      </dgm:t>
    </dgm:pt>
    <dgm:pt modelId="{1AD382DE-3FE5-7F45-BBC2-13619A339758}" type="parTrans" cxnId="{CE68BFAA-19B5-2E4C-92C9-2450DBE5A5F3}">
      <dgm:prSet/>
      <dgm:spPr/>
      <dgm:t>
        <a:bodyPr/>
        <a:lstStyle/>
        <a:p>
          <a:endParaRPr lang="en-US"/>
        </a:p>
      </dgm:t>
    </dgm:pt>
    <dgm:pt modelId="{B73EE6C2-EF0F-564E-B279-8FE7D9173C66}" type="sibTrans" cxnId="{CE68BFAA-19B5-2E4C-92C9-2450DBE5A5F3}">
      <dgm:prSet/>
      <dgm:spPr/>
      <dgm:t>
        <a:bodyPr/>
        <a:lstStyle/>
        <a:p>
          <a:endParaRPr lang="en-US"/>
        </a:p>
      </dgm:t>
    </dgm:pt>
    <dgm:pt modelId="{28FD5DA7-DF6A-3445-8539-7DD2CA4257F2}">
      <dgm:prSet phldrT="[Text]" custT="1"/>
      <dgm:spPr/>
      <dgm:t>
        <a:bodyPr/>
        <a:lstStyle/>
        <a:p>
          <a:r>
            <a:rPr lang="en-US" sz="3200">
              <a:solidFill>
                <a:schemeClr val="bg1"/>
              </a:solidFill>
              <a:latin typeface="Cambria"/>
            </a:rPr>
            <a:t>Confirm income for total and permanent disability (TPD) discharge</a:t>
          </a:r>
        </a:p>
      </dgm:t>
    </dgm:pt>
    <dgm:pt modelId="{1922F2F6-E4D0-9F4B-9040-615C0AD20A09}" type="parTrans" cxnId="{E21CD055-F27C-814C-99C7-28957EC7275E}">
      <dgm:prSet/>
      <dgm:spPr/>
      <dgm:t>
        <a:bodyPr/>
        <a:lstStyle/>
        <a:p>
          <a:endParaRPr lang="en-US"/>
        </a:p>
      </dgm:t>
    </dgm:pt>
    <dgm:pt modelId="{EFFB1CE0-469A-EE4F-9738-3CF4AD2F5C1E}" type="sibTrans" cxnId="{E21CD055-F27C-814C-99C7-28957EC7275E}">
      <dgm:prSet/>
      <dgm:spPr/>
      <dgm:t>
        <a:bodyPr/>
        <a:lstStyle/>
        <a:p>
          <a:endParaRPr lang="en-US"/>
        </a:p>
      </dgm:t>
    </dgm:pt>
    <dgm:pt modelId="{8A0A8325-496A-4232-8293-DCA622F3DC92}" type="pres">
      <dgm:prSet presAssocID="{603B3BD9-35DC-5145-A6A6-5C67F13256AB}" presName="linear" presStyleCnt="0">
        <dgm:presLayoutVars>
          <dgm:dir/>
          <dgm:resizeHandles val="exact"/>
        </dgm:presLayoutVars>
      </dgm:prSet>
      <dgm:spPr/>
    </dgm:pt>
    <dgm:pt modelId="{5F20CC90-9373-4C1A-B251-9F760FC4ED18}" type="pres">
      <dgm:prSet presAssocID="{D2BE698B-8178-8A45-9E35-E194F0FB57D0}" presName="comp" presStyleCnt="0"/>
      <dgm:spPr/>
    </dgm:pt>
    <dgm:pt modelId="{F7FA69E0-E1DB-4E87-BBE8-98E2E0D087E9}" type="pres">
      <dgm:prSet presAssocID="{D2BE698B-8178-8A45-9E35-E194F0FB57D0}" presName="box" presStyleLbl="node1" presStyleIdx="0" presStyleCnt="3"/>
      <dgm:spPr/>
    </dgm:pt>
    <dgm:pt modelId="{D6F241FD-7546-4145-BBE9-28A1C2795643}" type="pres">
      <dgm:prSet presAssocID="{D2BE698B-8178-8A45-9E35-E194F0FB57D0}" presName="img" presStyleLbl="fgImgPlace1" presStyleIdx="0" presStyleCnt="3"/>
      <dgm:spPr>
        <a:solidFill>
          <a:schemeClr val="bg1"/>
        </a:solidFill>
      </dgm:spPr>
    </dgm:pt>
    <dgm:pt modelId="{85C3FF50-7AEB-4E62-BEC0-C1E600CB224B}" type="pres">
      <dgm:prSet presAssocID="{D2BE698B-8178-8A45-9E35-E194F0FB57D0}" presName="text" presStyleLbl="node1" presStyleIdx="0" presStyleCnt="3">
        <dgm:presLayoutVars>
          <dgm:bulletEnabled val="1"/>
        </dgm:presLayoutVars>
      </dgm:prSet>
      <dgm:spPr/>
    </dgm:pt>
    <dgm:pt modelId="{8117CE49-CE84-42EA-BF06-201349976115}" type="pres">
      <dgm:prSet presAssocID="{9A328E1B-F997-1645-B44D-9F137F44098A}" presName="spacer" presStyleCnt="0"/>
      <dgm:spPr/>
    </dgm:pt>
    <dgm:pt modelId="{BC76CC52-3FF6-4EA5-A8DA-B3464CAB0170}" type="pres">
      <dgm:prSet presAssocID="{2472FE48-715E-8C47-8EF5-290EC117A8BF}" presName="comp" presStyleCnt="0"/>
      <dgm:spPr/>
    </dgm:pt>
    <dgm:pt modelId="{C2CB30FE-AF4E-4BB9-80C6-2876DB202375}" type="pres">
      <dgm:prSet presAssocID="{2472FE48-715E-8C47-8EF5-290EC117A8BF}" presName="box" presStyleLbl="node1" presStyleIdx="1" presStyleCnt="3"/>
      <dgm:spPr/>
    </dgm:pt>
    <dgm:pt modelId="{708BEBAA-0A90-46DF-BB36-659A76B54B55}" type="pres">
      <dgm:prSet presAssocID="{2472FE48-715E-8C47-8EF5-290EC117A8BF}" presName="img" presStyleLbl="fgImgPlace1" presStyleIdx="1" presStyleCnt="3"/>
      <dgm:spPr>
        <a:solidFill>
          <a:srgbClr val="F8F8F8"/>
        </a:solidFill>
      </dgm:spPr>
    </dgm:pt>
    <dgm:pt modelId="{E4CD0732-B9B0-434B-8848-1D7675B0F401}" type="pres">
      <dgm:prSet presAssocID="{2472FE48-715E-8C47-8EF5-290EC117A8BF}" presName="text" presStyleLbl="node1" presStyleIdx="1" presStyleCnt="3">
        <dgm:presLayoutVars>
          <dgm:bulletEnabled val="1"/>
        </dgm:presLayoutVars>
      </dgm:prSet>
      <dgm:spPr/>
    </dgm:pt>
    <dgm:pt modelId="{5E271914-5106-41CA-A9EC-77F60E02EC47}" type="pres">
      <dgm:prSet presAssocID="{B73EE6C2-EF0F-564E-B279-8FE7D9173C66}" presName="spacer" presStyleCnt="0"/>
      <dgm:spPr/>
    </dgm:pt>
    <dgm:pt modelId="{7A4C0BCC-C985-4BB8-81BF-3DE579C094D5}" type="pres">
      <dgm:prSet presAssocID="{28FD5DA7-DF6A-3445-8539-7DD2CA4257F2}" presName="comp" presStyleCnt="0"/>
      <dgm:spPr/>
    </dgm:pt>
    <dgm:pt modelId="{16D5D62C-7E9F-4662-AE40-FBC7B8C2EBB5}" type="pres">
      <dgm:prSet presAssocID="{28FD5DA7-DF6A-3445-8539-7DD2CA4257F2}" presName="box" presStyleLbl="node1" presStyleIdx="2" presStyleCnt="3"/>
      <dgm:spPr/>
    </dgm:pt>
    <dgm:pt modelId="{7E186E8C-AB57-4713-A44E-460FF568C4DA}" type="pres">
      <dgm:prSet presAssocID="{28FD5DA7-DF6A-3445-8539-7DD2CA4257F2}" presName="img" presStyleLbl="fgImgPlace1" presStyleIdx="2" presStyleCnt="3"/>
      <dgm:spPr>
        <a:solidFill>
          <a:schemeClr val="bg1"/>
        </a:solidFill>
      </dgm:spPr>
    </dgm:pt>
    <dgm:pt modelId="{21ECEF53-5551-428B-93AF-D2F01E75339F}" type="pres">
      <dgm:prSet presAssocID="{28FD5DA7-DF6A-3445-8539-7DD2CA4257F2}" presName="text" presStyleLbl="node1" presStyleIdx="2" presStyleCnt="3">
        <dgm:presLayoutVars>
          <dgm:bulletEnabled val="1"/>
        </dgm:presLayoutVars>
      </dgm:prSet>
      <dgm:spPr/>
    </dgm:pt>
  </dgm:ptLst>
  <dgm:cxnLst>
    <dgm:cxn modelId="{6DFA040D-CCCA-4C49-896B-DBDF130AB154}" type="presOf" srcId="{28FD5DA7-DF6A-3445-8539-7DD2CA4257F2}" destId="{16D5D62C-7E9F-4662-AE40-FBC7B8C2EBB5}" srcOrd="0" destOrd="0" presId="urn:microsoft.com/office/officeart/2005/8/layout/vList4"/>
    <dgm:cxn modelId="{FF383A19-7707-41AE-91F6-2F9C9704C208}" type="presOf" srcId="{28FD5DA7-DF6A-3445-8539-7DD2CA4257F2}" destId="{21ECEF53-5551-428B-93AF-D2F01E75339F}" srcOrd="1" destOrd="0" presId="urn:microsoft.com/office/officeart/2005/8/layout/vList4"/>
    <dgm:cxn modelId="{04B60634-135B-DE4C-92B1-1902FBD52AE3}" srcId="{603B3BD9-35DC-5145-A6A6-5C67F13256AB}" destId="{D2BE698B-8178-8A45-9E35-E194F0FB57D0}" srcOrd="0" destOrd="0" parTransId="{0C0CDDEA-AE90-7A45-B3B5-33702B0AC9CF}" sibTransId="{9A328E1B-F997-1645-B44D-9F137F44098A}"/>
    <dgm:cxn modelId="{E21CD055-F27C-814C-99C7-28957EC7275E}" srcId="{603B3BD9-35DC-5145-A6A6-5C67F13256AB}" destId="{28FD5DA7-DF6A-3445-8539-7DD2CA4257F2}" srcOrd="2" destOrd="0" parTransId="{1922F2F6-E4D0-9F4B-9040-615C0AD20A09}" sibTransId="{EFFB1CE0-469A-EE4F-9738-3CF4AD2F5C1E}"/>
    <dgm:cxn modelId="{A6F14F7D-B9F5-4685-BD29-67F3B784532F}" type="presOf" srcId="{603B3BD9-35DC-5145-A6A6-5C67F13256AB}" destId="{8A0A8325-496A-4232-8293-DCA622F3DC92}" srcOrd="0" destOrd="0" presId="urn:microsoft.com/office/officeart/2005/8/layout/vList4"/>
    <dgm:cxn modelId="{CE68BFAA-19B5-2E4C-92C9-2450DBE5A5F3}" srcId="{603B3BD9-35DC-5145-A6A6-5C67F13256AB}" destId="{2472FE48-715E-8C47-8EF5-290EC117A8BF}" srcOrd="1" destOrd="0" parTransId="{1AD382DE-3FE5-7F45-BBC2-13619A339758}" sibTransId="{B73EE6C2-EF0F-564E-B279-8FE7D9173C66}"/>
    <dgm:cxn modelId="{8588B7D0-C68E-44F0-9350-95D439A18001}" type="presOf" srcId="{2472FE48-715E-8C47-8EF5-290EC117A8BF}" destId="{C2CB30FE-AF4E-4BB9-80C6-2876DB202375}" srcOrd="0" destOrd="0" presId="urn:microsoft.com/office/officeart/2005/8/layout/vList4"/>
    <dgm:cxn modelId="{72BC47DF-67A4-4232-931B-DFA56A6CE9F2}" type="presOf" srcId="{D2BE698B-8178-8A45-9E35-E194F0FB57D0}" destId="{85C3FF50-7AEB-4E62-BEC0-C1E600CB224B}" srcOrd="1" destOrd="0" presId="urn:microsoft.com/office/officeart/2005/8/layout/vList4"/>
    <dgm:cxn modelId="{5D6110E3-79BC-48BB-A461-BB8BFA88BD64}" type="presOf" srcId="{2472FE48-715E-8C47-8EF5-290EC117A8BF}" destId="{E4CD0732-B9B0-434B-8848-1D7675B0F401}" srcOrd="1" destOrd="0" presId="urn:microsoft.com/office/officeart/2005/8/layout/vList4"/>
    <dgm:cxn modelId="{8304CFED-623E-4891-B631-5AAFED13662D}" type="presOf" srcId="{D2BE698B-8178-8A45-9E35-E194F0FB57D0}" destId="{F7FA69E0-E1DB-4E87-BBE8-98E2E0D087E9}" srcOrd="0" destOrd="0" presId="urn:microsoft.com/office/officeart/2005/8/layout/vList4"/>
    <dgm:cxn modelId="{1BA24549-A640-4B66-8EEB-0BCC90C2B4A2}" type="presParOf" srcId="{8A0A8325-496A-4232-8293-DCA622F3DC92}" destId="{5F20CC90-9373-4C1A-B251-9F760FC4ED18}" srcOrd="0" destOrd="0" presId="urn:microsoft.com/office/officeart/2005/8/layout/vList4"/>
    <dgm:cxn modelId="{7576FB42-50E4-4968-88FA-D51FBEBAD5FF}" type="presParOf" srcId="{5F20CC90-9373-4C1A-B251-9F760FC4ED18}" destId="{F7FA69E0-E1DB-4E87-BBE8-98E2E0D087E9}" srcOrd="0" destOrd="0" presId="urn:microsoft.com/office/officeart/2005/8/layout/vList4"/>
    <dgm:cxn modelId="{7E922FC7-F219-4AC2-BD42-05B9FBB7AEF6}" type="presParOf" srcId="{5F20CC90-9373-4C1A-B251-9F760FC4ED18}" destId="{D6F241FD-7546-4145-BBE9-28A1C2795643}" srcOrd="1" destOrd="0" presId="urn:microsoft.com/office/officeart/2005/8/layout/vList4"/>
    <dgm:cxn modelId="{3EF22B03-46DF-4F6B-8FF2-FE095C3D5CFE}" type="presParOf" srcId="{5F20CC90-9373-4C1A-B251-9F760FC4ED18}" destId="{85C3FF50-7AEB-4E62-BEC0-C1E600CB224B}" srcOrd="2" destOrd="0" presId="urn:microsoft.com/office/officeart/2005/8/layout/vList4"/>
    <dgm:cxn modelId="{4AB2CF68-BC2B-4B5B-95A1-4C0B3A35D82E}" type="presParOf" srcId="{8A0A8325-496A-4232-8293-DCA622F3DC92}" destId="{8117CE49-CE84-42EA-BF06-201349976115}" srcOrd="1" destOrd="0" presId="urn:microsoft.com/office/officeart/2005/8/layout/vList4"/>
    <dgm:cxn modelId="{1641440E-89BD-4E68-86FB-AA6830DA776B}" type="presParOf" srcId="{8A0A8325-496A-4232-8293-DCA622F3DC92}" destId="{BC76CC52-3FF6-4EA5-A8DA-B3464CAB0170}" srcOrd="2" destOrd="0" presId="urn:microsoft.com/office/officeart/2005/8/layout/vList4"/>
    <dgm:cxn modelId="{ED101B0C-ABB4-475F-A8A3-2E9610DE5B3C}" type="presParOf" srcId="{BC76CC52-3FF6-4EA5-A8DA-B3464CAB0170}" destId="{C2CB30FE-AF4E-4BB9-80C6-2876DB202375}" srcOrd="0" destOrd="0" presId="urn:microsoft.com/office/officeart/2005/8/layout/vList4"/>
    <dgm:cxn modelId="{95583358-3DF5-4903-BE59-FA8E9D192E19}" type="presParOf" srcId="{BC76CC52-3FF6-4EA5-A8DA-B3464CAB0170}" destId="{708BEBAA-0A90-46DF-BB36-659A76B54B55}" srcOrd="1" destOrd="0" presId="urn:microsoft.com/office/officeart/2005/8/layout/vList4"/>
    <dgm:cxn modelId="{AEFA9F12-60A9-47E5-A91B-5996596B4134}" type="presParOf" srcId="{BC76CC52-3FF6-4EA5-A8DA-B3464CAB0170}" destId="{E4CD0732-B9B0-434B-8848-1D7675B0F401}" srcOrd="2" destOrd="0" presId="urn:microsoft.com/office/officeart/2005/8/layout/vList4"/>
    <dgm:cxn modelId="{FE2D89F4-D7FF-4462-AF30-E6D96036F0F1}" type="presParOf" srcId="{8A0A8325-496A-4232-8293-DCA622F3DC92}" destId="{5E271914-5106-41CA-A9EC-77F60E02EC47}" srcOrd="3" destOrd="0" presId="urn:microsoft.com/office/officeart/2005/8/layout/vList4"/>
    <dgm:cxn modelId="{E815EE08-3C15-4A51-98CD-C114E84132B8}" type="presParOf" srcId="{8A0A8325-496A-4232-8293-DCA622F3DC92}" destId="{7A4C0BCC-C985-4BB8-81BF-3DE579C094D5}" srcOrd="4" destOrd="0" presId="urn:microsoft.com/office/officeart/2005/8/layout/vList4"/>
    <dgm:cxn modelId="{9CF29CD0-962A-4315-A0D3-9BAF43CD9665}" type="presParOf" srcId="{7A4C0BCC-C985-4BB8-81BF-3DE579C094D5}" destId="{16D5D62C-7E9F-4662-AE40-FBC7B8C2EBB5}" srcOrd="0" destOrd="0" presId="urn:microsoft.com/office/officeart/2005/8/layout/vList4"/>
    <dgm:cxn modelId="{E6CD2A30-4B33-40CF-AC4A-407667F388EF}" type="presParOf" srcId="{7A4C0BCC-C985-4BB8-81BF-3DE579C094D5}" destId="{7E186E8C-AB57-4713-A44E-460FF568C4DA}" srcOrd="1" destOrd="0" presId="urn:microsoft.com/office/officeart/2005/8/layout/vList4"/>
    <dgm:cxn modelId="{062972AE-24F0-4C07-8C6B-FCF92DB4C723}" type="presParOf" srcId="{7A4C0BCC-C985-4BB8-81BF-3DE579C094D5}" destId="{21ECEF53-5551-428B-93AF-D2F01E75339F}"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FA69E0-E1DB-4E87-BBE8-98E2E0D087E9}">
      <dsp:nvSpPr>
        <dsp:cNvPr id="0" name=""/>
        <dsp:cNvSpPr/>
      </dsp:nvSpPr>
      <dsp:spPr>
        <a:xfrm>
          <a:off x="0" y="0"/>
          <a:ext cx="10523367" cy="104175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US" sz="3200" kern="1200">
              <a:solidFill>
                <a:schemeClr val="bg1"/>
              </a:solidFill>
              <a:latin typeface="Cambria"/>
            </a:rPr>
            <a:t>Automatic data exchange for the FAFSA</a:t>
          </a:r>
          <a:r>
            <a:rPr lang="en-US" sz="3200" kern="1200" baseline="30000">
              <a:solidFill>
                <a:schemeClr val="bg1"/>
              </a:solidFill>
              <a:latin typeface="Cambria"/>
            </a:rPr>
            <a:t>®</a:t>
          </a:r>
          <a:r>
            <a:rPr lang="en-US" sz="3200" kern="1200">
              <a:solidFill>
                <a:schemeClr val="bg1"/>
              </a:solidFill>
              <a:latin typeface="Cambria"/>
            </a:rPr>
            <a:t> form</a:t>
          </a:r>
          <a:r>
            <a:rPr lang="en-US" sz="3600" kern="1200" baseline="30000">
              <a:solidFill>
                <a:schemeClr val="bg1"/>
              </a:solidFill>
              <a:latin typeface="Cambria"/>
              <a:ea typeface="Cambria"/>
            </a:rPr>
            <a:t> </a:t>
          </a:r>
          <a:endParaRPr lang="en-US" sz="3600" kern="1200" baseline="30000">
            <a:solidFill>
              <a:schemeClr val="bg1"/>
            </a:solidFill>
            <a:latin typeface="Cambria" panose="02040503050406030204" pitchFamily="18" charset="0"/>
          </a:endParaRPr>
        </a:p>
      </dsp:txBody>
      <dsp:txXfrm>
        <a:off x="2208848" y="0"/>
        <a:ext cx="8314518" cy="1041752"/>
      </dsp:txXfrm>
    </dsp:sp>
    <dsp:sp modelId="{D6F241FD-7546-4145-BBE9-28A1C2795643}">
      <dsp:nvSpPr>
        <dsp:cNvPr id="0" name=""/>
        <dsp:cNvSpPr/>
      </dsp:nvSpPr>
      <dsp:spPr>
        <a:xfrm>
          <a:off x="104175" y="104175"/>
          <a:ext cx="2104673" cy="833402"/>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2CB30FE-AF4E-4BB9-80C6-2876DB202375}">
      <dsp:nvSpPr>
        <dsp:cNvPr id="0" name=""/>
        <dsp:cNvSpPr/>
      </dsp:nvSpPr>
      <dsp:spPr>
        <a:xfrm>
          <a:off x="0" y="1145927"/>
          <a:ext cx="10523367" cy="104175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solidFill>
                <a:schemeClr val="bg1"/>
              </a:solidFill>
              <a:latin typeface="Cambria"/>
            </a:rPr>
            <a:t>Calculate and recertify income-driven repayment (IDR) plans</a:t>
          </a:r>
        </a:p>
      </dsp:txBody>
      <dsp:txXfrm>
        <a:off x="2208848" y="1145927"/>
        <a:ext cx="8314518" cy="1041752"/>
      </dsp:txXfrm>
    </dsp:sp>
    <dsp:sp modelId="{708BEBAA-0A90-46DF-BB36-659A76B54B55}">
      <dsp:nvSpPr>
        <dsp:cNvPr id="0" name=""/>
        <dsp:cNvSpPr/>
      </dsp:nvSpPr>
      <dsp:spPr>
        <a:xfrm>
          <a:off x="104175" y="1250103"/>
          <a:ext cx="2104673" cy="833402"/>
        </a:xfrm>
        <a:prstGeom prst="roundRect">
          <a:avLst>
            <a:gd name="adj" fmla="val 10000"/>
          </a:avLst>
        </a:prstGeom>
        <a:solidFill>
          <a:srgbClr val="F8F8F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D5D62C-7E9F-4662-AE40-FBC7B8C2EBB5}">
      <dsp:nvSpPr>
        <dsp:cNvPr id="0" name=""/>
        <dsp:cNvSpPr/>
      </dsp:nvSpPr>
      <dsp:spPr>
        <a:xfrm>
          <a:off x="0" y="2291855"/>
          <a:ext cx="10523367" cy="104175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solidFill>
                <a:schemeClr val="bg1"/>
              </a:solidFill>
              <a:latin typeface="Cambria"/>
            </a:rPr>
            <a:t>Confirm income for total and permanent disability (TPD) discharge</a:t>
          </a:r>
        </a:p>
      </dsp:txBody>
      <dsp:txXfrm>
        <a:off x="2208848" y="2291855"/>
        <a:ext cx="8314518" cy="1041752"/>
      </dsp:txXfrm>
    </dsp:sp>
    <dsp:sp modelId="{7E186E8C-AB57-4713-A44E-460FF568C4DA}">
      <dsp:nvSpPr>
        <dsp:cNvPr id="0" name=""/>
        <dsp:cNvSpPr/>
      </dsp:nvSpPr>
      <dsp:spPr>
        <a:xfrm>
          <a:off x="104175" y="2396030"/>
          <a:ext cx="2104673" cy="833402"/>
        </a:xfrm>
        <a:prstGeom prst="roundRect">
          <a:avLst>
            <a:gd name="adj" fmla="val 1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3FDA72-2393-4B3F-8F8F-547617C5EA69}" type="datetimeFigureOut">
              <a:rPr lang="en-US" smtClean="0"/>
              <a:t>10/29/2021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312DC-84F5-408B-947F-EAE8AD61D853}" type="slidenum">
              <a:rPr lang="en-US" smtClean="0"/>
              <a:t>‹#›</a:t>
            </a:fld>
            <a:endParaRPr lang="en-US"/>
          </a:p>
        </p:txBody>
      </p:sp>
    </p:spTree>
    <p:extLst>
      <p:ext uri="{BB962C8B-B14F-4D97-AF65-F5344CB8AC3E}">
        <p14:creationId xmlns:p14="http://schemas.microsoft.com/office/powerpoint/2010/main" val="3391933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scode.house.go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a:t>Let’s pause a minute here and review the FUTURE Act – as it is foundational to the implementation of FAFSA simplification.</a:t>
            </a:r>
          </a:p>
          <a:p>
            <a:pPr defTabSz="931774"/>
            <a:endParaRPr lang="en-US" dirty="0"/>
          </a:p>
          <a:p>
            <a:pPr defTabSz="931774"/>
            <a:r>
              <a:rPr lang="en-US" dirty="0"/>
              <a:t>You’ll recall that the FUTURE Act – passed in 2019 – expands the collaboration with IRS to move away from the DRT to a direct data exchange with the IRS to complete the FAFSA. This is both an opportunity and a challenge as the requirements around working with FTI (Federal Tax Information) are significant with regards to consent and confidentiality.</a:t>
            </a:r>
            <a:endParaRPr lang="en-US" dirty="0">
              <a:cs typeface="Calibri"/>
            </a:endParaRPr>
          </a:p>
          <a:p>
            <a:pPr defTabSz="931774"/>
            <a:endParaRPr lang="en-US" dirty="0"/>
          </a:p>
          <a:p>
            <a:pPr marL="342900" indent="-342900">
              <a:buFont typeface="Symbol" panose="05050102010706020507" pitchFamily="18" charset="2"/>
              <a:buChar char=""/>
            </a:pPr>
            <a:r>
              <a:rPr lang="en-US" dirty="0">
                <a:latin typeface="Candara"/>
                <a:ea typeface="Calibri" panose="020F0502020204030204" pitchFamily="34" charset="0"/>
                <a:cs typeface="Times New Roman" panose="02020603050405020304" pitchFamily="18" charset="0"/>
              </a:rPr>
              <a:t>Note that the FAFSA Simplification Act is part of the Consolidated Appropriations Act of 2021.</a:t>
            </a:r>
          </a:p>
          <a:p>
            <a:pPr marL="342900" indent="-342900">
              <a:buFont typeface="Symbol" panose="05050102010706020507" pitchFamily="18" charset="2"/>
              <a:buChar char=""/>
            </a:pPr>
            <a:r>
              <a:rPr lang="en-US" dirty="0">
                <a:latin typeface="Candara"/>
                <a:ea typeface="Calibri" panose="020F0502020204030204" pitchFamily="34" charset="0"/>
                <a:cs typeface="Times New Roman" panose="02020603050405020304" pitchFamily="18" charset="0"/>
              </a:rPr>
              <a:t>If you have time and feel inclined, maybe explain briefly</a:t>
            </a:r>
            <a:r>
              <a:rPr lang="en-US" sz="1200" dirty="0">
                <a:effectLst/>
                <a:latin typeface="Candara"/>
                <a:ea typeface="Calibri" panose="020F0502020204030204" pitchFamily="34" charset="0"/>
                <a:cs typeface="Times New Roman" panose="02020603050405020304" pitchFamily="18" charset="0"/>
              </a:rPr>
              <a:t> </a:t>
            </a:r>
            <a:r>
              <a:rPr lang="en-US" dirty="0">
                <a:latin typeface="Candara"/>
                <a:ea typeface="Calibri" panose="020F0502020204030204" pitchFamily="34" charset="0"/>
                <a:cs typeface="Times New Roman" panose="02020603050405020304" pitchFamily="18" charset="0"/>
              </a:rPr>
              <a:t>how the</a:t>
            </a:r>
            <a:r>
              <a:rPr lang="en-US" sz="1200" dirty="0">
                <a:effectLst/>
                <a:latin typeface="Candara"/>
                <a:ea typeface="Calibri" panose="020F0502020204030204" pitchFamily="34" charset="0"/>
                <a:cs typeface="Times New Roman" panose="02020603050405020304" pitchFamily="18" charset="0"/>
              </a:rPr>
              <a:t> Act, HEA, and </a:t>
            </a:r>
            <a:r>
              <a:rPr lang="en-US" dirty="0">
                <a:latin typeface="Candara"/>
                <a:ea typeface="Calibri" panose="020F0502020204030204" pitchFamily="34" charset="0"/>
                <a:cs typeface="Times New Roman" panose="02020603050405020304" pitchFamily="18" charset="0"/>
              </a:rPr>
              <a:t>U.S. Code have different numbering</a:t>
            </a:r>
            <a:r>
              <a:rPr lang="en-US" sz="1200" dirty="0">
                <a:effectLst/>
                <a:latin typeface="Candara"/>
                <a:ea typeface="Calibri" panose="020F0502020204030204" pitchFamily="34" charset="0"/>
                <a:cs typeface="Times New Roman" panose="02020603050405020304" pitchFamily="18" charset="0"/>
              </a:rPr>
              <a:t> systems</a:t>
            </a:r>
            <a:r>
              <a:rPr lang="en-US" dirty="0">
                <a:latin typeface="Candara"/>
                <a:ea typeface="Calibri" panose="020F0502020204030204" pitchFamily="34" charset="0"/>
                <a:cs typeface="Times New Roman" panose="02020603050405020304" pitchFamily="18" charset="0"/>
              </a:rPr>
              <a:t> for the same texts, which users might find confusing.</a:t>
            </a:r>
            <a:r>
              <a:rPr lang="en-US" sz="1200" dirty="0">
                <a:effectLst/>
                <a:latin typeface="Candara"/>
                <a:ea typeface="Calibri" panose="020F0502020204030204" pitchFamily="34" charset="0"/>
                <a:cs typeface="Times New Roman" panose="02020603050405020304" pitchFamily="18" charset="0"/>
              </a:rPr>
              <a:t> </a:t>
            </a:r>
            <a:r>
              <a:rPr lang="en-US" dirty="0">
                <a:latin typeface="Candara"/>
                <a:ea typeface="Calibri" panose="020F0502020204030204" pitchFamily="34" charset="0"/>
                <a:cs typeface="Times New Roman" panose="02020603050405020304" pitchFamily="18" charset="0"/>
              </a:rPr>
              <a:t>You could also </a:t>
            </a:r>
            <a:r>
              <a:rPr lang="en-US" sz="1200" dirty="0">
                <a:effectLst/>
                <a:latin typeface="Candara"/>
                <a:ea typeface="Calibri" panose="020F0502020204030204" pitchFamily="34" charset="0"/>
                <a:cs typeface="Times New Roman" panose="02020603050405020304" pitchFamily="18" charset="0"/>
              </a:rPr>
              <a:t>mention </a:t>
            </a:r>
            <a:r>
              <a:rPr lang="en-US" dirty="0">
                <a:latin typeface="Candara"/>
                <a:ea typeface="Calibri" panose="020F0502020204030204" pitchFamily="34" charset="0"/>
                <a:cs typeface="Times New Roman" panose="02020603050405020304" pitchFamily="18" charset="0"/>
              </a:rPr>
              <a:t>that Appendix</a:t>
            </a:r>
            <a:r>
              <a:rPr lang="en-US" sz="1200" dirty="0">
                <a:effectLst/>
                <a:latin typeface="Candara"/>
                <a:ea typeface="Calibri" panose="020F0502020204030204" pitchFamily="34" charset="0"/>
                <a:cs typeface="Times New Roman" panose="02020603050405020304" pitchFamily="18" charset="0"/>
              </a:rPr>
              <a:t> G of the FSA Handbook</a:t>
            </a:r>
            <a:r>
              <a:rPr lang="en-US" dirty="0">
                <a:latin typeface="Candara"/>
                <a:ea typeface="Calibri" panose="020F0502020204030204" pitchFamily="34" charset="0"/>
                <a:cs typeface="Times New Roman" panose="02020603050405020304" pitchFamily="18" charset="0"/>
              </a:rPr>
              <a:t> gives a crosswalk between the HEA and the USC.</a:t>
            </a:r>
            <a:endParaRPr lang="en-US" dirty="0">
              <a:latin typeface="Calibri"/>
              <a:ea typeface="Calibri" panose="020F0502020204030204" pitchFamily="34" charset="0"/>
              <a:cs typeface="Calibri"/>
            </a:endParaRPr>
          </a:p>
          <a:p>
            <a:pPr marL="342900" indent="-342900">
              <a:buFont typeface="Symbol" panose="05050102010706020507" pitchFamily="18" charset="2"/>
              <a:buChar char=""/>
            </a:pPr>
            <a:r>
              <a:rPr lang="en-US" sz="1200" dirty="0">
                <a:effectLst/>
                <a:latin typeface="Candara"/>
                <a:ea typeface="Calibri" panose="020F0502020204030204" pitchFamily="34" charset="0"/>
                <a:cs typeface="Times New Roman" panose="02020603050405020304" pitchFamily="18" charset="0"/>
              </a:rPr>
              <a:t>Note how locating the text of the law</a:t>
            </a:r>
            <a:r>
              <a:rPr lang="en-US" dirty="0">
                <a:latin typeface="Candara"/>
                <a:ea typeface="Calibri" panose="020F0502020204030204" pitchFamily="34" charset="0"/>
                <a:cs typeface="Times New Roman" panose="02020603050405020304" pitchFamily="18" charset="0"/>
              </a:rPr>
              <a:t> online</a:t>
            </a:r>
            <a:r>
              <a:rPr lang="en-US" sz="1200" dirty="0">
                <a:effectLst/>
                <a:latin typeface="Candara"/>
                <a:ea typeface="Calibri" panose="020F0502020204030204" pitchFamily="34" charset="0"/>
                <a:cs typeface="Times New Roman" panose="02020603050405020304" pitchFamily="18" charset="0"/>
              </a:rPr>
              <a:t> is often easier in the U.S. Code. The House of Representatives has a site: </a:t>
            </a:r>
            <a:r>
              <a:rPr lang="en-US" sz="1200" u="sng" dirty="0">
                <a:solidFill>
                  <a:srgbClr val="0563C1"/>
                </a:solidFill>
                <a:effectLst/>
                <a:latin typeface="Candara"/>
                <a:ea typeface="Calibri" panose="020F0502020204030204" pitchFamily="34" charset="0"/>
                <a:cs typeface="Times New Roman" panose="02020603050405020304" pitchFamily="18" charset="0"/>
                <a:hlinkClick r:id="rId3"/>
              </a:rPr>
              <a:t>https://uscode.house.gov</a:t>
            </a:r>
            <a:r>
              <a:rPr lang="en-US" sz="1200" dirty="0">
                <a:effectLst/>
                <a:latin typeface="Candara"/>
                <a:ea typeface="Calibri" panose="020F0502020204030204" pitchFamily="34" charset="0"/>
                <a:cs typeface="Times New Roman" panose="02020603050405020304" pitchFamily="18" charset="0"/>
              </a:rPr>
              <a:t>. But you can find it in other places too; Cornell Law School does a good job with their online version.</a:t>
            </a:r>
            <a:endParaRPr lang="en-US" sz="1200">
              <a:effectLst/>
              <a:latin typeface="Calibri"/>
              <a:ea typeface="Calibri" panose="020F0502020204030204" pitchFamily="34" charset="0"/>
              <a:cs typeface="Calibri"/>
            </a:endParaRPr>
          </a:p>
          <a:p>
            <a:pPr defTabSz="931774"/>
            <a:endParaRPr lang="en-US" dirty="0"/>
          </a:p>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3</a:t>
            </a:fld>
            <a:endParaRPr lang="en-US"/>
          </a:p>
        </p:txBody>
      </p:sp>
    </p:spTree>
    <p:extLst>
      <p:ext uri="{BB962C8B-B14F-4D97-AF65-F5344CB8AC3E}">
        <p14:creationId xmlns:p14="http://schemas.microsoft.com/office/powerpoint/2010/main" val="5914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is a considerable reduction in what counts as untaxed income; it is limited to what appears on the tax return. </a:t>
            </a:r>
          </a:p>
          <a:p>
            <a:endParaRPr lang="en-US" dirty="0"/>
          </a:p>
          <a:p>
            <a:r>
              <a:rPr lang="en-US"/>
              <a:t>A negative SAI means that an aid package will be able to exceed the cost of attendance, though a student's Pell grant and Direct loan cannot exceed COA.</a:t>
            </a:r>
          </a:p>
        </p:txBody>
      </p:sp>
      <p:sp>
        <p:nvSpPr>
          <p:cNvPr id="4" name="Slide Number Placeholder 3"/>
          <p:cNvSpPr>
            <a:spLocks noGrp="1"/>
          </p:cNvSpPr>
          <p:nvPr>
            <p:ph type="sldNum" sz="quarter" idx="5"/>
          </p:nvPr>
        </p:nvSpPr>
        <p:spPr/>
        <p:txBody>
          <a:bodyPr/>
          <a:lstStyle/>
          <a:p>
            <a:fld id="{C49312DC-84F5-408B-947F-EAE8AD61D853}" type="slidenum">
              <a:rPr lang="en-US" smtClean="0"/>
              <a:t>13</a:t>
            </a:fld>
            <a:endParaRPr lang="en-US"/>
          </a:p>
        </p:txBody>
      </p:sp>
    </p:spTree>
    <p:extLst>
      <p:ext uri="{BB962C8B-B14F-4D97-AF65-F5344CB8AC3E}">
        <p14:creationId xmlns:p14="http://schemas.microsoft.com/office/powerpoint/2010/main" val="1416445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Wingdings" panose="05050102010706020507" pitchFamily="18" charset="2"/>
              <a:buChar char="v"/>
            </a:pPr>
            <a:r>
              <a:rPr lang="en-US" sz="1800">
                <a:latin typeface="Candara"/>
                <a:ea typeface="Calibri" panose="020F0502020204030204" pitchFamily="34" charset="0"/>
                <a:cs typeface="Times New Roman" panose="02020603050405020304" pitchFamily="18" charset="0"/>
              </a:rPr>
              <a:t>This includes those who either have an auto</a:t>
            </a:r>
            <a:r>
              <a:rPr lang="en-US" sz="1800">
                <a:latin typeface="Candara"/>
                <a:ea typeface="Calibri" panose="020F0502020204030204" pitchFamily="34" charset="0"/>
                <a:cs typeface="Calibri"/>
              </a:rPr>
              <a:t> -1500 SAI or a calculated negative figure.</a:t>
            </a:r>
            <a:endParaRPr lang="en-US">
              <a:latin typeface="Calibri" panose="020F0502020204030204" pitchFamily="34" charset="0"/>
              <a:ea typeface="Calibri" panose="020F0502020204030204" pitchFamily="34" charset="0"/>
              <a:cs typeface="Calibri"/>
            </a:endParaRPr>
          </a:p>
          <a:p>
            <a:pPr marL="342900" indent="-342900">
              <a:buFont typeface="Wingdings" panose="05050102010706020507" pitchFamily="18" charset="2"/>
              <a:buChar char="v"/>
            </a:pPr>
            <a:r>
              <a:rPr lang="en-US" sz="1800">
                <a:latin typeface="Candara"/>
                <a:ea typeface="Calibri" panose="020F0502020204030204" pitchFamily="34" charset="0"/>
                <a:cs typeface="Times New Roman" panose="02020603050405020304" pitchFamily="18" charset="0"/>
              </a:rPr>
              <a:t>Non-tax filers means those who are independent students and dependent students whose parents are non-filers.</a:t>
            </a:r>
            <a:endParaRPr lang="en-US" sz="1800" dirty="0">
              <a:latin typeface="Candara"/>
              <a:ea typeface="Calibri" panose="020F0502020204030204" pitchFamily="34" charset="0"/>
              <a:cs typeface="Times New Roman" panose="02020603050405020304" pitchFamily="18" charset="0"/>
            </a:endParaRPr>
          </a:p>
          <a:p>
            <a:pPr marL="342900" indent="-342900">
              <a:buFont typeface="Wingdings" panose="05050102010706020507" pitchFamily="18" charset="2"/>
              <a:buChar char="v"/>
            </a:pPr>
            <a:r>
              <a:rPr lang="en-US" sz="1800">
                <a:latin typeface="Candara"/>
                <a:ea typeface="Calibri" panose="020F0502020204030204" pitchFamily="34" charset="0"/>
                <a:cs typeface="Times New Roman" panose="02020603050405020304" pitchFamily="18" charset="0"/>
              </a:rPr>
              <a:t>The second sub-bullet means independent students who are single parents and dependent students of a single parent (as defined). The quotes are there to indicate that the new law has a definition of single parent. Note that you can be a single parent without meeting the definition and that married students and parents are only in the first category. More on this in a bit.</a:t>
            </a:r>
            <a:endParaRPr lang="en-US" sz="1800" dirty="0">
              <a:latin typeface="Candara"/>
              <a:ea typeface="Calibri" panose="020F0502020204030204" pitchFamily="34" charset="0"/>
              <a:cs typeface="Times New Roman" panose="02020603050405020304" pitchFamily="18" charset="0"/>
            </a:endParaRPr>
          </a:p>
          <a:p>
            <a:pPr marL="342900" indent="-342900">
              <a:buFont typeface="Wingdings" panose="05050102010706020507" pitchFamily="18" charset="2"/>
              <a:buChar char="v"/>
            </a:pPr>
            <a:r>
              <a:rPr lang="en-US" sz="1800">
                <a:latin typeface="Candara"/>
                <a:ea typeface="Calibri" panose="020F0502020204030204" pitchFamily="34" charset="0"/>
                <a:cs typeface="Times New Roman" panose="02020603050405020304" pitchFamily="18" charset="0"/>
              </a:rPr>
              <a:t>Those who don't qualify for a maximum Pell can get a Pell grant according to the equation Pell = max Pell minus SAI, with the result rounded to the nearest $5. If the SAI is negative, it counts as zero. If the result is less than the minimum Pell, which is 10% of the maximum, the student is ineligible for a Pell grant.</a:t>
            </a:r>
            <a:endParaRPr lang="en-US" sz="1800" dirty="0">
              <a:latin typeface="Candara"/>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14</a:t>
            </a:fld>
            <a:endParaRPr lang="en-US"/>
          </a:p>
        </p:txBody>
      </p:sp>
    </p:spTree>
    <p:extLst>
      <p:ext uri="{BB962C8B-B14F-4D97-AF65-F5344CB8AC3E}">
        <p14:creationId xmlns:p14="http://schemas.microsoft.com/office/powerpoint/2010/main" val="3124262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If students are not eligible for a maximum Pell nor for a Pell as determined by the SAI calculation, they can still qualify for a minimum Pell if they meet any of the criteria given here.</a:t>
            </a:r>
            <a:endParaRPr lang="en-US" dirty="0">
              <a:cs typeface="Calibri"/>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15</a:t>
            </a:fld>
            <a:endParaRPr lang="en-US"/>
          </a:p>
        </p:txBody>
      </p:sp>
    </p:spTree>
    <p:extLst>
      <p:ext uri="{BB962C8B-B14F-4D97-AF65-F5344CB8AC3E}">
        <p14:creationId xmlns:p14="http://schemas.microsoft.com/office/powerpoint/2010/main" val="10283541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To give you an idea of what the poverty guidelines look like, here is Health and Human Services' 2021 chart for the continental US. As an example from a previous page, let's say you have someone who is a single parent (as defined) with a large household size—7. For a student in that household to be eligible for max Pell, the parent would need to have an income no more than 225% of the poverty guideline, which, as you can see here is about $40 thousand. So 225% of that, or 2.25 times that, would be about $90,000, a bit more.</a:t>
            </a:r>
          </a:p>
        </p:txBody>
      </p:sp>
      <p:sp>
        <p:nvSpPr>
          <p:cNvPr id="4" name="Slide Number Placeholder 3"/>
          <p:cNvSpPr>
            <a:spLocks noGrp="1"/>
          </p:cNvSpPr>
          <p:nvPr>
            <p:ph type="sldNum" sz="quarter" idx="5"/>
          </p:nvPr>
        </p:nvSpPr>
        <p:spPr/>
        <p:txBody>
          <a:bodyPr/>
          <a:lstStyle/>
          <a:p>
            <a:fld id="{C49312DC-84F5-408B-947F-EAE8AD61D853}" type="slidenum">
              <a:rPr lang="en-US" smtClean="0"/>
              <a:t>16</a:t>
            </a:fld>
            <a:endParaRPr lang="en-US"/>
          </a:p>
        </p:txBody>
      </p:sp>
    </p:spTree>
    <p:extLst>
      <p:ext uri="{BB962C8B-B14F-4D97-AF65-F5344CB8AC3E}">
        <p14:creationId xmlns:p14="http://schemas.microsoft.com/office/powerpoint/2010/main" val="440252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a:buChar char="v"/>
              <a:defRPr/>
            </a:pPr>
            <a:r>
              <a:rPr lang="en-US"/>
              <a:t>Again, note that "single parent" has a specific meaning, one that allows a person to be single, a parent, and not fall in the category. </a:t>
            </a:r>
          </a:p>
          <a:p>
            <a:pPr marL="171450" indent="-171450">
              <a:buFont typeface="Wingdings"/>
              <a:buChar char="v"/>
              <a:defRPr/>
            </a:pPr>
            <a:r>
              <a:rPr lang="en-US"/>
              <a:t>The Future Act Direct Data eXchange or FADDX will transfer income for most students in a much bigger way than the DRT does, but, as with the DRT, there will still be exceptions, for example, those who can't use that method because they are foreign tax filers; also the next item will require special treatment.</a:t>
            </a:r>
            <a:endParaRPr lang="en-US">
              <a:cs typeface="Calibri" panose="020F0502020204030204"/>
            </a:endParaRPr>
          </a:p>
          <a:p>
            <a:pPr marL="171450" indent="-171450">
              <a:buFont typeface="Wingdings"/>
              <a:buChar char="v"/>
              <a:defRPr/>
            </a:pPr>
            <a:r>
              <a:rPr lang="en-US"/>
              <a:t>Foreign earned income that is excluded from federal income taxation is currently also specifically excluded from being counted as untaxed income on the FAFSA. The Simplification Act reverses that so that those amounts are now specifically counted as untaxed income.</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17</a:t>
            </a:fld>
            <a:endParaRPr lang="en-US"/>
          </a:p>
        </p:txBody>
      </p:sp>
    </p:spTree>
    <p:extLst>
      <p:ext uri="{BB962C8B-B14F-4D97-AF65-F5344CB8AC3E}">
        <p14:creationId xmlns:p14="http://schemas.microsoft.com/office/powerpoint/2010/main" val="280430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There is still a single calculation to determine a student's need, but there are more rules now about how Pell eligibility is determined.  </a:t>
            </a:r>
          </a:p>
          <a:p>
            <a:pPr>
              <a:defRPr/>
            </a:pPr>
            <a:endParaRPr lang="en-US" dirty="0"/>
          </a:p>
          <a:p>
            <a:pPr>
              <a:defRPr/>
            </a:pPr>
            <a:r>
              <a:rPr lang="en-US"/>
              <a:t>Pell grants will be available for incarcerated students who are in an eligible prison program. The new law describes what an eligible prison education program comprises, and the Department is in the middle of negotiated rulemaking to establish regulations about this big change. </a:t>
            </a:r>
          </a:p>
          <a:p>
            <a:endParaRPr lang="en-US" dirty="0">
              <a:latin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18</a:t>
            </a:fld>
            <a:endParaRPr lang="en-US"/>
          </a:p>
        </p:txBody>
      </p:sp>
    </p:spTree>
    <p:extLst>
      <p:ext uri="{BB962C8B-B14F-4D97-AF65-F5344CB8AC3E}">
        <p14:creationId xmlns:p14="http://schemas.microsoft.com/office/powerpoint/2010/main" val="2200133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Special circumstances are those that justify a change to the student's cost of attendance or data for the SAI calculation, while unusual circumstances are those that justify a dependency override.</a:t>
            </a:r>
            <a:endParaRPr lang="en-US" dirty="0"/>
          </a:p>
          <a:p>
            <a:endParaRPr lang="en-US">
              <a:latin typeface="Candara"/>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19</a:t>
            </a:fld>
            <a:endParaRPr lang="en-US"/>
          </a:p>
        </p:txBody>
      </p:sp>
    </p:spTree>
    <p:extLst>
      <p:ext uri="{BB962C8B-B14F-4D97-AF65-F5344CB8AC3E}">
        <p14:creationId xmlns:p14="http://schemas.microsoft.com/office/powerpoint/2010/main" val="1088029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How DOs are oriented now</a:t>
            </a:r>
            <a:endParaRPr lang="en-US" dirty="0">
              <a:cs typeface="Calibri"/>
            </a:endParaRPr>
          </a:p>
          <a:p>
            <a:r>
              <a:rPr lang="en-US">
                <a:cs typeface="Calibri"/>
              </a:rPr>
              <a:t>Types of documentation</a:t>
            </a:r>
          </a:p>
          <a:p>
            <a:r>
              <a:rPr lang="en-US">
                <a:cs typeface="Calibri"/>
              </a:rPr>
              <a:t>Reminder of current method</a:t>
            </a:r>
          </a:p>
          <a:p>
            <a:r>
              <a:rPr lang="en-US">
                <a:cs typeface="Calibri"/>
              </a:rPr>
              <a:t>Explain schedules briefly</a:t>
            </a:r>
            <a:endParaRPr lang="en-US" dirty="0">
              <a:cs typeface="Calibri"/>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20</a:t>
            </a:fld>
            <a:endParaRPr lang="en-US"/>
          </a:p>
        </p:txBody>
      </p:sp>
    </p:spTree>
    <p:extLst>
      <p:ext uri="{BB962C8B-B14F-4D97-AF65-F5344CB8AC3E}">
        <p14:creationId xmlns:p14="http://schemas.microsoft.com/office/powerpoint/2010/main" val="4222146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You'll recall that currently other children of the parent count in the household size if they are supported more than 50% or if they could answer No to all the dependency status questions on the FAFSA.</a:t>
            </a:r>
          </a:p>
          <a:p>
            <a:endParaRPr lang="en-US" dirty="0">
              <a:cs typeface="Calibri"/>
            </a:endParaRPr>
          </a:p>
          <a:p>
            <a:r>
              <a:rPr lang="en-US">
                <a:cs typeface="Calibri"/>
              </a:rPr>
              <a:t>For provisional students, the application would not be rejected, and there would be an assumption that they are independent for the purpose of the Pell estimate. But the school would still need to determine if the student meets the criteria for an override.</a:t>
            </a:r>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21</a:t>
            </a:fld>
            <a:endParaRPr lang="en-US"/>
          </a:p>
        </p:txBody>
      </p:sp>
    </p:spTree>
    <p:extLst>
      <p:ext uri="{BB962C8B-B14F-4D97-AF65-F5344CB8AC3E}">
        <p14:creationId xmlns:p14="http://schemas.microsoft.com/office/powerpoint/2010/main" val="1127960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Give some of the language of the FSA on this or perhaps just refer them to the text, depending on time.</a:t>
            </a:r>
          </a:p>
        </p:txBody>
      </p:sp>
      <p:sp>
        <p:nvSpPr>
          <p:cNvPr id="4" name="Slide Number Placeholder 3"/>
          <p:cNvSpPr>
            <a:spLocks noGrp="1"/>
          </p:cNvSpPr>
          <p:nvPr>
            <p:ph type="sldNum" sz="quarter" idx="5"/>
          </p:nvPr>
        </p:nvSpPr>
        <p:spPr/>
        <p:txBody>
          <a:bodyPr/>
          <a:lstStyle/>
          <a:p>
            <a:fld id="{C49312DC-84F5-408B-947F-EAE8AD61D853}" type="slidenum">
              <a:rPr lang="en-US" smtClean="0"/>
              <a:t>22</a:t>
            </a:fld>
            <a:endParaRPr lang="en-US"/>
          </a:p>
        </p:txBody>
      </p:sp>
    </p:spTree>
    <p:extLst>
      <p:ext uri="{BB962C8B-B14F-4D97-AF65-F5344CB8AC3E}">
        <p14:creationId xmlns:p14="http://schemas.microsoft.com/office/powerpoint/2010/main" val="2029303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Intro a bit of history, Chrmn Alexander, Press reporting.  Transition to reality:  This is significant change.  SImple isn't always easy.  Shift in how we do things. Changing the experience for all involved in the process of applying, calculating and awarding federal aid.</a:t>
            </a:r>
          </a:p>
        </p:txBody>
      </p:sp>
      <p:sp>
        <p:nvSpPr>
          <p:cNvPr id="4" name="Slide Number Placeholder 3"/>
          <p:cNvSpPr>
            <a:spLocks noGrp="1"/>
          </p:cNvSpPr>
          <p:nvPr>
            <p:ph type="sldNum" sz="quarter" idx="5"/>
          </p:nvPr>
        </p:nvSpPr>
        <p:spPr/>
        <p:txBody>
          <a:bodyPr/>
          <a:lstStyle/>
          <a:p>
            <a:fld id="{C49312DC-84F5-408B-947F-EAE8AD61D853}" type="slidenum">
              <a:rPr lang="en-US" smtClean="0"/>
              <a:t>4</a:t>
            </a:fld>
            <a:endParaRPr lang="en-US"/>
          </a:p>
        </p:txBody>
      </p:sp>
    </p:spTree>
    <p:extLst>
      <p:ext uri="{BB962C8B-B14F-4D97-AF65-F5344CB8AC3E}">
        <p14:creationId xmlns:p14="http://schemas.microsoft.com/office/powerpoint/2010/main" val="1012383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Speaker Notes</a:t>
            </a:r>
          </a:p>
          <a:p>
            <a:endParaRPr lang="en-US" dirty="0">
              <a:cs typeface="Calibri"/>
            </a:endParaRPr>
          </a:p>
          <a:p>
            <a:r>
              <a:rPr lang="en-US" sz="1800" dirty="0">
                <a:effectLst/>
                <a:latin typeface="Candara"/>
                <a:ea typeface="Calibri" panose="020F0502020204030204" pitchFamily="34" charset="0"/>
                <a:cs typeface="Times New Roman" panose="02020603050405020304" pitchFamily="18" charset="0"/>
              </a:rPr>
              <a:t>The IRS DRT becomes the FADDX (Future Act Direct Data </a:t>
            </a:r>
            <a:r>
              <a:rPr lang="en-US" sz="1800" dirty="0" err="1">
                <a:effectLst/>
                <a:latin typeface="Candara"/>
                <a:ea typeface="Calibri" panose="020F0502020204030204" pitchFamily="34" charset="0"/>
                <a:cs typeface="Times New Roman" panose="02020603050405020304" pitchFamily="18" charset="0"/>
              </a:rPr>
              <a:t>eXchange</a:t>
            </a:r>
            <a:r>
              <a:rPr lang="en-US" sz="1800" dirty="0">
                <a:effectLst/>
                <a:latin typeface="Candara"/>
                <a:ea typeface="Calibri" panose="020F0502020204030204" pitchFamily="34" charset="0"/>
                <a:cs typeface="Times New Roman" panose="02020603050405020304" pitchFamily="18" charset="0"/>
              </a:rPr>
              <a:t>). </a:t>
            </a:r>
            <a:r>
              <a:rPr lang="en-US" sz="1800" dirty="0">
                <a:latin typeface="Candara"/>
                <a:ea typeface="Calibri" panose="020F0502020204030204" pitchFamily="34" charset="0"/>
                <a:cs typeface="Times New Roman" panose="02020603050405020304" pitchFamily="18" charset="0"/>
              </a:rPr>
              <a:t>You will probably already have explained</a:t>
            </a:r>
            <a:r>
              <a:rPr lang="en-US" sz="1800" dirty="0">
                <a:effectLst/>
                <a:latin typeface="Candara"/>
                <a:ea typeface="Calibri" panose="020F0502020204030204" pitchFamily="34" charset="0"/>
                <a:cs typeface="Times New Roman" panose="02020603050405020304" pitchFamily="18" charset="0"/>
              </a:rPr>
              <a:t> how this will be different</a:t>
            </a:r>
            <a:r>
              <a:rPr lang="en-US" sz="1800" dirty="0">
                <a:latin typeface="Candara"/>
                <a:ea typeface="Calibri" panose="020F0502020204030204" pitchFamily="34" charset="0"/>
                <a:cs typeface="Times New Roman" panose="02020603050405020304" pitchFamily="18" charset="0"/>
              </a:rPr>
              <a:t> as a result of the FUTURE Act</a:t>
            </a:r>
            <a:r>
              <a:rPr lang="en-US" sz="1800" dirty="0">
                <a:effectLst/>
                <a:latin typeface="Candara"/>
                <a:ea typeface="Calibri" panose="020F0502020204030204" pitchFamily="34" charset="0"/>
                <a:cs typeface="Times New Roman" panose="02020603050405020304" pitchFamily="18" charset="0"/>
              </a:rPr>
              <a:t> </a:t>
            </a:r>
            <a:r>
              <a:rPr lang="en-US" sz="1800" dirty="0">
                <a:latin typeface="Candara"/>
                <a:ea typeface="Calibri" panose="020F0502020204030204" pitchFamily="34" charset="0"/>
                <a:cs typeface="Times New Roman" panose="02020603050405020304" pitchFamily="18" charset="0"/>
              </a:rPr>
              <a:t>on an earlier slide, but if not, this will be a good time to do that.</a:t>
            </a:r>
            <a:endParaRPr lang="en-US" sz="1800" dirty="0">
              <a:effectLst/>
              <a:latin typeface="Candara"/>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5</a:t>
            </a:fld>
            <a:endParaRPr lang="en-US"/>
          </a:p>
        </p:txBody>
      </p:sp>
    </p:spTree>
    <p:extLst>
      <p:ext uri="{BB962C8B-B14F-4D97-AF65-F5344CB8AC3E}">
        <p14:creationId xmlns:p14="http://schemas.microsoft.com/office/powerpoint/2010/main" val="489043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ndara" panose="020E0502030303020204" pitchFamily="34" charset="0"/>
                <a:ea typeface="Calibri" panose="020F0502020204030204" pitchFamily="34" charset="0"/>
                <a:cs typeface="Times New Roman" panose="02020603050405020304" pitchFamily="18" charset="0"/>
              </a:rPr>
              <a:t>The timeline for implementation of the FSA was outlined in the June 11, 2021, announcement. Full enactment will be for 2024–2025. Some provisions already implemented for 21–22.   We will likely have update on this before FSATC recording.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B2C490D-E403-42D5-BEC3-D22EE28C684D}" type="slidenum">
              <a:rPr lang="en-US" smtClean="0"/>
              <a:t>6</a:t>
            </a:fld>
            <a:endParaRPr lang="en-US"/>
          </a:p>
        </p:txBody>
      </p:sp>
    </p:spTree>
    <p:extLst>
      <p:ext uri="{BB962C8B-B14F-4D97-AF65-F5344CB8AC3E}">
        <p14:creationId xmlns:p14="http://schemas.microsoft.com/office/powerpoint/2010/main" val="3686355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7</a:t>
            </a:fld>
            <a:endParaRPr lang="en-US"/>
          </a:p>
        </p:txBody>
      </p:sp>
    </p:spTree>
    <p:extLst>
      <p:ext uri="{BB962C8B-B14F-4D97-AF65-F5344CB8AC3E}">
        <p14:creationId xmlns:p14="http://schemas.microsoft.com/office/powerpoint/2010/main" val="222831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8</a:t>
            </a:fld>
            <a:endParaRPr lang="en-US"/>
          </a:p>
        </p:txBody>
      </p:sp>
    </p:spTree>
    <p:extLst>
      <p:ext uri="{BB962C8B-B14F-4D97-AF65-F5344CB8AC3E}">
        <p14:creationId xmlns:p14="http://schemas.microsoft.com/office/powerpoint/2010/main" val="216762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9</a:t>
            </a:fld>
            <a:endParaRPr lang="en-US"/>
          </a:p>
        </p:txBody>
      </p:sp>
    </p:spTree>
    <p:extLst>
      <p:ext uri="{BB962C8B-B14F-4D97-AF65-F5344CB8AC3E}">
        <p14:creationId xmlns:p14="http://schemas.microsoft.com/office/powerpoint/2010/main" val="775012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Font typeface="Symbol" panose="05050102010706020507" pitchFamily="18" charset="2"/>
              <a:buChar char=""/>
            </a:pPr>
            <a:r>
              <a:rPr lang="en-US" dirty="0"/>
              <a:t>Legislation is very detailed on what can be collected and nothing more</a:t>
            </a:r>
          </a:p>
          <a:p>
            <a:pPr marL="342900" marR="0" lvl="0" indent="-342900">
              <a:spcBef>
                <a:spcPts val="0"/>
              </a:spcBef>
              <a:spcAft>
                <a:spcPts val="0"/>
              </a:spcAft>
              <a:buFont typeface="Symbol" panose="05050102010706020507" pitchFamily="18" charset="2"/>
              <a:buChar char=""/>
            </a:pPr>
            <a:r>
              <a:rPr lang="en-US" dirty="0"/>
              <a:t>EXCEPT for addition of </a:t>
            </a:r>
            <a:r>
              <a:rPr lang="en-US"/>
              <a:t>Gender Identity and R/E</a:t>
            </a:r>
          </a:p>
          <a:p>
            <a:pPr marL="342900" marR="0" lvl="0" indent="-342900">
              <a:spcBef>
                <a:spcPts val="0"/>
              </a:spcBef>
              <a:spcAft>
                <a:spcPts val="0"/>
              </a:spcAft>
              <a:buFont typeface="Symbol" panose="05050102010706020507" pitchFamily="18" charset="2"/>
              <a:buChar char=""/>
            </a:pP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10</a:t>
            </a:fld>
            <a:endParaRPr lang="en-US"/>
          </a:p>
        </p:txBody>
      </p:sp>
    </p:spTree>
    <p:extLst>
      <p:ext uri="{BB962C8B-B14F-4D97-AF65-F5344CB8AC3E}">
        <p14:creationId xmlns:p14="http://schemas.microsoft.com/office/powerpoint/2010/main" val="2400603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spcBef>
                <a:spcPts val="0"/>
              </a:spcBef>
              <a:spcAft>
                <a:spcPts val="0"/>
              </a:spcAft>
            </a:pPr>
            <a:r>
              <a:rPr lang="en-US" sz="1800">
                <a:effectLst/>
                <a:latin typeface="Candara"/>
                <a:ea typeface="Calibri" panose="020F0502020204030204" pitchFamily="34" charset="0"/>
                <a:cs typeface="Times New Roman" panose="02020603050405020304" pitchFamily="18" charset="0"/>
              </a:rPr>
              <a:t>Switch from the EFC to the SAI. Note that the name change is appropriate—expected family contribution was misnamed. SAI will function the same in most respects.</a:t>
            </a:r>
            <a:endParaRPr lang="en-US"/>
          </a:p>
          <a:p>
            <a:endParaRPr lang="en-US" sz="1800" dirty="0">
              <a:latin typeface="Candara"/>
              <a:cs typeface="Calibri" panose="020F0502020204030204"/>
            </a:endParaRPr>
          </a:p>
          <a:p>
            <a:r>
              <a:rPr lang="en-US" sz="1800">
                <a:latin typeface="Candara"/>
                <a:cs typeface="Calibri" panose="020F0502020204030204"/>
              </a:rPr>
              <a:t>What was referred to as EFA (estimated financial assistance) is now being called OFA (other financial assistance).</a:t>
            </a:r>
            <a:endParaRPr lang="en-US" sz="1800" dirty="0">
              <a:latin typeface="Candara"/>
              <a:cs typeface="Calibri" panose="020F0502020204030204"/>
            </a:endParaRPr>
          </a:p>
        </p:txBody>
      </p:sp>
      <p:sp>
        <p:nvSpPr>
          <p:cNvPr id="4" name="Slide Number Placeholder 3"/>
          <p:cNvSpPr>
            <a:spLocks noGrp="1"/>
          </p:cNvSpPr>
          <p:nvPr>
            <p:ph type="sldNum" sz="quarter" idx="5"/>
          </p:nvPr>
        </p:nvSpPr>
        <p:spPr/>
        <p:txBody>
          <a:bodyPr/>
          <a:lstStyle/>
          <a:p>
            <a:fld id="{C49312DC-84F5-408B-947F-EAE8AD61D853}" type="slidenum">
              <a:rPr lang="en-US" smtClean="0"/>
              <a:t>12</a:t>
            </a:fld>
            <a:endParaRPr lang="en-US"/>
          </a:p>
        </p:txBody>
      </p:sp>
    </p:spTree>
    <p:extLst>
      <p:ext uri="{BB962C8B-B14F-4D97-AF65-F5344CB8AC3E}">
        <p14:creationId xmlns:p14="http://schemas.microsoft.com/office/powerpoint/2010/main" val="39573222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dirty="0"/>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dirty="0"/>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2681150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24" name="Picture Placeholder 31">
            <a:extLst>
              <a:ext uri="{FF2B5EF4-FFF2-40B4-BE49-F238E27FC236}">
                <a16:creationId xmlns:a16="http://schemas.microsoft.com/office/drawing/2014/main" id="{96E70AE9-FB76-604B-A65C-598FA706A7D7}"/>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BF8C0C59-6ED8-2D48-AC15-EDF74BEAB43A}"/>
              </a:ext>
            </a:extLst>
          </p:cNvPr>
          <p:cNvSpPr>
            <a:spLocks noGrp="1"/>
          </p:cNvSpPr>
          <p:nvPr>
            <p:ph type="body" sz="quarter" idx="31" hasCustomPrompt="1"/>
          </p:nvPr>
        </p:nvSpPr>
        <p:spPr>
          <a:xfrm>
            <a:off x="910089"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27" name="Text Placeholder 2">
            <a:extLst>
              <a:ext uri="{FF2B5EF4-FFF2-40B4-BE49-F238E27FC236}">
                <a16:creationId xmlns:a16="http://schemas.microsoft.com/office/drawing/2014/main" id="{3E6314B7-065C-834C-A970-18D9159E830F}"/>
              </a:ext>
            </a:extLst>
          </p:cNvPr>
          <p:cNvSpPr>
            <a:spLocks noGrp="1"/>
          </p:cNvSpPr>
          <p:nvPr>
            <p:ph type="body" sz="quarter" idx="33" hasCustomPrompt="1"/>
          </p:nvPr>
        </p:nvSpPr>
        <p:spPr>
          <a:xfrm>
            <a:off x="910088"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28" name="Picture Placeholder 31">
            <a:extLst>
              <a:ext uri="{FF2B5EF4-FFF2-40B4-BE49-F238E27FC236}">
                <a16:creationId xmlns:a16="http://schemas.microsoft.com/office/drawing/2014/main" id="{96CC19F3-F173-CD42-86F2-D17DB0FED06F}"/>
              </a:ext>
            </a:extLst>
          </p:cNvPr>
          <p:cNvSpPr>
            <a:spLocks noGrp="1"/>
          </p:cNvSpPr>
          <p:nvPr>
            <p:ph type="pic" sz="quarter" idx="39" hasCustomPrompt="1"/>
          </p:nvPr>
        </p:nvSpPr>
        <p:spPr>
          <a:xfrm>
            <a:off x="9136570"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0" name="Text Placeholder 2">
            <a:extLst>
              <a:ext uri="{FF2B5EF4-FFF2-40B4-BE49-F238E27FC236}">
                <a16:creationId xmlns:a16="http://schemas.microsoft.com/office/drawing/2014/main" id="{B98CF99A-3EA3-EB40-BC93-51373A3B2F8B}"/>
              </a:ext>
            </a:extLst>
          </p:cNvPr>
          <p:cNvSpPr>
            <a:spLocks noGrp="1"/>
          </p:cNvSpPr>
          <p:nvPr>
            <p:ph type="body" sz="quarter" idx="40" hasCustomPrompt="1"/>
          </p:nvPr>
        </p:nvSpPr>
        <p:spPr>
          <a:xfrm>
            <a:off x="9136570"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1" name="Text Placeholder 2">
            <a:extLst>
              <a:ext uri="{FF2B5EF4-FFF2-40B4-BE49-F238E27FC236}">
                <a16:creationId xmlns:a16="http://schemas.microsoft.com/office/drawing/2014/main" id="{0BC8F4ED-5E68-2449-AD64-8F4F79A34ED9}"/>
              </a:ext>
            </a:extLst>
          </p:cNvPr>
          <p:cNvSpPr>
            <a:spLocks noGrp="1"/>
          </p:cNvSpPr>
          <p:nvPr>
            <p:ph type="body" sz="quarter" idx="41" hasCustomPrompt="1"/>
          </p:nvPr>
        </p:nvSpPr>
        <p:spPr>
          <a:xfrm>
            <a:off x="9136569"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32" name="Picture Placeholder 31">
            <a:extLst>
              <a:ext uri="{FF2B5EF4-FFF2-40B4-BE49-F238E27FC236}">
                <a16:creationId xmlns:a16="http://schemas.microsoft.com/office/drawing/2014/main" id="{93030644-BEAB-4A4D-96D8-83AF3883CF41}"/>
              </a:ext>
            </a:extLst>
          </p:cNvPr>
          <p:cNvSpPr>
            <a:spLocks noGrp="1"/>
          </p:cNvSpPr>
          <p:nvPr>
            <p:ph type="pic" sz="quarter" idx="42" hasCustomPrompt="1"/>
          </p:nvPr>
        </p:nvSpPr>
        <p:spPr>
          <a:xfrm>
            <a:off x="365854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7" name="Text Placeholder 2">
            <a:extLst>
              <a:ext uri="{FF2B5EF4-FFF2-40B4-BE49-F238E27FC236}">
                <a16:creationId xmlns:a16="http://schemas.microsoft.com/office/drawing/2014/main" id="{E28FEAD2-259D-E74D-8873-31B5EAC1E858}"/>
              </a:ext>
            </a:extLst>
          </p:cNvPr>
          <p:cNvSpPr>
            <a:spLocks noGrp="1"/>
          </p:cNvSpPr>
          <p:nvPr>
            <p:ph type="body" sz="quarter" idx="43" hasCustomPrompt="1"/>
          </p:nvPr>
        </p:nvSpPr>
        <p:spPr>
          <a:xfrm>
            <a:off x="365854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40" name="Text Placeholder 2">
            <a:extLst>
              <a:ext uri="{FF2B5EF4-FFF2-40B4-BE49-F238E27FC236}">
                <a16:creationId xmlns:a16="http://schemas.microsoft.com/office/drawing/2014/main" id="{33DA959B-5B2A-4C4E-BF5F-130477D3F8CE}"/>
              </a:ext>
            </a:extLst>
          </p:cNvPr>
          <p:cNvSpPr>
            <a:spLocks noGrp="1"/>
          </p:cNvSpPr>
          <p:nvPr>
            <p:ph type="body" sz="quarter" idx="44" hasCustomPrompt="1"/>
          </p:nvPr>
        </p:nvSpPr>
        <p:spPr>
          <a:xfrm>
            <a:off x="365854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41" name="Picture Placeholder 31">
            <a:extLst>
              <a:ext uri="{FF2B5EF4-FFF2-40B4-BE49-F238E27FC236}">
                <a16:creationId xmlns:a16="http://schemas.microsoft.com/office/drawing/2014/main" id="{68867C6A-7C54-894A-BC7D-E98DC5E4A431}"/>
              </a:ext>
            </a:extLst>
          </p:cNvPr>
          <p:cNvSpPr>
            <a:spLocks noGrp="1"/>
          </p:cNvSpPr>
          <p:nvPr>
            <p:ph type="pic" sz="quarter" idx="45" hasCustomPrompt="1"/>
          </p:nvPr>
        </p:nvSpPr>
        <p:spPr>
          <a:xfrm>
            <a:off x="638811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42" name="Text Placeholder 2">
            <a:extLst>
              <a:ext uri="{FF2B5EF4-FFF2-40B4-BE49-F238E27FC236}">
                <a16:creationId xmlns:a16="http://schemas.microsoft.com/office/drawing/2014/main" id="{611DAA6E-D53E-234D-AA4F-BB5F610D9025}"/>
              </a:ext>
            </a:extLst>
          </p:cNvPr>
          <p:cNvSpPr>
            <a:spLocks noGrp="1"/>
          </p:cNvSpPr>
          <p:nvPr>
            <p:ph type="body" sz="quarter" idx="46" hasCustomPrompt="1"/>
          </p:nvPr>
        </p:nvSpPr>
        <p:spPr>
          <a:xfrm>
            <a:off x="638811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43" name="Text Placeholder 2">
            <a:extLst>
              <a:ext uri="{FF2B5EF4-FFF2-40B4-BE49-F238E27FC236}">
                <a16:creationId xmlns:a16="http://schemas.microsoft.com/office/drawing/2014/main" id="{2CEA056E-C884-244F-9FA5-F52654E0C3AE}"/>
              </a:ext>
            </a:extLst>
          </p:cNvPr>
          <p:cNvSpPr>
            <a:spLocks noGrp="1"/>
          </p:cNvSpPr>
          <p:nvPr>
            <p:ph type="body" sz="quarter" idx="47" hasCustomPrompt="1"/>
          </p:nvPr>
        </p:nvSpPr>
        <p:spPr>
          <a:xfrm>
            <a:off x="638811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pic>
        <p:nvPicPr>
          <p:cNvPr id="18" name="Picture 17">
            <a:extLst>
              <a:ext uri="{FF2B5EF4-FFF2-40B4-BE49-F238E27FC236}">
                <a16:creationId xmlns:a16="http://schemas.microsoft.com/office/drawing/2014/main" id="{B360D5F2-95F3-8949-ACB9-17B5250328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42231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90496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dirty="0"/>
              <a:t>title</a:t>
            </a:r>
          </a:p>
        </p:txBody>
      </p:sp>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r>
              <a:rPr lang="en-US" dirty="0"/>
              <a:t>. </a:t>
            </a:r>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endParaRPr lang="en-US" dirty="0"/>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4" name="Picture 13">
            <a:extLst>
              <a:ext uri="{FF2B5EF4-FFF2-40B4-BE49-F238E27FC236}">
                <a16:creationId xmlns:a16="http://schemas.microsoft.com/office/drawing/2014/main" id="{C17B018E-26B3-E842-B50F-4B4E4C926C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5655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Autofit/>
          </a:bodyPr>
          <a:lstStyle>
            <a:lvl1pPr marL="0" marR="0" indent="0" algn="l" defTabSz="914196" rtl="0" eaLnBrk="1" fontAlgn="auto" latinLnBrk="0" hangingPunct="1">
              <a:lnSpc>
                <a:spcPct val="110000"/>
              </a:lnSpc>
              <a:spcBef>
                <a:spcPts val="1000"/>
              </a:spcBef>
              <a:spcAft>
                <a:spcPts val="0"/>
              </a:spcAft>
              <a:buClrTx/>
              <a:buSzTx/>
              <a:buFontTx/>
              <a:buNone/>
              <a:tabLst/>
              <a:defRPr sz="1800" b="0" i="0"/>
            </a:lvl1pPr>
            <a:lvl2pPr marL="457099" indent="0">
              <a:buFontTx/>
              <a:buNone/>
              <a:defRPr sz="1401" b="0" i="0"/>
            </a:lvl2pPr>
            <a:lvl3pPr marL="914196" indent="0">
              <a:buFontTx/>
              <a:buNone/>
              <a:defRPr sz="1401" b="0" i="0"/>
            </a:lvl3pPr>
            <a:lvl4pPr>
              <a:defRPr sz="1601"/>
            </a:lvl4pPr>
            <a:lvl5pPr>
              <a:defRPr sz="1601"/>
            </a:lvl5pPr>
          </a:lstStyle>
          <a:p>
            <a:pPr lvl="0"/>
            <a:r>
              <a:rPr lang="en-US" dirty="0"/>
              <a:t>Minimum font size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306308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graph description</a:t>
            </a:r>
          </a:p>
        </p:txBody>
      </p:sp>
      <p:pic>
        <p:nvPicPr>
          <p:cNvPr id="13" name="Picture 12">
            <a:extLst>
              <a:ext uri="{FF2B5EF4-FFF2-40B4-BE49-F238E27FC236}">
                <a16:creationId xmlns:a16="http://schemas.microsoft.com/office/drawing/2014/main" id="{5BE9A29E-383C-6C4D-A865-B892B4054C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675025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r>
              <a:rPr lang="en-US" dirty="0"/>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218776"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528169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Donec </a:t>
            </a:r>
            <a:r>
              <a:rPr lang="en-US" dirty="0" err="1"/>
              <a:t>ullamcorper</a:t>
            </a:r>
            <a:r>
              <a:rPr lang="en-US" dirty="0"/>
              <a:t> </a:t>
            </a:r>
            <a:r>
              <a:rPr lang="en-US" dirty="0" err="1"/>
              <a:t>nulla</a:t>
            </a:r>
            <a:r>
              <a:rPr lang="en-US" dirty="0"/>
              <a:t> non </a:t>
            </a:r>
            <a:r>
              <a:rPr lang="en-US" dirty="0" err="1"/>
              <a:t>metus</a:t>
            </a:r>
            <a:r>
              <a:rPr lang="en-US" dirty="0"/>
              <a:t> auctor </a:t>
            </a:r>
            <a:r>
              <a:rPr lang="en-US" dirty="0" err="1"/>
              <a:t>fringilla</a:t>
            </a:r>
            <a:r>
              <a:rPr lang="en-US" dirty="0"/>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Donec </a:t>
            </a:r>
            <a:r>
              <a:rPr lang="en-US" dirty="0" err="1"/>
              <a:t>ullamcorper</a:t>
            </a:r>
            <a:r>
              <a:rPr lang="en-US" dirty="0"/>
              <a:t> </a:t>
            </a:r>
            <a:r>
              <a:rPr lang="en-US" dirty="0" err="1"/>
              <a:t>nulla</a:t>
            </a:r>
            <a:r>
              <a:rPr lang="en-US" dirty="0"/>
              <a:t> non </a:t>
            </a:r>
            <a:r>
              <a:rPr lang="en-US" dirty="0" err="1"/>
              <a:t>metus</a:t>
            </a:r>
            <a:r>
              <a:rPr lang="en-US" dirty="0"/>
              <a:t> auctor </a:t>
            </a:r>
            <a:r>
              <a:rPr lang="en-US" dirty="0" err="1"/>
              <a:t>fringilla</a:t>
            </a:r>
            <a:r>
              <a:rPr lang="en-US" dirty="0"/>
              <a:t>. </a:t>
            </a:r>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3" name="Picture 12">
            <a:extLst>
              <a:ext uri="{FF2B5EF4-FFF2-40B4-BE49-F238E27FC236}">
                <a16:creationId xmlns:a16="http://schemas.microsoft.com/office/drawing/2014/main" id="{9E27B5CF-14CA-7240-B5CF-102A1143C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04171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ktop Screen_Full">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89955"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3307977"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55907614-2DE8-AE42-8A47-090BD4943D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214036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sktop and Mobile Scree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0359"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2698381"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3" name="Picture 12">
            <a:extLst>
              <a:ext uri="{FF2B5EF4-FFF2-40B4-BE49-F238E27FC236}">
                <a16:creationId xmlns:a16="http://schemas.microsoft.com/office/drawing/2014/main" id="{FC66E7B3-49C7-7A40-B79F-FD8AB6F97D9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022216" y="3191474"/>
            <a:ext cx="1681877" cy="3298935"/>
          </a:xfrm>
          <a:prstGeom prst="rect">
            <a:avLst/>
          </a:prstGeom>
        </p:spPr>
      </p:pic>
      <p:sp>
        <p:nvSpPr>
          <p:cNvPr id="15" name="Picture Placeholder 2">
            <a:extLst>
              <a:ext uri="{FF2B5EF4-FFF2-40B4-BE49-F238E27FC236}">
                <a16:creationId xmlns:a16="http://schemas.microsoft.com/office/drawing/2014/main" id="{5A3B78BE-89B9-5C40-A6CB-11462EC618AA}"/>
              </a:ext>
            </a:extLst>
          </p:cNvPr>
          <p:cNvSpPr>
            <a:spLocks noGrp="1" noChangeAspect="1"/>
          </p:cNvSpPr>
          <p:nvPr>
            <p:ph type="pic" idx="11"/>
          </p:nvPr>
        </p:nvSpPr>
        <p:spPr>
          <a:xfrm>
            <a:off x="8173078" y="3551577"/>
            <a:ext cx="1369683" cy="2582523"/>
          </a:xfrm>
          <a:solidFill>
            <a:schemeClr val="bg1">
              <a:lumMod val="95000"/>
            </a:schemeClr>
          </a:solidFill>
        </p:spPr>
        <p:txBody>
          <a:bodyPr anchor="t"/>
          <a:lstStyle>
            <a:lvl1pPr marL="0" indent="0" algn="ctr">
              <a:buNone/>
              <a:defRPr sz="18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1" name="Picture 10">
            <a:extLst>
              <a:ext uri="{FF2B5EF4-FFF2-40B4-BE49-F238E27FC236}">
                <a16:creationId xmlns:a16="http://schemas.microsoft.com/office/drawing/2014/main" id="{59921A3B-5CBC-D849-9A71-B24653983C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701466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obile Scree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11" name="Picture 10">
            <a:extLst>
              <a:ext uri="{FF2B5EF4-FFF2-40B4-BE49-F238E27FC236}">
                <a16:creationId xmlns:a16="http://schemas.microsoft.com/office/drawing/2014/main" id="{AD121983-BF29-5A4B-9FBC-CD4347AD3F8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945181" y="1259538"/>
            <a:ext cx="2731617" cy="5357957"/>
          </a:xfrm>
          <a:prstGeom prst="rect">
            <a:avLst/>
          </a:prstGeom>
        </p:spPr>
      </p:pic>
      <p:sp>
        <p:nvSpPr>
          <p:cNvPr id="12" name="Picture Placeholder 2">
            <a:extLst>
              <a:ext uri="{FF2B5EF4-FFF2-40B4-BE49-F238E27FC236}">
                <a16:creationId xmlns:a16="http://schemas.microsoft.com/office/drawing/2014/main" id="{0C3EB18B-2D96-6A43-B31B-9FC3B39328B7}"/>
              </a:ext>
            </a:extLst>
          </p:cNvPr>
          <p:cNvSpPr>
            <a:spLocks noGrp="1" noChangeAspect="1"/>
          </p:cNvSpPr>
          <p:nvPr>
            <p:ph type="pic" idx="1"/>
          </p:nvPr>
        </p:nvSpPr>
        <p:spPr>
          <a:xfrm>
            <a:off x="5193390" y="1821340"/>
            <a:ext cx="222674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9DDA3EF6-9DC2-1343-AA2A-E04A85E586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5175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5C14B54-2883-A84E-B4E7-F67C5E8FBD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64739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 Blu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dirty="0"/>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pic>
        <p:nvPicPr>
          <p:cNvPr id="4" name="Picture 3">
            <a:extLst>
              <a:ext uri="{FF2B5EF4-FFF2-40B4-BE49-F238E27FC236}">
                <a16:creationId xmlns:a16="http://schemas.microsoft.com/office/drawing/2014/main" id="{4FC5C6CE-3432-1345-84A0-7C06142016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620862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3" name="Picture 12">
            <a:extLst>
              <a:ext uri="{FF2B5EF4-FFF2-40B4-BE49-F238E27FC236}">
                <a16:creationId xmlns:a16="http://schemas.microsoft.com/office/drawing/2014/main" id="{703BCE72-41A5-7F40-9E68-178F572607A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74306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dirty="0"/>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1726903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143F43-DA76-AB44-9CF6-DCC2E8313DBF}"/>
              </a:ext>
            </a:extLst>
          </p:cNvPr>
          <p:cNvSpPr>
            <a:spLocks noGrp="1"/>
          </p:cNvSpPr>
          <p:nvPr>
            <p:ph type="pic" sz="quarter" idx="26"/>
          </p:nvPr>
        </p:nvSpPr>
        <p:spPr>
          <a:xfrm>
            <a:off x="0" y="0"/>
            <a:ext cx="12192000" cy="6858000"/>
          </a:xfrm>
          <a:solidFill>
            <a:schemeClr val="bg1">
              <a:lumMod val="95000"/>
            </a:schemeClr>
          </a:solidFill>
        </p:spPr>
        <p:txBody>
          <a:bodyPr/>
          <a:lstStyle>
            <a:lvl1pPr>
              <a:defRPr>
                <a:solidFill>
                  <a:schemeClr val="bg1">
                    <a:lumMod val="75000"/>
                  </a:schemeClr>
                </a:solidFill>
              </a:defRPr>
            </a:lvl1pPr>
          </a:lstStyle>
          <a:p>
            <a:endParaRPr lang="en-US" dirty="0"/>
          </a:p>
        </p:txBody>
      </p:sp>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lvl1pPr>
              <a:defRPr>
                <a:solidFill>
                  <a:schemeClr val="bg1"/>
                </a:solidFill>
              </a:defRPr>
            </a:lvl1pPr>
          </a:lstStyle>
          <a:p>
            <a:fld id="{234755BD-B4AC-9044-BCE4-27904766F8BB}" type="slidenum">
              <a:rPr lang="en-US" smtClean="0"/>
              <a:pPr/>
              <a:t>‹#›</a:t>
            </a:fld>
            <a:endParaRPr lang="en-US" dirty="0"/>
          </a:p>
        </p:txBody>
      </p:sp>
      <p:sp>
        <p:nvSpPr>
          <p:cNvPr id="7" name="Text Placeholder 4">
            <a:extLst>
              <a:ext uri="{FF2B5EF4-FFF2-40B4-BE49-F238E27FC236}">
                <a16:creationId xmlns:a16="http://schemas.microsoft.com/office/drawing/2014/main" id="{9F91FAD6-F79D-7A4B-855F-228F32ECFBA5}"/>
              </a:ext>
            </a:extLst>
          </p:cNvPr>
          <p:cNvSpPr>
            <a:spLocks noGrp="1"/>
          </p:cNvSpPr>
          <p:nvPr>
            <p:ph type="body" sz="quarter" idx="25" hasCustomPrompt="1"/>
          </p:nvPr>
        </p:nvSpPr>
        <p:spPr>
          <a:xfrm>
            <a:off x="748586" y="5082032"/>
            <a:ext cx="6407588" cy="1272208"/>
          </a:xfrm>
        </p:spPr>
        <p:txBody>
          <a:bodyPr/>
          <a:lstStyle>
            <a:lvl1pPr marL="0" indent="0" algn="l">
              <a:buNone/>
              <a:defRPr sz="6000" b="1" i="0">
                <a:solidFill>
                  <a:schemeClr val="bg1"/>
                </a:solidFill>
                <a:latin typeface="Oswald" pitchFamily="2" charset="77"/>
              </a:defRPr>
            </a:lvl1pPr>
          </a:lstStyle>
          <a:p>
            <a:pPr lvl="0"/>
            <a:r>
              <a:rPr lang="en-US" dirty="0"/>
              <a:t>Insert text here</a:t>
            </a:r>
          </a:p>
        </p:txBody>
      </p:sp>
    </p:spTree>
    <p:extLst>
      <p:ext uri="{BB962C8B-B14F-4D97-AF65-F5344CB8AC3E}">
        <p14:creationId xmlns:p14="http://schemas.microsoft.com/office/powerpoint/2010/main" val="1999677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F68BA70-379C-B74C-8362-EA71ECB9AE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dirty="0"/>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8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dirty="0"/>
              <a:t>—QUOTE ATTRIBUTION</a:t>
            </a:r>
          </a:p>
        </p:txBody>
      </p:sp>
      <p:sp>
        <p:nvSpPr>
          <p:cNvPr id="11" name="Slide Number Placeholder 2">
            <a:extLst>
              <a:ext uri="{FF2B5EF4-FFF2-40B4-BE49-F238E27FC236}">
                <a16:creationId xmlns:a16="http://schemas.microsoft.com/office/drawing/2014/main" id="{795D4A6D-9D9A-0041-AC3B-4503DA84D2E4}"/>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accent2"/>
                </a:solidFill>
                <a:effectLst/>
                <a:latin typeface="Arial Narrow" panose="020B0604020202020204" pitchFamily="34" charset="0"/>
                <a:ea typeface="+mn-ea"/>
                <a:cs typeface="Arial Narrow" panose="020B0604020202020204" pitchFamily="34" charset="0"/>
              </a:rPr>
              <a:t>“</a:t>
            </a:r>
          </a:p>
        </p:txBody>
      </p:sp>
      <p:pic>
        <p:nvPicPr>
          <p:cNvPr id="13" name="Picture 12">
            <a:extLst>
              <a:ext uri="{FF2B5EF4-FFF2-40B4-BE49-F238E27FC236}">
                <a16:creationId xmlns:a16="http://schemas.microsoft.com/office/drawing/2014/main" id="{02CABE5A-1B5F-D944-AB84-78EB94DB95D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4283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E80EBE3D-B89D-B042-81B8-A0D5CEEBA1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066807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Only - Solid">
    <p:bg>
      <p:bgPr>
        <a:solidFill>
          <a:srgbClr val="113C53"/>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a:p>
        </p:txBody>
      </p:sp>
      <p:sp>
        <p:nvSpPr>
          <p:cNvPr id="55" name="Title Placeholder 17">
            <a:extLst>
              <a:ext uri="{FF2B5EF4-FFF2-40B4-BE49-F238E27FC236}">
                <a16:creationId xmlns:a16="http://schemas.microsoft.com/office/drawing/2014/main" id="{B1F1AE2D-D822-C04E-81ED-39C9F152D3C4}"/>
              </a:ext>
            </a:extLst>
          </p:cNvPr>
          <p:cNvSpPr>
            <a:spLocks noGrp="1"/>
          </p:cNvSpPr>
          <p:nvPr>
            <p:ph type="title"/>
          </p:nvPr>
        </p:nvSpPr>
        <p:spPr>
          <a:xfrm>
            <a:off x="912571" y="349506"/>
            <a:ext cx="8874759" cy="798177"/>
          </a:xfrm>
          <a:prstGeom prst="rect">
            <a:avLst/>
          </a:prstGeom>
        </p:spPr>
        <p:txBody>
          <a:bodyPr vert="horz" lIns="0" tIns="45720" rIns="91440" bIns="45720" rtlCol="0" anchor="b" anchorCtr="0">
            <a:noAutofit/>
          </a:bodyPr>
          <a:lstStyle>
            <a:lvl1pPr>
              <a:defRPr>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F8BBF27-E039-D94A-A108-37D475A1B9DC}"/>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7" name="Graphic 6">
            <a:extLst>
              <a:ext uri="{FF2B5EF4-FFF2-40B4-BE49-F238E27FC236}">
                <a16:creationId xmlns:a16="http://schemas.microsoft.com/office/drawing/2014/main" id="{C494697A-99C0-9042-A2C2-54CAB646FDF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28381432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28CAC7-48F7-44D7-8D90-CE94C2A65D54}"/>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8" name="Title Placeholder 17">
            <a:extLst>
              <a:ext uri="{FF2B5EF4-FFF2-40B4-BE49-F238E27FC236}">
                <a16:creationId xmlns:a16="http://schemas.microsoft.com/office/drawing/2014/main" id="{7C944271-CE37-EC46-A4F1-BBF1EF81EEA9}"/>
              </a:ext>
            </a:extLst>
          </p:cNvPr>
          <p:cNvSpPr>
            <a:spLocks noGrp="1"/>
          </p:cNvSpPr>
          <p:nvPr>
            <p:ph type="title"/>
          </p:nvPr>
        </p:nvSpPr>
        <p:spPr>
          <a:xfrm>
            <a:off x="912569" y="349504"/>
            <a:ext cx="10366861" cy="798177"/>
          </a:xfrm>
          <a:prstGeom prst="rect">
            <a:avLst/>
          </a:prstGeom>
        </p:spPr>
        <p:txBody>
          <a:bodyPr vert="horz" lIns="0" tIns="45720" rIns="91440" bIns="45720" rtlCol="0" anchor="b" anchorCtr="0">
            <a:noAutofit/>
          </a:bodyPr>
          <a:lstStyle/>
          <a:p>
            <a:r>
              <a:rPr lang="en-US"/>
              <a:t>Click to edit Master title style</a:t>
            </a:r>
          </a:p>
        </p:txBody>
      </p:sp>
      <p:sp>
        <p:nvSpPr>
          <p:cNvPr id="4" name="TextBox 3">
            <a:extLst>
              <a:ext uri="{FF2B5EF4-FFF2-40B4-BE49-F238E27FC236}">
                <a16:creationId xmlns:a16="http://schemas.microsoft.com/office/drawing/2014/main" id="{434EC7C5-5E1C-430E-9466-B929ADEA00E3}"/>
              </a:ext>
            </a:extLst>
          </p:cNvPr>
          <p:cNvSpPr txBox="1"/>
          <p:nvPr userDrawn="1"/>
        </p:nvSpPr>
        <p:spPr>
          <a:xfrm>
            <a:off x="4381500" y="6538093"/>
            <a:ext cx="3429000" cy="261610"/>
          </a:xfrm>
          <a:prstGeom prst="rect">
            <a:avLst/>
          </a:prstGeom>
          <a:noFill/>
        </p:spPr>
        <p:txBody>
          <a:bodyPr wrap="square" rtlCol="0">
            <a:spAutoFit/>
          </a:bodyPr>
          <a:lstStyle/>
          <a:p>
            <a:pPr algn="ctr"/>
            <a:r>
              <a:rPr lang="en-US" sz="1100">
                <a:solidFill>
                  <a:schemeClr val="accent6">
                    <a:lumMod val="75000"/>
                  </a:schemeClr>
                </a:solidFill>
              </a:rPr>
              <a:t>Internal | Deliberative | Confidential | Pre-Decisional</a:t>
            </a:r>
          </a:p>
        </p:txBody>
      </p:sp>
    </p:spTree>
    <p:extLst>
      <p:ext uri="{BB962C8B-B14F-4D97-AF65-F5344CB8AC3E}">
        <p14:creationId xmlns:p14="http://schemas.microsoft.com/office/powerpoint/2010/main" val="31407992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 Solid">
    <p:bg>
      <p:bgPr>
        <a:solidFill>
          <a:srgbClr val="113C53"/>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a:p>
        </p:txBody>
      </p:sp>
      <p:pic>
        <p:nvPicPr>
          <p:cNvPr id="5" name="Graphic 4">
            <a:extLst>
              <a:ext uri="{FF2B5EF4-FFF2-40B4-BE49-F238E27FC236}">
                <a16:creationId xmlns:a16="http://schemas.microsoft.com/office/drawing/2014/main" id="{F0A96353-80DA-5948-A2B3-A115D18E7F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268489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ction Divider with Subtitle - Gradi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dirty="0"/>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dirty="0"/>
              <a:t>Subtitle if needed Cambria 18pt font lorem ipsum</a:t>
            </a:r>
          </a:p>
        </p:txBody>
      </p:sp>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65CB05D-61DB-744E-8B27-D016C27E6C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189283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0A48E05C-3650-DD45-859E-DE2FC7B56B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87183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9" name="Text Placeholder 9">
            <a:extLst>
              <a:ext uri="{FF2B5EF4-FFF2-40B4-BE49-F238E27FC236}">
                <a16:creationId xmlns:a16="http://schemas.microsoft.com/office/drawing/2014/main" id="{A630E96A-A89B-4A4D-99F9-E2C8161192EE}"/>
              </a:ext>
            </a:extLst>
          </p:cNvPr>
          <p:cNvSpPr>
            <a:spLocks noGrp="1"/>
          </p:cNvSpPr>
          <p:nvPr>
            <p:ph type="body" sz="quarter" idx="11" hasCustomPrompt="1"/>
          </p:nvPr>
        </p:nvSpPr>
        <p:spPr>
          <a:xfrm>
            <a:off x="896938" y="1550988"/>
            <a:ext cx="10234612" cy="4803248"/>
          </a:xfrm>
        </p:spPr>
        <p:txBody>
          <a:bodyPr/>
          <a:lstStyle>
            <a:lvl1pPr marL="457200" indent="-457200">
              <a:spcAft>
                <a:spcPts val="1200"/>
              </a:spcAft>
              <a:buFont typeface="Arial" panose="020B0604020202020204" pitchFamily="34" charset="0"/>
              <a:buChar char="•"/>
              <a:defRPr sz="28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457200" indent="-457200">
              <a:spcAft>
                <a:spcPts val="1200"/>
              </a:spcAft>
              <a:buFont typeface="Arial" panose="020B0604020202020204" pitchFamily="34" charset="0"/>
              <a:buChar char="•"/>
            </a:pPr>
            <a:r>
              <a:rPr lang="en-US" sz="2400" dirty="0">
                <a:latin typeface="Cambria" panose="02040503050406030204" pitchFamily="18" charset="0"/>
              </a:rPr>
              <a:t>Lorem ipsum dolor sit </a:t>
            </a:r>
            <a:r>
              <a:rPr lang="en-US" sz="2400" dirty="0" err="1">
                <a:latin typeface="Cambria" panose="02040503050406030204" pitchFamily="18" charset="0"/>
              </a:rPr>
              <a:t>amet</a:t>
            </a:r>
            <a:r>
              <a:rPr lang="en-US" sz="2400" dirty="0">
                <a:latin typeface="Cambria" panose="02040503050406030204" pitchFamily="18" charset="0"/>
              </a:rPr>
              <a:t>, </a:t>
            </a:r>
            <a:r>
              <a:rPr lang="en-US" sz="2400" dirty="0" err="1">
                <a:latin typeface="Cambria" panose="02040503050406030204" pitchFamily="18" charset="0"/>
              </a:rPr>
              <a:t>consectetur</a:t>
            </a:r>
            <a:r>
              <a:rPr lang="en-US" sz="2400" dirty="0">
                <a:latin typeface="Cambria" panose="02040503050406030204" pitchFamily="18" charset="0"/>
              </a:rPr>
              <a:t> </a:t>
            </a:r>
            <a:r>
              <a:rPr lang="en-US" sz="2400" dirty="0" err="1">
                <a:latin typeface="Cambria" panose="02040503050406030204" pitchFamily="18" charset="0"/>
              </a:rPr>
              <a:t>adipiscing</a:t>
            </a:r>
            <a:r>
              <a:rPr lang="en-US" sz="2400" dirty="0">
                <a:latin typeface="Cambria" panose="02040503050406030204" pitchFamily="18" charset="0"/>
              </a:rPr>
              <a:t> </a:t>
            </a:r>
            <a:r>
              <a:rPr lang="en-US" sz="2400" dirty="0" err="1">
                <a:latin typeface="Cambria" panose="02040503050406030204" pitchFamily="18" charset="0"/>
              </a:rPr>
              <a:t>elit</a:t>
            </a:r>
            <a:r>
              <a:rPr lang="en-US" sz="2400" dirty="0">
                <a:latin typeface="Cambria" panose="02040503050406030204" pitchFamily="18" charset="0"/>
              </a:rPr>
              <a:t>, sed do </a:t>
            </a:r>
            <a:r>
              <a:rPr lang="en-US" sz="2400" dirty="0" err="1">
                <a:latin typeface="Cambria" panose="02040503050406030204" pitchFamily="18" charset="0"/>
              </a:rPr>
              <a:t>eiusmod</a:t>
            </a:r>
            <a:r>
              <a:rPr lang="en-US" sz="2400" dirty="0">
                <a:latin typeface="Cambria" panose="02040503050406030204" pitchFamily="18" charset="0"/>
              </a:rPr>
              <a:t> </a:t>
            </a:r>
            <a:r>
              <a:rPr lang="en-US" sz="2400" dirty="0" err="1">
                <a:latin typeface="Cambria" panose="02040503050406030204" pitchFamily="18" charset="0"/>
              </a:rPr>
              <a:t>tempor</a:t>
            </a:r>
            <a:r>
              <a:rPr lang="en-US" sz="2400" dirty="0">
                <a:latin typeface="Cambria" panose="02040503050406030204" pitchFamily="18" charset="0"/>
              </a:rPr>
              <a:t> </a:t>
            </a:r>
            <a:r>
              <a:rPr lang="en-US" sz="2400" dirty="0" err="1">
                <a:latin typeface="Cambria" panose="02040503050406030204" pitchFamily="18" charset="0"/>
              </a:rPr>
              <a:t>incididunt</a:t>
            </a:r>
            <a:r>
              <a:rPr lang="en-US" sz="2400" dirty="0">
                <a:latin typeface="Cambria" panose="02040503050406030204" pitchFamily="18" charset="0"/>
              </a:rPr>
              <a:t> </a:t>
            </a:r>
            <a:r>
              <a:rPr lang="en-US" sz="2400" dirty="0" err="1">
                <a:latin typeface="Cambria" panose="02040503050406030204" pitchFamily="18" charset="0"/>
              </a:rPr>
              <a:t>ut</a:t>
            </a:r>
            <a:r>
              <a:rPr lang="en-US" sz="2400" dirty="0">
                <a:latin typeface="Cambria" panose="02040503050406030204" pitchFamily="18" charset="0"/>
              </a:rPr>
              <a:t> </a:t>
            </a:r>
            <a:r>
              <a:rPr lang="en-US" sz="2400" dirty="0" err="1">
                <a:latin typeface="Cambria" panose="02040503050406030204" pitchFamily="18" charset="0"/>
              </a:rPr>
              <a:t>labore</a:t>
            </a:r>
            <a:r>
              <a:rPr lang="en-US" sz="2400" dirty="0">
                <a:latin typeface="Cambria" panose="02040503050406030204" pitchFamily="18" charset="0"/>
              </a:rPr>
              <a:t> </a:t>
            </a:r>
          </a:p>
          <a:p>
            <a:pPr marL="457200" indent="-457200">
              <a:spcAft>
                <a:spcPts val="1200"/>
              </a:spcAft>
              <a:buFont typeface="Arial" panose="020B0604020202020204" pitchFamily="34" charset="0"/>
              <a:buChar char="•"/>
            </a:pPr>
            <a:r>
              <a:rPr lang="en-US" sz="2400" dirty="0">
                <a:latin typeface="Cambria" panose="02040503050406030204" pitchFamily="18" charset="0"/>
              </a:rPr>
              <a:t>et dolore magna </a:t>
            </a:r>
            <a:r>
              <a:rPr lang="en-US" sz="2400" dirty="0" err="1">
                <a:latin typeface="Cambria" panose="02040503050406030204" pitchFamily="18" charset="0"/>
              </a:rPr>
              <a:t>aliqua</a:t>
            </a:r>
            <a:r>
              <a:rPr lang="en-US" sz="2400" dirty="0">
                <a:latin typeface="Cambria" panose="02040503050406030204" pitchFamily="18" charset="0"/>
              </a:rPr>
              <a:t>. </a:t>
            </a:r>
          </a:p>
        </p:txBody>
      </p:sp>
      <p:pic>
        <p:nvPicPr>
          <p:cNvPr id="8" name="Picture 7">
            <a:extLst>
              <a:ext uri="{FF2B5EF4-FFF2-40B4-BE49-F238E27FC236}">
                <a16:creationId xmlns:a16="http://schemas.microsoft.com/office/drawing/2014/main" id="{0D516DDA-28A5-4D45-A55C-595C032942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98438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wo Columns - Gradient">
    <p:bg>
      <p:bgPr>
        <a:solidFill>
          <a:schemeClr val="bg1"/>
        </a:solidFill>
        <a:effectLst/>
      </p:bgPr>
    </p:bg>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8" name="Picture 7">
            <a:extLst>
              <a:ext uri="{FF2B5EF4-FFF2-40B4-BE49-F238E27FC236}">
                <a16:creationId xmlns:a16="http://schemas.microsoft.com/office/drawing/2014/main" id="{56F989B6-F29F-8243-8E52-36116EC77A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836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0"/>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1" name="Picture 10">
            <a:extLst>
              <a:ext uri="{FF2B5EF4-FFF2-40B4-BE49-F238E27FC236}">
                <a16:creationId xmlns:a16="http://schemas.microsoft.com/office/drawing/2014/main" id="{64B9F714-5286-9941-B54B-306CB4F025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93945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8"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6"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4"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5" name="Picture 14">
            <a:extLst>
              <a:ext uri="{FF2B5EF4-FFF2-40B4-BE49-F238E27FC236}">
                <a16:creationId xmlns:a16="http://schemas.microsoft.com/office/drawing/2014/main" id="{7746E1D9-AB09-8B46-A02E-CCF655433A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2880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Subtitle if needed Cambria Italic 18pt font lorem ipsum</a:t>
            </a:r>
          </a:p>
        </p:txBody>
      </p:sp>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6" name="Picture 15">
            <a:extLst>
              <a:ext uri="{FF2B5EF4-FFF2-40B4-BE49-F238E27FC236}">
                <a16:creationId xmlns:a16="http://schemas.microsoft.com/office/drawing/2014/main" id="{1081159B-A5F3-C540-B587-D02727A52B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01735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dirty="0"/>
              <a:t>Click to edit Master title style</a:t>
            </a:r>
          </a:p>
        </p:txBody>
      </p:sp>
    </p:spTree>
    <p:extLst>
      <p:ext uri="{BB962C8B-B14F-4D97-AF65-F5344CB8AC3E}">
        <p14:creationId xmlns:p14="http://schemas.microsoft.com/office/powerpoint/2010/main" val="38544500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676" r:id="rId4"/>
    <p:sldLayoutId id="2147483736" r:id="rId5"/>
    <p:sldLayoutId id="2147483734" r:id="rId6"/>
    <p:sldLayoutId id="2147483655" r:id="rId7"/>
    <p:sldLayoutId id="2147483659" r:id="rId8"/>
    <p:sldLayoutId id="2147483683" r:id="rId9"/>
    <p:sldLayoutId id="2147483685" r:id="rId10"/>
    <p:sldLayoutId id="2147483719" r:id="rId11"/>
    <p:sldLayoutId id="2147483682" r:id="rId12"/>
    <p:sldLayoutId id="2147483686" r:id="rId13"/>
    <p:sldLayoutId id="2147483713" r:id="rId14"/>
    <p:sldLayoutId id="2147483717" r:id="rId15"/>
    <p:sldLayoutId id="2147483718" r:id="rId16"/>
    <p:sldLayoutId id="2147483726" r:id="rId17"/>
    <p:sldLayoutId id="2147483720" r:id="rId18"/>
    <p:sldLayoutId id="2147483681" r:id="rId19"/>
    <p:sldLayoutId id="2147483731" r:id="rId20"/>
    <p:sldLayoutId id="2147483722" r:id="rId21"/>
    <p:sldLayoutId id="2147483723" r:id="rId22"/>
    <p:sldLayoutId id="2147483715" r:id="rId23"/>
    <p:sldLayoutId id="2147483687" r:id="rId24"/>
    <p:sldLayoutId id="2147483737" r:id="rId25"/>
    <p:sldLayoutId id="2147483738" r:id="rId26"/>
    <p:sldLayoutId id="2147483739" r:id="rId27"/>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Arial Narrow" panose="020B0604020202020204" pitchFamily="34" charset="0"/>
          <a:ea typeface="Noto Serif" panose="02020502060505020204" pitchFamily="18" charset="0"/>
          <a:cs typeface="Arial Narrow" panose="020B0604020202020204" pitchFamily="34"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userDrawn="1">
          <p15:clr>
            <a:srgbClr val="F26B43"/>
          </p15:clr>
        </p15:guide>
        <p15:guide id="2" orient="horz" pos="192" userDrawn="1">
          <p15:clr>
            <a:srgbClr val="F26B43"/>
          </p15:clr>
        </p15:guide>
        <p15:guide id="3" pos="768" userDrawn="1">
          <p15:clr>
            <a:srgbClr val="F26B43"/>
          </p15:clr>
        </p15:guide>
        <p15:guide id="4" pos="9473" userDrawn="1">
          <p15:clr>
            <a:srgbClr val="F26B43"/>
          </p15:clr>
        </p15:guide>
        <p15:guide id="5" orient="horz" pos="768" userDrawn="1">
          <p15:clr>
            <a:srgbClr val="F26B43"/>
          </p15:clr>
        </p15:guide>
        <p15:guide id="6" orient="horz" pos="4992" userDrawn="1">
          <p15:clr>
            <a:srgbClr val="F26B43"/>
          </p15:clr>
        </p15:guide>
        <p15:guide id="7" orient="horz" pos="5592" userDrawn="1">
          <p15:clr>
            <a:srgbClr val="F26B43"/>
          </p15:clr>
        </p15:guide>
        <p15:guide id="8" pos="9801" userDrawn="1">
          <p15:clr>
            <a:srgbClr val="F26B43"/>
          </p15:clr>
        </p15:guide>
        <p15:guide id="9" pos="197" userDrawn="1">
          <p15:clr>
            <a:srgbClr val="F26B43"/>
          </p15:clr>
        </p15:guide>
        <p15:guide id="10" orient="horz" pos="29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2.svg"/></Relationships>
</file>

<file path=ppt/slides/_rels/slide11.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Layout" Target="../slideLayouts/slideLayout8.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2.ed.gov/policy/highered/reg/hearulemaking/2021/index.html" TargetMode="External"/><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hyperlink" Target="https://fsapartners.ed.gov/sites/default/files/2021-03/2021AppendixG.pdf" TargetMode="External"/><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30.png"/><Relationship Id="rId7"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2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4.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5.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mailto:Kimberly.Wells@ed.gov" TargetMode="External"/><Relationship Id="rId2" Type="http://schemas.openxmlformats.org/officeDocument/2006/relationships/hyperlink" Target="mailto:melanie.storey@ed.gov" TargetMode="External"/><Relationship Id="rId1" Type="http://schemas.openxmlformats.org/officeDocument/2006/relationships/slideLayout" Target="../slideLayouts/slideLayout24.xml"/><Relationship Id="rId4" Type="http://schemas.openxmlformats.org/officeDocument/2006/relationships/hyperlink" Target="mailto:Brian.Schelling@ed.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diagramColors" Target="../diagrams/colors1.xml"/><Relationship Id="rId11" Type="http://schemas.openxmlformats.org/officeDocument/2006/relationships/image" Target="../media/image18.svg"/><Relationship Id="rId5" Type="http://schemas.openxmlformats.org/officeDocument/2006/relationships/diagramQuickStyle" Target="../diagrams/quickStyle1.xml"/><Relationship Id="rId10" Type="http://schemas.openxmlformats.org/officeDocument/2006/relationships/image" Target="../media/image17.png"/><Relationship Id="rId4" Type="http://schemas.openxmlformats.org/officeDocument/2006/relationships/diagramLayout" Target="../diagrams/layout1.xml"/><Relationship Id="rId9" Type="http://schemas.openxmlformats.org/officeDocument/2006/relationships/image" Target="../media/image16.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hyperlink" Target="https://fsapartners.ed.gov/knowledge-center/library/electronic-announcements/2021-06-11/150-direct-subsidized-loan-limit-electronic-announcement-25-guidance-and-operational-information-repeal-150-subsidized-usage-limit-ea-id-dl-21-04" TargetMode="External"/><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hyperlink" Target="https://fsapartners.ed.gov/knowledge-center"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fsapartners.ed.gov/knowledge-center/library/dear-colleague-letters/2021-06-11/early-implementation-fafsa-simplification-acts-removal-selective-service-and-drug-conviction-requirements-title-iv-eligibility" TargetMode="External"/><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E39CB4C-AB00-D347-88FB-4287418C941F}"/>
              </a:ext>
            </a:extLst>
          </p:cNvPr>
          <p:cNvSpPr>
            <a:spLocks noGrp="1"/>
          </p:cNvSpPr>
          <p:nvPr>
            <p:ph type="subTitle" idx="1"/>
          </p:nvPr>
        </p:nvSpPr>
        <p:spPr>
          <a:xfrm>
            <a:off x="609600" y="1399704"/>
            <a:ext cx="10972800" cy="704851"/>
          </a:xfrm>
        </p:spPr>
        <p:txBody>
          <a:bodyPr/>
          <a:lstStyle/>
          <a:p>
            <a:r>
              <a:rPr lang="en-US" sz="4800" dirty="0">
                <a:latin typeface="Oswald" panose="00000500000000000000" pitchFamily="2" charset="0"/>
              </a:rPr>
              <a:t>Federal Update:  FAFSA Simplification</a:t>
            </a:r>
          </a:p>
        </p:txBody>
      </p:sp>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530647" y="3253708"/>
            <a:ext cx="10249606" cy="1252092"/>
          </a:xfrm>
        </p:spPr>
        <p:txBody>
          <a:bodyPr vert="horz" lIns="91440" tIns="45720" rIns="91440" bIns="45720" rtlCol="0" anchor="t">
            <a:noAutofit/>
          </a:bodyPr>
          <a:lstStyle/>
          <a:p>
            <a:r>
              <a:rPr lang="en-US" i="0" dirty="0"/>
              <a:t>	Brian Schelling</a:t>
            </a:r>
          </a:p>
          <a:p>
            <a:r>
              <a:rPr lang="en-US" i="0" dirty="0"/>
              <a:t>Melanie Storey</a:t>
            </a:r>
          </a:p>
          <a:p>
            <a:r>
              <a:rPr lang="en-US" i="0" dirty="0">
                <a:latin typeface="Cambria"/>
                <a:ea typeface="Cambria"/>
              </a:rPr>
              <a:t>Kim Wells</a:t>
            </a:r>
          </a:p>
          <a:p>
            <a:r>
              <a:rPr lang="en-US" altLang="en-US" sz="1600" i="0" dirty="0"/>
              <a:t>U.S. Department of Education</a:t>
            </a:r>
          </a:p>
          <a:p>
            <a:r>
              <a:rPr lang="en-US" altLang="en-US" sz="1600" i="0" dirty="0"/>
              <a:t>2021 Virtual FSA Training Conference for Financial Aid Professionals</a:t>
            </a:r>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a:xfrm>
            <a:off x="641779" y="457203"/>
            <a:ext cx="5947280" cy="704852"/>
          </a:xfrm>
        </p:spPr>
        <p:txBody>
          <a:bodyPr/>
          <a:lstStyle/>
          <a:p>
            <a:r>
              <a:rPr lang="en-US" sz="4800" dirty="0"/>
              <a:t>General Session #5</a:t>
            </a:r>
          </a:p>
        </p:txBody>
      </p:sp>
      <p:pic>
        <p:nvPicPr>
          <p:cNvPr id="5" name="Picture 4">
            <a:extLst>
              <a:ext uri="{FF2B5EF4-FFF2-40B4-BE49-F238E27FC236}">
                <a16:creationId xmlns:a16="http://schemas.microsoft.com/office/drawing/2014/main" id="{FC26FFA8-C7B9-43B0-B58F-D09FAA781F20}"/>
              </a:ext>
            </a:extLst>
          </p:cNvPr>
          <p:cNvPicPr>
            <a:picLocks noChangeAspect="1"/>
          </p:cNvPicPr>
          <p:nvPr/>
        </p:nvPicPr>
        <p:blipFill>
          <a:blip r:embed="rId2"/>
          <a:stretch>
            <a:fillRect/>
          </a:stretch>
        </p:blipFill>
        <p:spPr>
          <a:xfrm>
            <a:off x="411747" y="2104555"/>
            <a:ext cx="5114987" cy="4200508"/>
          </a:xfrm>
          <a:prstGeom prst="rect">
            <a:avLst/>
          </a:prstGeom>
        </p:spPr>
      </p:pic>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dirty="0">
                <a:latin typeface="Oswald"/>
                <a:ea typeface="+mj-ea"/>
                <a:cs typeface="+mj-cs"/>
              </a:rPr>
              <a:t>FAFSA</a:t>
            </a:r>
            <a:r>
              <a:rPr lang="en-US" kern="1200" dirty="0">
                <a:latin typeface="Oswald"/>
                <a:ea typeface="+mj-ea"/>
                <a:cs typeface="+mj-cs"/>
              </a:rPr>
              <a:t> </a:t>
            </a:r>
            <a:r>
              <a:rPr lang="en-US" dirty="0">
                <a:latin typeface="Oswald"/>
                <a:ea typeface="+mj-ea"/>
                <a:cs typeface="+mj-cs"/>
              </a:rPr>
              <a:t>Simplification</a:t>
            </a:r>
            <a:r>
              <a:rPr lang="en-US" kern="1200" dirty="0">
                <a:latin typeface="Oswald"/>
                <a:ea typeface="+mj-ea"/>
                <a:cs typeface="+mj-cs"/>
              </a:rPr>
              <a:t> </a:t>
            </a:r>
            <a:r>
              <a:rPr lang="en-US" dirty="0">
                <a:latin typeface="Oswald"/>
                <a:ea typeface="+mj-ea"/>
                <a:cs typeface="+mj-cs"/>
              </a:rPr>
              <a:t>– </a:t>
            </a:r>
            <a:r>
              <a:rPr lang="en-US" kern="1200" dirty="0">
                <a:latin typeface="Oswald"/>
                <a:ea typeface="+mj-ea"/>
                <a:cs typeface="+mj-cs"/>
              </a:rPr>
              <a:t>FAFSA</a:t>
            </a:r>
            <a:r>
              <a:rPr lang="en-US" dirty="0">
                <a:latin typeface="Oswald"/>
                <a:ea typeface="+mj-ea"/>
                <a:cs typeface="+mj-cs"/>
              </a:rPr>
              <a:t> form</a:t>
            </a:r>
            <a:endParaRPr lang="en-US" dirty="0">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10</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1160809" y="1933378"/>
            <a:ext cx="9031708" cy="2641921"/>
          </a:xfrm>
          <a:prstGeom prst="rect">
            <a:avLst/>
          </a:prstGeom>
        </p:spPr>
        <p:txBody>
          <a:bodyPr vert="horz" lIns="91440" tIns="45720" rIns="91440" bIns="45720" rtlCol="0" anchor="t">
            <a:noAutofit/>
          </a:bodyPr>
          <a:lstStyle/>
          <a:p>
            <a:pPr marL="1257300" lvl="2" indent="-228600">
              <a:lnSpc>
                <a:spcPct val="90000"/>
              </a:lnSpc>
              <a:spcAft>
                <a:spcPts val="600"/>
              </a:spcAft>
              <a:buFont typeface="Arial" panose="020B0604020202020204" pitchFamily="34" charset="0"/>
              <a:buChar char="•"/>
            </a:pPr>
            <a:r>
              <a:rPr lang="en-US" sz="2600" dirty="0">
                <a:solidFill>
                  <a:schemeClr val="bg1"/>
                </a:solidFill>
                <a:latin typeface="Cambria" panose="02040503050406030204" pitchFamily="18" charset="0"/>
              </a:rPr>
              <a:t>be used to determine the Pell award for amounts less than the maximum Pell </a:t>
            </a:r>
          </a:p>
        </p:txBody>
      </p:sp>
      <p:sp>
        <p:nvSpPr>
          <p:cNvPr id="6" name="Text Placeholder 5">
            <a:extLst>
              <a:ext uri="{FF2B5EF4-FFF2-40B4-BE49-F238E27FC236}">
                <a16:creationId xmlns:a16="http://schemas.microsoft.com/office/drawing/2014/main" id="{C5ABC601-C61F-4B64-B210-641BCFEDD7EC}"/>
              </a:ext>
            </a:extLst>
          </p:cNvPr>
          <p:cNvSpPr>
            <a:spLocks noGrp="1"/>
          </p:cNvSpPr>
          <p:nvPr>
            <p:ph type="body" sz="quarter" idx="23"/>
          </p:nvPr>
        </p:nvSpPr>
        <p:spPr>
          <a:xfrm>
            <a:off x="635863" y="1443521"/>
            <a:ext cx="5705560" cy="798177"/>
          </a:xfrm>
        </p:spPr>
        <p:txBody>
          <a:bodyPr/>
          <a:lstStyle/>
          <a:p>
            <a:r>
              <a:rPr lang="en-US" dirty="0"/>
              <a:t>FAFSA Form</a:t>
            </a:r>
          </a:p>
        </p:txBody>
      </p:sp>
      <p:sp>
        <p:nvSpPr>
          <p:cNvPr id="9" name="TextBox 8">
            <a:extLst>
              <a:ext uri="{FF2B5EF4-FFF2-40B4-BE49-F238E27FC236}">
                <a16:creationId xmlns:a16="http://schemas.microsoft.com/office/drawing/2014/main" id="{4AAA0379-5A18-43C0-B8E5-0CC4FFE9DE22}"/>
              </a:ext>
            </a:extLst>
          </p:cNvPr>
          <p:cNvSpPr txBox="1"/>
          <p:nvPr/>
        </p:nvSpPr>
        <p:spPr>
          <a:xfrm>
            <a:off x="773169" y="2101401"/>
            <a:ext cx="9031708" cy="2641921"/>
          </a:xfrm>
          <a:prstGeom prst="rect">
            <a:avLst/>
          </a:prstGeom>
        </p:spPr>
        <p:txBody>
          <a:bodyPr vert="horz" lIns="91440" tIns="45720" rIns="91440" bIns="45720" rtlCol="0" anchor="t">
            <a:noAutofit/>
          </a:bodyPr>
          <a:lstStyle/>
          <a:p>
            <a:pPr marL="1028700" lvl="2">
              <a:lnSpc>
                <a:spcPct val="90000"/>
              </a:lnSpc>
              <a:spcAft>
                <a:spcPts val="600"/>
              </a:spcAft>
            </a:pPr>
            <a:endParaRPr lang="en-US" sz="2600" dirty="0">
              <a:solidFill>
                <a:schemeClr val="tx2"/>
              </a:solidFill>
              <a:latin typeface="Cambria" panose="02040503050406030204" pitchFamily="18" charset="0"/>
            </a:endParaRPr>
          </a:p>
          <a:p>
            <a:pPr marL="342900" indent="-228600">
              <a:lnSpc>
                <a:spcPct val="90000"/>
              </a:lnSpc>
              <a:spcAft>
                <a:spcPts val="600"/>
              </a:spcAft>
              <a:buFont typeface="Arial" panose="020B0604020202020204" pitchFamily="34" charset="0"/>
              <a:buChar char="•"/>
            </a:pPr>
            <a:r>
              <a:rPr lang="en-US" sz="2600" dirty="0">
                <a:solidFill>
                  <a:schemeClr val="tx2"/>
                </a:solidFill>
                <a:latin typeface="Cambria" panose="02040503050406030204" pitchFamily="18" charset="0"/>
              </a:rPr>
              <a:t>Prescriptive</a:t>
            </a:r>
          </a:p>
          <a:p>
            <a:pPr marL="342900" indent="-228600">
              <a:lnSpc>
                <a:spcPct val="90000"/>
              </a:lnSpc>
              <a:spcAft>
                <a:spcPts val="600"/>
              </a:spcAft>
              <a:buFont typeface="Arial" panose="020B0604020202020204" pitchFamily="34" charset="0"/>
              <a:buChar char="•"/>
            </a:pPr>
            <a:r>
              <a:rPr lang="en-US" sz="2600" dirty="0">
                <a:solidFill>
                  <a:schemeClr val="tx2"/>
                </a:solidFill>
                <a:latin typeface="Cambria"/>
                <a:ea typeface="Cambria"/>
              </a:rPr>
              <a:t>New Questions:</a:t>
            </a:r>
          </a:p>
          <a:p>
            <a:pPr marL="800100" lvl="1" indent="-228600">
              <a:lnSpc>
                <a:spcPct val="90000"/>
              </a:lnSpc>
              <a:spcAft>
                <a:spcPts val="600"/>
              </a:spcAft>
              <a:buFont typeface="Arial" panose="020B0604020202020204" pitchFamily="34" charset="0"/>
              <a:buChar char="•"/>
            </a:pPr>
            <a:r>
              <a:rPr lang="en-US" sz="2600" dirty="0">
                <a:solidFill>
                  <a:schemeClr val="tx2"/>
                </a:solidFill>
                <a:latin typeface="Cambria"/>
                <a:ea typeface="Cambria"/>
              </a:rPr>
              <a:t>Race/Ethnicity </a:t>
            </a:r>
            <a:endParaRPr lang="en-US" dirty="0">
              <a:solidFill>
                <a:schemeClr val="tx2"/>
              </a:solidFill>
            </a:endParaRPr>
          </a:p>
          <a:p>
            <a:pPr marL="800100" lvl="1" indent="-228600">
              <a:lnSpc>
                <a:spcPct val="90000"/>
              </a:lnSpc>
              <a:spcAft>
                <a:spcPts val="600"/>
              </a:spcAft>
              <a:buFont typeface="Arial" panose="020B0604020202020204" pitchFamily="34" charset="0"/>
              <a:buChar char="•"/>
            </a:pPr>
            <a:r>
              <a:rPr lang="en-US" sz="2600" dirty="0">
                <a:solidFill>
                  <a:schemeClr val="tx2"/>
                </a:solidFill>
                <a:latin typeface="Cambria"/>
                <a:ea typeface="Cambria"/>
              </a:rPr>
              <a:t>Gender Identity</a:t>
            </a:r>
          </a:p>
          <a:p>
            <a:pPr marL="1257300" lvl="2" indent="-228600">
              <a:lnSpc>
                <a:spcPct val="90000"/>
              </a:lnSpc>
              <a:spcAft>
                <a:spcPts val="600"/>
              </a:spcAft>
              <a:buFont typeface="Arial" panose="020B0604020202020204" pitchFamily="34" charset="0"/>
              <a:buChar char="•"/>
            </a:pPr>
            <a:r>
              <a:rPr lang="en-US" sz="2600" dirty="0">
                <a:solidFill>
                  <a:schemeClr val="bg1"/>
                </a:solidFill>
                <a:latin typeface="Cambria" panose="02040503050406030204" pitchFamily="18" charset="0"/>
              </a:rPr>
              <a:t>be used to determine the Pell award for amounts less than the maximum Pell </a:t>
            </a:r>
          </a:p>
        </p:txBody>
      </p:sp>
      <p:pic>
        <p:nvPicPr>
          <p:cNvPr id="8" name="Graphic 7">
            <a:extLst>
              <a:ext uri="{FF2B5EF4-FFF2-40B4-BE49-F238E27FC236}">
                <a16:creationId xmlns:a16="http://schemas.microsoft.com/office/drawing/2014/main" id="{F0C6F47B-E5CE-48F3-A49B-3C5B01E1A48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991438" y="3979530"/>
            <a:ext cx="1588719" cy="2171251"/>
          </a:xfrm>
          <a:prstGeom prst="rect">
            <a:avLst/>
          </a:prstGeom>
        </p:spPr>
      </p:pic>
    </p:spTree>
    <p:extLst>
      <p:ext uri="{BB962C8B-B14F-4D97-AF65-F5344CB8AC3E}">
        <p14:creationId xmlns:p14="http://schemas.microsoft.com/office/powerpoint/2010/main" val="402784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EB3802-A90D-4B58-937C-C223BD370337}"/>
              </a:ext>
            </a:extLst>
          </p:cNvPr>
          <p:cNvSpPr>
            <a:spLocks noGrp="1"/>
          </p:cNvSpPr>
          <p:nvPr>
            <p:ph type="sldNum" sz="quarter" idx="10"/>
          </p:nvPr>
        </p:nvSpPr>
        <p:spPr/>
        <p:txBody>
          <a:bodyPr/>
          <a:lstStyle/>
          <a:p>
            <a:fld id="{234755BD-B4AC-9044-BCE4-27904766F8BB}" type="slidenum">
              <a:rPr lang="en-US" smtClean="0"/>
              <a:t>11</a:t>
            </a:fld>
            <a:endParaRPr lang="en-US"/>
          </a:p>
        </p:txBody>
      </p:sp>
      <p:sp>
        <p:nvSpPr>
          <p:cNvPr id="3" name="Title 2">
            <a:extLst>
              <a:ext uri="{FF2B5EF4-FFF2-40B4-BE49-F238E27FC236}">
                <a16:creationId xmlns:a16="http://schemas.microsoft.com/office/drawing/2014/main" id="{632900BB-A3C6-4DE5-BAF5-BA84E4F49E4B}"/>
              </a:ext>
            </a:extLst>
          </p:cNvPr>
          <p:cNvSpPr>
            <a:spLocks noGrp="1"/>
          </p:cNvSpPr>
          <p:nvPr>
            <p:ph type="title"/>
          </p:nvPr>
        </p:nvSpPr>
        <p:spPr/>
        <p:txBody>
          <a:bodyPr/>
          <a:lstStyle/>
          <a:p>
            <a:r>
              <a:rPr lang="en-US" dirty="0" err="1">
                <a:latin typeface="Arial Narrow"/>
                <a:ea typeface="Noto Serif"/>
              </a:rPr>
              <a:t>Fafsa</a:t>
            </a:r>
            <a:r>
              <a:rPr lang="en-US" dirty="0">
                <a:latin typeface="Arial Narrow"/>
                <a:ea typeface="Noto Serif"/>
              </a:rPr>
              <a:t> simplification – </a:t>
            </a:r>
            <a:r>
              <a:rPr lang="en-US" dirty="0" err="1">
                <a:latin typeface="Arial Narrow"/>
                <a:ea typeface="Noto Serif"/>
              </a:rPr>
              <a:t>fafsa</a:t>
            </a:r>
            <a:r>
              <a:rPr lang="en-US" dirty="0">
                <a:latin typeface="Arial Narrow"/>
                <a:ea typeface="Noto Serif"/>
              </a:rPr>
              <a:t> form</a:t>
            </a:r>
            <a:endParaRPr lang="en-US" dirty="0"/>
          </a:p>
        </p:txBody>
      </p:sp>
      <p:sp>
        <p:nvSpPr>
          <p:cNvPr id="4" name="Text Placeholder 3">
            <a:extLst>
              <a:ext uri="{FF2B5EF4-FFF2-40B4-BE49-F238E27FC236}">
                <a16:creationId xmlns:a16="http://schemas.microsoft.com/office/drawing/2014/main" id="{01D50155-7C33-4250-8937-EBD9599F6218}"/>
              </a:ext>
            </a:extLst>
          </p:cNvPr>
          <p:cNvSpPr>
            <a:spLocks noGrp="1"/>
          </p:cNvSpPr>
          <p:nvPr>
            <p:ph type="body" sz="quarter" idx="20"/>
          </p:nvPr>
        </p:nvSpPr>
        <p:spPr/>
        <p:txBody>
          <a:bodyPr vert="horz" lIns="0" tIns="45720" rIns="91440" bIns="45720" rtlCol="0" anchor="t">
            <a:noAutofit/>
          </a:bodyPr>
          <a:lstStyle/>
          <a:p>
            <a:pPr>
              <a:spcAft>
                <a:spcPts val="451"/>
              </a:spcAft>
            </a:pPr>
            <a:r>
              <a:rPr lang="en-US" dirty="0">
                <a:latin typeface="Cambria"/>
                <a:ea typeface="Cambria"/>
                <a:cs typeface="Arial"/>
              </a:rPr>
              <a:t>Male/female question, help text, edits and messaging will be removed</a:t>
            </a:r>
          </a:p>
          <a:p>
            <a:pPr>
              <a:spcAft>
                <a:spcPts val="451"/>
              </a:spcAft>
            </a:pPr>
            <a:r>
              <a:rPr lang="en-US" dirty="0">
                <a:latin typeface="Cambria"/>
                <a:ea typeface="Cambria"/>
                <a:cs typeface="Arial"/>
              </a:rPr>
              <a:t>Functionality, questions, help text, edits, SAR comments, match flag requirements will all be removed</a:t>
            </a:r>
          </a:p>
          <a:p>
            <a:endParaRPr lang="en-US" dirty="0">
              <a:ea typeface="Cambria"/>
            </a:endParaRPr>
          </a:p>
        </p:txBody>
      </p:sp>
      <p:sp>
        <p:nvSpPr>
          <p:cNvPr id="5" name="Picture Placeholder 4">
            <a:extLst>
              <a:ext uri="{FF2B5EF4-FFF2-40B4-BE49-F238E27FC236}">
                <a16:creationId xmlns:a16="http://schemas.microsoft.com/office/drawing/2014/main" id="{6EA044E3-BE9A-4B06-8310-F1F1F56B3FCD}"/>
              </a:ext>
            </a:extLst>
          </p:cNvPr>
          <p:cNvSpPr>
            <a:spLocks noGrp="1"/>
          </p:cNvSpPr>
          <p:nvPr>
            <p:ph type="pic" sz="quarter" idx="27"/>
          </p:nvPr>
        </p:nvSpPr>
        <p:spPr/>
      </p:sp>
      <p:sp>
        <p:nvSpPr>
          <p:cNvPr id="6" name="Picture Placeholder 5">
            <a:extLst>
              <a:ext uri="{FF2B5EF4-FFF2-40B4-BE49-F238E27FC236}">
                <a16:creationId xmlns:a16="http://schemas.microsoft.com/office/drawing/2014/main" id="{4841CCFE-EF63-4AE1-8CA7-5DE159ACC032}"/>
              </a:ext>
            </a:extLst>
          </p:cNvPr>
          <p:cNvSpPr>
            <a:spLocks noGrp="1"/>
          </p:cNvSpPr>
          <p:nvPr>
            <p:ph type="pic" sz="quarter" idx="28"/>
          </p:nvPr>
        </p:nvSpPr>
        <p:spPr/>
      </p:sp>
      <p:sp>
        <p:nvSpPr>
          <p:cNvPr id="7" name="Picture Placeholder 6">
            <a:extLst>
              <a:ext uri="{FF2B5EF4-FFF2-40B4-BE49-F238E27FC236}">
                <a16:creationId xmlns:a16="http://schemas.microsoft.com/office/drawing/2014/main" id="{C4F730AD-2AD6-4D32-A3C0-183F251EE017}"/>
              </a:ext>
            </a:extLst>
          </p:cNvPr>
          <p:cNvSpPr>
            <a:spLocks noGrp="1"/>
          </p:cNvSpPr>
          <p:nvPr>
            <p:ph type="pic" sz="quarter" idx="29"/>
          </p:nvPr>
        </p:nvSpPr>
        <p:spPr/>
      </p:sp>
      <p:sp>
        <p:nvSpPr>
          <p:cNvPr id="8" name="Text Placeholder 7">
            <a:extLst>
              <a:ext uri="{FF2B5EF4-FFF2-40B4-BE49-F238E27FC236}">
                <a16:creationId xmlns:a16="http://schemas.microsoft.com/office/drawing/2014/main" id="{0F47726F-09CC-4D97-8B04-FB10BB830669}"/>
              </a:ext>
            </a:extLst>
          </p:cNvPr>
          <p:cNvSpPr>
            <a:spLocks noGrp="1"/>
          </p:cNvSpPr>
          <p:nvPr>
            <p:ph type="body" sz="quarter" idx="31"/>
          </p:nvPr>
        </p:nvSpPr>
        <p:spPr/>
        <p:txBody>
          <a:bodyPr/>
          <a:lstStyle/>
          <a:p>
            <a:r>
              <a:rPr lang="en-US">
                <a:latin typeface="Arial Narrow"/>
              </a:rPr>
              <a:t>Selective service</a:t>
            </a:r>
            <a:endParaRPr lang="en-US"/>
          </a:p>
        </p:txBody>
      </p:sp>
      <p:sp>
        <p:nvSpPr>
          <p:cNvPr id="9" name="Text Placeholder 8">
            <a:extLst>
              <a:ext uri="{FF2B5EF4-FFF2-40B4-BE49-F238E27FC236}">
                <a16:creationId xmlns:a16="http://schemas.microsoft.com/office/drawing/2014/main" id="{CF064778-50A3-4C32-BE69-AA1D53846CD9}"/>
              </a:ext>
            </a:extLst>
          </p:cNvPr>
          <p:cNvSpPr>
            <a:spLocks noGrp="1"/>
          </p:cNvSpPr>
          <p:nvPr>
            <p:ph type="body" sz="quarter" idx="32"/>
          </p:nvPr>
        </p:nvSpPr>
        <p:spPr>
          <a:xfrm>
            <a:off x="4829999" y="3447293"/>
            <a:ext cx="2579645" cy="2427287"/>
          </a:xfrm>
        </p:spPr>
        <p:txBody>
          <a:bodyPr vert="horz" lIns="0" tIns="45720" rIns="91440" bIns="45720" rtlCol="0" anchor="t">
            <a:noAutofit/>
          </a:bodyPr>
          <a:lstStyle/>
          <a:p>
            <a:pPr>
              <a:spcAft>
                <a:spcPts val="451"/>
              </a:spcAft>
            </a:pPr>
            <a:r>
              <a:rPr lang="en-US" dirty="0">
                <a:latin typeface="Cambria"/>
                <a:ea typeface="Cambria"/>
                <a:cs typeface="Arial"/>
              </a:rPr>
              <a:t>Functionality, questions, help text, edits, SAR comments, match flag requirements will all be removed</a:t>
            </a:r>
          </a:p>
          <a:p>
            <a:pPr>
              <a:spcAft>
                <a:spcPts val="451"/>
              </a:spcAft>
            </a:pPr>
            <a:r>
              <a:rPr lang="en-US" dirty="0">
                <a:ea typeface="Cambria"/>
              </a:rPr>
              <a:t>Student Aid Eligibility worksheet will no longer be provided</a:t>
            </a:r>
          </a:p>
          <a:p>
            <a:endParaRPr lang="en-US" dirty="0">
              <a:ea typeface="Cambria"/>
            </a:endParaRPr>
          </a:p>
        </p:txBody>
      </p:sp>
      <p:sp>
        <p:nvSpPr>
          <p:cNvPr id="10" name="Text Placeholder 9">
            <a:extLst>
              <a:ext uri="{FF2B5EF4-FFF2-40B4-BE49-F238E27FC236}">
                <a16:creationId xmlns:a16="http://schemas.microsoft.com/office/drawing/2014/main" id="{34B5E5B7-B98C-4E2D-AE1E-ED7DB1A5D741}"/>
              </a:ext>
            </a:extLst>
          </p:cNvPr>
          <p:cNvSpPr>
            <a:spLocks noGrp="1"/>
          </p:cNvSpPr>
          <p:nvPr>
            <p:ph type="body" sz="quarter" idx="33"/>
          </p:nvPr>
        </p:nvSpPr>
        <p:spPr/>
        <p:txBody>
          <a:bodyPr/>
          <a:lstStyle/>
          <a:p>
            <a:r>
              <a:rPr lang="en-US">
                <a:latin typeface="Arial Narrow"/>
              </a:rPr>
              <a:t>Drug conviction</a:t>
            </a:r>
            <a:endParaRPr lang="en-US"/>
          </a:p>
        </p:txBody>
      </p:sp>
      <p:sp>
        <p:nvSpPr>
          <p:cNvPr id="11" name="Text Placeholder 10">
            <a:extLst>
              <a:ext uri="{FF2B5EF4-FFF2-40B4-BE49-F238E27FC236}">
                <a16:creationId xmlns:a16="http://schemas.microsoft.com/office/drawing/2014/main" id="{32183C2D-7A29-4F01-A340-105ABF2B161C}"/>
              </a:ext>
            </a:extLst>
          </p:cNvPr>
          <p:cNvSpPr>
            <a:spLocks noGrp="1"/>
          </p:cNvSpPr>
          <p:nvPr>
            <p:ph type="body" sz="quarter" idx="34"/>
          </p:nvPr>
        </p:nvSpPr>
        <p:spPr/>
        <p:txBody>
          <a:bodyPr vert="horz" lIns="0" tIns="45720" rIns="91440" bIns="45720" rtlCol="0" anchor="t">
            <a:noAutofit/>
          </a:bodyPr>
          <a:lstStyle/>
          <a:p>
            <a:r>
              <a:rPr lang="en-US" dirty="0">
                <a:latin typeface="Cambria"/>
                <a:ea typeface="Cambria"/>
                <a:cs typeface="Arial"/>
              </a:rPr>
              <a:t>3 existing homeless questions will be renewal-eligible</a:t>
            </a:r>
            <a:endParaRPr lang="en-US" dirty="0">
              <a:ea typeface="Cambria"/>
            </a:endParaRPr>
          </a:p>
        </p:txBody>
      </p:sp>
      <p:sp>
        <p:nvSpPr>
          <p:cNvPr id="12" name="Text Placeholder 11">
            <a:extLst>
              <a:ext uri="{FF2B5EF4-FFF2-40B4-BE49-F238E27FC236}">
                <a16:creationId xmlns:a16="http://schemas.microsoft.com/office/drawing/2014/main" id="{31F81F23-C4EB-4FA0-81BE-90ABCE92F593}"/>
              </a:ext>
            </a:extLst>
          </p:cNvPr>
          <p:cNvSpPr>
            <a:spLocks noGrp="1"/>
          </p:cNvSpPr>
          <p:nvPr>
            <p:ph type="body" sz="quarter" idx="35"/>
          </p:nvPr>
        </p:nvSpPr>
        <p:spPr/>
        <p:txBody>
          <a:bodyPr/>
          <a:lstStyle/>
          <a:p>
            <a:r>
              <a:rPr lang="en-US">
                <a:latin typeface="Arial Narrow"/>
              </a:rPr>
              <a:t>homeless questions</a:t>
            </a:r>
            <a:endParaRPr lang="en-US"/>
          </a:p>
        </p:txBody>
      </p:sp>
      <p:pic>
        <p:nvPicPr>
          <p:cNvPr id="14" name="Graphic 13">
            <a:extLst>
              <a:ext uri="{FF2B5EF4-FFF2-40B4-BE49-F238E27FC236}">
                <a16:creationId xmlns:a16="http://schemas.microsoft.com/office/drawing/2014/main" id="{F56A2E05-6B46-4CA5-A26A-16998C3AE12C}"/>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765018" y="1944412"/>
            <a:ext cx="667512" cy="667512"/>
          </a:xfrm>
          <a:prstGeom prst="rect">
            <a:avLst/>
          </a:prstGeom>
        </p:spPr>
      </p:pic>
      <p:pic>
        <p:nvPicPr>
          <p:cNvPr id="16" name="Graphic 15">
            <a:extLst>
              <a:ext uri="{FF2B5EF4-FFF2-40B4-BE49-F238E27FC236}">
                <a16:creationId xmlns:a16="http://schemas.microsoft.com/office/drawing/2014/main" id="{FFFD5B43-F623-4D4F-BA27-2B99C1A023A2}"/>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658353" y="1942291"/>
            <a:ext cx="890016" cy="667512"/>
          </a:xfrm>
          <a:prstGeom prst="rect">
            <a:avLst/>
          </a:prstGeom>
        </p:spPr>
      </p:pic>
      <p:pic>
        <p:nvPicPr>
          <p:cNvPr id="18" name="Graphic 17">
            <a:extLst>
              <a:ext uri="{FF2B5EF4-FFF2-40B4-BE49-F238E27FC236}">
                <a16:creationId xmlns:a16="http://schemas.microsoft.com/office/drawing/2014/main" id="{69E66DA2-C764-4E85-BA7B-AB4D6A8B320B}"/>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73407" y="1942291"/>
            <a:ext cx="569827" cy="667512"/>
          </a:xfrm>
          <a:prstGeom prst="rect">
            <a:avLst/>
          </a:prstGeom>
        </p:spPr>
      </p:pic>
    </p:spTree>
    <p:extLst>
      <p:ext uri="{BB962C8B-B14F-4D97-AF65-F5344CB8AC3E}">
        <p14:creationId xmlns:p14="http://schemas.microsoft.com/office/powerpoint/2010/main" val="2750298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dirty="0">
                <a:latin typeface="Oswald"/>
                <a:ea typeface="+mj-ea"/>
                <a:cs typeface="+mj-cs"/>
              </a:rPr>
              <a:t>FAFSA</a:t>
            </a:r>
            <a:r>
              <a:rPr lang="en-US" kern="1200" dirty="0">
                <a:latin typeface="Oswald"/>
                <a:ea typeface="+mj-ea"/>
                <a:cs typeface="+mj-cs"/>
              </a:rPr>
              <a:t> </a:t>
            </a:r>
            <a:r>
              <a:rPr lang="en-US" dirty="0">
                <a:latin typeface="Oswald"/>
                <a:ea typeface="+mj-ea"/>
                <a:cs typeface="+mj-cs"/>
              </a:rPr>
              <a:t>Simplification—SAI</a:t>
            </a:r>
            <a:endParaRPr lang="en-US" kern="1200" dirty="0">
              <a:latin typeface="Oswald"/>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12</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1160809" y="1933378"/>
            <a:ext cx="9031708" cy="3848421"/>
          </a:xfrm>
          <a:prstGeom prst="rect">
            <a:avLst/>
          </a:prstGeom>
        </p:spPr>
        <p:txBody>
          <a:bodyPr vert="horz" lIns="91440" tIns="45720" rIns="91440" bIns="45720" rtlCol="0" anchor="t">
            <a:noAutofit/>
          </a:bodyPr>
          <a:lstStyle/>
          <a:p>
            <a:pPr marL="1028700" lvl="2">
              <a:lnSpc>
                <a:spcPct val="90000"/>
              </a:lnSpc>
              <a:spcAft>
                <a:spcPts val="600"/>
              </a:spcAft>
            </a:pPr>
            <a:endParaRPr lang="en-US" sz="2600" dirty="0">
              <a:solidFill>
                <a:schemeClr val="tx2"/>
              </a:solidFill>
              <a:latin typeface="Cambria" panose="02040503050406030204" pitchFamily="18" charset="0"/>
            </a:endParaRPr>
          </a:p>
          <a:p>
            <a:pPr marL="114300">
              <a:lnSpc>
                <a:spcPct val="90000"/>
              </a:lnSpc>
              <a:spcAft>
                <a:spcPts val="600"/>
              </a:spcAft>
            </a:pPr>
            <a:r>
              <a:rPr lang="en-US" sz="2600" dirty="0">
                <a:solidFill>
                  <a:schemeClr val="tx2"/>
                </a:solidFill>
                <a:latin typeface="Cambria"/>
                <a:ea typeface="Cambria"/>
              </a:rPr>
              <a:t>Expected Family Contribution (EFC) will change to Student Aid Index (SAI) to determine eligibility for need-based aid. There are similarities but also differences:</a:t>
            </a:r>
          </a:p>
          <a:p>
            <a:pPr marL="1257300" lvl="2"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The equation for determining need will be</a:t>
            </a:r>
            <a:br>
              <a:rPr lang="en-US" dirty="0"/>
            </a:br>
            <a:r>
              <a:rPr lang="en-US" sz="2600">
                <a:solidFill>
                  <a:schemeClr val="tx2"/>
                </a:solidFill>
                <a:latin typeface="Cambria"/>
                <a:ea typeface="Cambria"/>
              </a:rPr>
              <a:t>Need = COA </a:t>
            </a:r>
            <a:r>
              <a:rPr lang="en-US" sz="2600">
                <a:ea typeface="+mn-lt"/>
                <a:cs typeface="+mn-lt"/>
              </a:rPr>
              <a:t>–</a:t>
            </a:r>
            <a:r>
              <a:rPr lang="en-US" sz="2600" dirty="0">
                <a:solidFill>
                  <a:srgbClr val="191918"/>
                </a:solidFill>
                <a:latin typeface="Arial"/>
                <a:ea typeface="Cambria"/>
                <a:cs typeface="Arial"/>
              </a:rPr>
              <a:t> </a:t>
            </a:r>
            <a:r>
              <a:rPr lang="en-US" sz="2600">
                <a:solidFill>
                  <a:schemeClr val="tx2"/>
                </a:solidFill>
                <a:latin typeface="Cambria"/>
                <a:ea typeface="Cambria"/>
              </a:rPr>
              <a:t>SAI </a:t>
            </a:r>
            <a:r>
              <a:rPr lang="en-US" sz="2600" dirty="0">
                <a:ea typeface="+mn-lt"/>
                <a:cs typeface="+mn-lt"/>
              </a:rPr>
              <a:t>–</a:t>
            </a:r>
            <a:r>
              <a:rPr lang="en-US" sz="2600" dirty="0">
                <a:solidFill>
                  <a:srgbClr val="191918"/>
                </a:solidFill>
                <a:latin typeface="Arial"/>
                <a:ea typeface="Cambria"/>
                <a:cs typeface="Arial"/>
              </a:rPr>
              <a:t> </a:t>
            </a:r>
            <a:r>
              <a:rPr lang="en-US" sz="2600">
                <a:solidFill>
                  <a:schemeClr val="tx2"/>
                </a:solidFill>
                <a:latin typeface="Cambria"/>
                <a:ea typeface="Cambria"/>
              </a:rPr>
              <a:t>OFA</a:t>
            </a:r>
            <a:r>
              <a:rPr lang="en-US" sz="2600" dirty="0">
                <a:solidFill>
                  <a:schemeClr val="tx2"/>
                </a:solidFill>
                <a:latin typeface="Cambria"/>
                <a:ea typeface="Cambria"/>
              </a:rPr>
              <a:t> </a:t>
            </a:r>
            <a:endParaRPr lang="en-US" sz="2600" dirty="0">
              <a:solidFill>
                <a:schemeClr val="tx2"/>
              </a:solidFill>
              <a:latin typeface="Cambria" panose="02040503050406030204" pitchFamily="18" charset="0"/>
              <a:ea typeface="Cambria"/>
            </a:endParaRPr>
          </a:p>
          <a:p>
            <a:pPr marL="1257300" lvl="2" indent="-228600">
              <a:lnSpc>
                <a:spcPct val="90000"/>
              </a:lnSpc>
              <a:spcAft>
                <a:spcPts val="600"/>
              </a:spcAft>
              <a:buFont typeface="Arial" panose="020B0604020202020204" pitchFamily="34" charset="0"/>
              <a:buChar char="•"/>
            </a:pPr>
            <a:r>
              <a:rPr lang="en-US" sz="2600">
                <a:solidFill>
                  <a:schemeClr val="tx2"/>
                </a:solidFill>
                <a:latin typeface="Cambria"/>
              </a:rPr>
              <a:t>The Department is still proscribed from writing regulations on the need analysis, except on COA that is not tuition and fees.</a:t>
            </a:r>
            <a:endParaRPr lang="en-US">
              <a:solidFill>
                <a:schemeClr val="tx2"/>
              </a:solidFill>
            </a:endParaRPr>
          </a:p>
          <a:p>
            <a:pPr marL="1257300" lvl="2" indent="-228600">
              <a:lnSpc>
                <a:spcPct val="90000"/>
              </a:lnSpc>
              <a:spcAft>
                <a:spcPts val="600"/>
              </a:spcAft>
              <a:buFont typeface="Arial" panose="020B0604020202020204" pitchFamily="34" charset="0"/>
              <a:buChar char="•"/>
            </a:pPr>
            <a:r>
              <a:rPr lang="en-US" sz="2600" dirty="0">
                <a:solidFill>
                  <a:schemeClr val="bg1"/>
                </a:solidFill>
                <a:latin typeface="Cambria"/>
                <a:ea typeface="Cambria"/>
              </a:rPr>
              <a:t>be used to determine the Pell award for amounts less than the maximum Pell </a:t>
            </a:r>
            <a:endParaRPr lang="en-US" sz="2600" dirty="0">
              <a:solidFill>
                <a:schemeClr val="bg1"/>
              </a:solidFill>
              <a:latin typeface="Cambria" panose="02040503050406030204" pitchFamily="18" charset="0"/>
              <a:ea typeface="Cambria"/>
            </a:endParaRPr>
          </a:p>
        </p:txBody>
      </p:sp>
      <p:sp>
        <p:nvSpPr>
          <p:cNvPr id="18" name="Text Placeholder 17">
            <a:extLst>
              <a:ext uri="{FF2B5EF4-FFF2-40B4-BE49-F238E27FC236}">
                <a16:creationId xmlns:a16="http://schemas.microsoft.com/office/drawing/2014/main" id="{451A6B51-57B5-43F9-84E5-7B534AF41076}"/>
              </a:ext>
            </a:extLst>
          </p:cNvPr>
          <p:cNvSpPr>
            <a:spLocks noGrp="1"/>
          </p:cNvSpPr>
          <p:nvPr>
            <p:ph type="body" sz="quarter" idx="23"/>
          </p:nvPr>
        </p:nvSpPr>
        <p:spPr>
          <a:xfrm>
            <a:off x="912571" y="1761940"/>
            <a:ext cx="4764092" cy="605466"/>
          </a:xfrm>
        </p:spPr>
        <p:txBody>
          <a:bodyPr/>
          <a:lstStyle/>
          <a:p>
            <a:r>
              <a:rPr lang="en-US" sz="2400" b="1"/>
              <a:t>student </a:t>
            </a:r>
            <a:r>
              <a:rPr lang="en-US" sz="2400" b="1" err="1"/>
              <a:t>aiD</a:t>
            </a:r>
            <a:r>
              <a:rPr lang="en-US" sz="2400" b="1"/>
              <a:t> </a:t>
            </a:r>
            <a:r>
              <a:rPr lang="en-US" sz="2400" b="1" err="1"/>
              <a:t>iNDEX</a:t>
            </a:r>
            <a:endParaRPr lang="en-US" sz="2400" b="1"/>
          </a:p>
        </p:txBody>
      </p:sp>
      <p:pic>
        <p:nvPicPr>
          <p:cNvPr id="19" name="Picture 18">
            <a:extLst>
              <a:ext uri="{FF2B5EF4-FFF2-40B4-BE49-F238E27FC236}">
                <a16:creationId xmlns:a16="http://schemas.microsoft.com/office/drawing/2014/main" id="{E593BB7C-4979-4EDC-A63E-4F1F3441314B}"/>
              </a:ext>
            </a:extLst>
          </p:cNvPr>
          <p:cNvPicPr>
            <a:picLocks noChangeAspect="1"/>
          </p:cNvPicPr>
          <p:nvPr/>
        </p:nvPicPr>
        <p:blipFill>
          <a:blip r:embed="rId3"/>
          <a:stretch>
            <a:fillRect/>
          </a:stretch>
        </p:blipFill>
        <p:spPr>
          <a:xfrm>
            <a:off x="9909981" y="748594"/>
            <a:ext cx="1038330" cy="1177488"/>
          </a:xfrm>
          <a:prstGeom prst="rect">
            <a:avLst/>
          </a:prstGeom>
        </p:spPr>
      </p:pic>
    </p:spTree>
    <p:extLst>
      <p:ext uri="{BB962C8B-B14F-4D97-AF65-F5344CB8AC3E}">
        <p14:creationId xmlns:p14="http://schemas.microsoft.com/office/powerpoint/2010/main" val="3251747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kern="1200">
                <a:solidFill>
                  <a:schemeClr val="tx2"/>
                </a:solidFill>
                <a:latin typeface="Oswald"/>
                <a:ea typeface="+mj-ea"/>
                <a:cs typeface="+mj-cs"/>
              </a:rPr>
              <a:t>FAFSA Simplification</a:t>
            </a:r>
            <a:r>
              <a:rPr lang="en-US">
                <a:solidFill>
                  <a:schemeClr val="tx2"/>
                </a:solidFill>
                <a:latin typeface="Oswald"/>
                <a:ea typeface="+mj-ea"/>
                <a:cs typeface="+mj-cs"/>
              </a:rPr>
              <a:t> - SAI</a:t>
            </a:r>
            <a:endParaRPr lang="en-US" kern="1200">
              <a:solidFill>
                <a:schemeClr val="tx2"/>
              </a:solidFill>
              <a:latin typeface="Oswald"/>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smtClean="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13</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713530" y="2274121"/>
            <a:ext cx="10764939" cy="3597417"/>
          </a:xfrm>
          <a:prstGeom prst="rect">
            <a:avLst/>
          </a:prstGeom>
        </p:spPr>
        <p:txBody>
          <a:bodyPr vert="horz" lIns="91440" tIns="45720" rIns="91440" bIns="45720" rtlCol="0" anchor="t">
            <a:noAutofit/>
          </a:bodyPr>
          <a:lstStyle/>
          <a:p>
            <a:pPr marL="800100" lvl="1" indent="-228600">
              <a:lnSpc>
                <a:spcPct val="90000"/>
              </a:lnSpc>
              <a:spcAft>
                <a:spcPts val="600"/>
              </a:spcAft>
              <a:buFont typeface="Arial" panose="020B0604020202020204" pitchFamily="34" charset="0"/>
              <a:buChar char="•"/>
            </a:pPr>
            <a:endParaRPr lang="en-US" sz="2400">
              <a:solidFill>
                <a:schemeClr val="bg1"/>
              </a:solidFill>
              <a:latin typeface="Cambria" panose="02040503050406030204" pitchFamily="18" charset="0"/>
            </a:endParaRP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Income will now mostly be determined by FADDX transfer</a:t>
            </a:r>
            <a:endParaRPr lang="en-US" sz="2600" dirty="0">
              <a:solidFill>
                <a:schemeClr val="tx2"/>
              </a:solidFill>
              <a:latin typeface="Cambria"/>
              <a:ea typeface="Cambria"/>
            </a:endParaRP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Assets will mostly be the same, though child support received will count, and family farms and small businesses are no longer excluded</a:t>
            </a:r>
            <a:endParaRPr lang="en-US" sz="2600">
              <a:solidFill>
                <a:schemeClr val="tx2"/>
              </a:solidFill>
              <a:latin typeface="Cambria" panose="02040503050406030204" pitchFamily="18" charset="0"/>
              <a:ea typeface="Cambria"/>
            </a:endParaRP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The SAI can be a negative number down to </a:t>
            </a:r>
            <a:r>
              <a:rPr lang="en-US" sz="2600">
                <a:latin typeface="Cambria"/>
                <a:ea typeface="Cambria"/>
              </a:rPr>
              <a:t>–1500</a:t>
            </a:r>
            <a:endParaRPr lang="en-US" sz="2600" dirty="0">
              <a:solidFill>
                <a:schemeClr val="tx2"/>
              </a:solidFill>
              <a:latin typeface="Cambria"/>
              <a:ea typeface="Cambria"/>
            </a:endParaRPr>
          </a:p>
          <a:p>
            <a:pPr marL="800100" lvl="1" indent="-228600">
              <a:lnSpc>
                <a:spcPct val="90000"/>
              </a:lnSpc>
              <a:spcAft>
                <a:spcPts val="600"/>
              </a:spcAft>
              <a:buFont typeface="Arial" panose="020B0604020202020204" pitchFamily="34" charset="0"/>
              <a:buChar char="•"/>
            </a:pPr>
            <a:r>
              <a:rPr lang="en-US" sz="2600">
                <a:solidFill>
                  <a:srgbClr val="191918"/>
                </a:solidFill>
                <a:latin typeface="Cambria"/>
                <a:ea typeface="Cambria"/>
              </a:rPr>
              <a:t>Those who are not required to file a return in the base year will get an automatic </a:t>
            </a:r>
            <a:r>
              <a:rPr lang="en-US" sz="2600">
                <a:latin typeface="Cambria"/>
                <a:ea typeface="Cambria"/>
              </a:rPr>
              <a:t>–1500</a:t>
            </a:r>
            <a:endParaRPr lang="en-US" sz="2600" dirty="0">
              <a:solidFill>
                <a:srgbClr val="191918"/>
              </a:solidFill>
              <a:latin typeface="Cambria"/>
              <a:ea typeface="Cambria"/>
            </a:endParaRPr>
          </a:p>
          <a:p>
            <a:pPr marL="800100" lvl="1" indent="-228600">
              <a:lnSpc>
                <a:spcPct val="90000"/>
              </a:lnSpc>
              <a:spcAft>
                <a:spcPts val="600"/>
              </a:spcAft>
              <a:buFont typeface="Arial" panose="020B0604020202020204" pitchFamily="34" charset="0"/>
              <a:buChar char="•"/>
            </a:pPr>
            <a:endParaRPr lang="en-US" sz="2600" dirty="0">
              <a:solidFill>
                <a:schemeClr val="tx2"/>
              </a:solidFill>
              <a:latin typeface="Cambria"/>
              <a:ea typeface="Cambria"/>
            </a:endParaRPr>
          </a:p>
        </p:txBody>
      </p:sp>
      <p:sp>
        <p:nvSpPr>
          <p:cNvPr id="5" name="Text Placeholder 17">
            <a:extLst>
              <a:ext uri="{FF2B5EF4-FFF2-40B4-BE49-F238E27FC236}">
                <a16:creationId xmlns:a16="http://schemas.microsoft.com/office/drawing/2014/main" id="{ECFE38E3-37C5-4C17-958B-F61F8BBD8DAA}"/>
              </a:ext>
            </a:extLst>
          </p:cNvPr>
          <p:cNvSpPr txBox="1">
            <a:spLocks/>
          </p:cNvSpPr>
          <p:nvPr/>
        </p:nvSpPr>
        <p:spPr>
          <a:xfrm>
            <a:off x="912571" y="1971388"/>
            <a:ext cx="4764092"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t>student </a:t>
            </a:r>
            <a:r>
              <a:rPr lang="en-US" sz="2400" b="1" err="1"/>
              <a:t>aiD</a:t>
            </a:r>
            <a:r>
              <a:rPr lang="en-US" sz="2400" b="1"/>
              <a:t> </a:t>
            </a:r>
            <a:r>
              <a:rPr lang="en-US" sz="2400" b="1" err="1"/>
              <a:t>iNDEX</a:t>
            </a:r>
            <a:endParaRPr lang="en-US" sz="2400" b="1"/>
          </a:p>
        </p:txBody>
      </p:sp>
      <p:pic>
        <p:nvPicPr>
          <p:cNvPr id="8" name="Picture 7">
            <a:extLst>
              <a:ext uri="{FF2B5EF4-FFF2-40B4-BE49-F238E27FC236}">
                <a16:creationId xmlns:a16="http://schemas.microsoft.com/office/drawing/2014/main" id="{6C0ABF85-9A19-47BC-91E1-ACCC88199012}"/>
              </a:ext>
            </a:extLst>
          </p:cNvPr>
          <p:cNvPicPr>
            <a:picLocks noChangeAspect="1"/>
          </p:cNvPicPr>
          <p:nvPr/>
        </p:nvPicPr>
        <p:blipFill>
          <a:blip r:embed="rId3"/>
          <a:stretch>
            <a:fillRect/>
          </a:stretch>
        </p:blipFill>
        <p:spPr>
          <a:xfrm>
            <a:off x="9909981" y="748594"/>
            <a:ext cx="1038330" cy="1177488"/>
          </a:xfrm>
          <a:prstGeom prst="rect">
            <a:avLst/>
          </a:prstGeom>
        </p:spPr>
      </p:pic>
    </p:spTree>
    <p:extLst>
      <p:ext uri="{BB962C8B-B14F-4D97-AF65-F5344CB8AC3E}">
        <p14:creationId xmlns:p14="http://schemas.microsoft.com/office/powerpoint/2010/main" val="2479862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kern="1200">
                <a:solidFill>
                  <a:schemeClr val="tx2"/>
                </a:solidFill>
                <a:latin typeface="Oswald"/>
                <a:ea typeface="+mj-ea"/>
                <a:cs typeface="+mj-cs"/>
              </a:rPr>
              <a:t>FAFSA Simplification</a:t>
            </a:r>
            <a:r>
              <a:rPr lang="en-US">
                <a:solidFill>
                  <a:schemeClr val="tx2"/>
                </a:solidFill>
                <a:latin typeface="Oswald"/>
                <a:ea typeface="+mj-ea"/>
                <a:cs typeface="+mj-cs"/>
              </a:rPr>
              <a:t> - SAI</a:t>
            </a:r>
            <a:endParaRPr lang="en-US" kern="1200">
              <a:solidFill>
                <a:schemeClr val="tx2"/>
              </a:solidFill>
              <a:latin typeface="Oswald"/>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smtClean="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14</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713530" y="2576854"/>
            <a:ext cx="10764939" cy="3835011"/>
          </a:xfrm>
          <a:prstGeom prst="rect">
            <a:avLst/>
          </a:prstGeom>
        </p:spPr>
        <p:txBody>
          <a:bodyPr vert="horz" lIns="91440" tIns="45720" rIns="91440" bIns="45720" rtlCol="0" anchor="t">
            <a:noAutofit/>
          </a:bodyPr>
          <a:lstStyle/>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Auto-Zero SAI available to those who qualify for a maximum Pell Grant unless they have a negative SAI, which is the SAI</a:t>
            </a:r>
            <a:endParaRPr lang="en-US" sz="2600" dirty="0">
              <a:solidFill>
                <a:schemeClr val="tx2"/>
              </a:solidFill>
              <a:latin typeface="Cambria"/>
            </a:endParaRP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Who gets a maximum Pell?</a:t>
            </a:r>
            <a:br>
              <a:rPr lang="en-US" sz="2600" dirty="0">
                <a:solidFill>
                  <a:schemeClr val="tx2"/>
                </a:solidFill>
                <a:latin typeface="Cambria"/>
                <a:ea typeface="Cambria"/>
              </a:rPr>
            </a:br>
            <a:r>
              <a:rPr lang="en-US" sz="2600">
                <a:solidFill>
                  <a:schemeClr val="tx2"/>
                </a:solidFill>
                <a:latin typeface="Cambria"/>
                <a:ea typeface="Cambria"/>
              </a:rPr>
              <a:t>    ~ non-tax filers (though they get </a:t>
            </a:r>
            <a:r>
              <a:rPr lang="en-US" sz="2600">
                <a:latin typeface="Cambria"/>
                <a:ea typeface="Cambria"/>
              </a:rPr>
              <a:t>–1500 SAI)</a:t>
            </a:r>
            <a:br>
              <a:rPr lang="en-US" sz="2600" dirty="0">
                <a:latin typeface="Cambria"/>
                <a:ea typeface="Cambria"/>
              </a:rPr>
            </a:br>
            <a:r>
              <a:rPr lang="en-US" sz="2600">
                <a:solidFill>
                  <a:srgbClr val="191918"/>
                </a:solidFill>
                <a:latin typeface="Cambria"/>
                <a:ea typeface="Cambria"/>
              </a:rPr>
              <a:t>    ~ "single parent" filers with 0 &lt; AGI </a:t>
            </a:r>
            <a:r>
              <a:rPr lang="en-US" sz="2600">
                <a:solidFill>
                  <a:schemeClr val="tx2"/>
                </a:solidFill>
                <a:latin typeface="Cambria"/>
                <a:ea typeface="Cambria"/>
              </a:rPr>
              <a:t>≤ 225% of poverty line</a:t>
            </a:r>
            <a:br>
              <a:rPr lang="en-US" sz="2600" dirty="0">
                <a:solidFill>
                  <a:schemeClr val="tx2"/>
                </a:solidFill>
                <a:latin typeface="Cambria"/>
                <a:ea typeface="Cambria"/>
              </a:rPr>
            </a:br>
            <a:r>
              <a:rPr lang="en-US" sz="2600">
                <a:solidFill>
                  <a:schemeClr val="tx2"/>
                </a:solidFill>
                <a:latin typeface="Cambria"/>
                <a:ea typeface="Cambria"/>
              </a:rPr>
              <a:t>    ~ non-single student or parent with </a:t>
            </a:r>
            <a:r>
              <a:rPr lang="en-US" sz="2600">
                <a:solidFill>
                  <a:srgbClr val="191918"/>
                </a:solidFill>
                <a:latin typeface="Cambria"/>
                <a:ea typeface="Cambria"/>
              </a:rPr>
              <a:t>0 &lt; AGI </a:t>
            </a:r>
            <a:r>
              <a:rPr lang="en-US" sz="2600">
                <a:solidFill>
                  <a:schemeClr val="tx2"/>
                </a:solidFill>
                <a:latin typeface="Cambria"/>
                <a:ea typeface="Cambria"/>
              </a:rPr>
              <a:t>≤ 175% of poverty line</a:t>
            </a: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Those ineligible for max Pell and with SAI &lt; max Pell:</a:t>
            </a:r>
            <a:br>
              <a:rPr lang="en-US" sz="2600" dirty="0">
                <a:solidFill>
                  <a:schemeClr val="tx2"/>
                </a:solidFill>
                <a:latin typeface="Cambria"/>
                <a:ea typeface="Cambria"/>
              </a:rPr>
            </a:br>
            <a:r>
              <a:rPr lang="en-US" sz="2600">
                <a:solidFill>
                  <a:schemeClr val="tx2"/>
                </a:solidFill>
                <a:latin typeface="Cambria"/>
                <a:ea typeface="Cambria"/>
              </a:rPr>
              <a:t>Pell grant = max Pell </a:t>
            </a:r>
            <a:r>
              <a:rPr lang="en-US" sz="2600">
                <a:latin typeface="Cambria"/>
                <a:ea typeface="Cambria"/>
              </a:rPr>
              <a:t>– SAI unless that is &lt; min Pell (10% of the max); then no Pell</a:t>
            </a:r>
            <a:endParaRPr lang="en-US" sz="2600">
              <a:solidFill>
                <a:srgbClr val="191918"/>
              </a:solidFill>
              <a:latin typeface="Cambria"/>
              <a:ea typeface="Cambria"/>
            </a:endParaRPr>
          </a:p>
        </p:txBody>
      </p:sp>
      <p:sp>
        <p:nvSpPr>
          <p:cNvPr id="5" name="Text Placeholder 17">
            <a:extLst>
              <a:ext uri="{FF2B5EF4-FFF2-40B4-BE49-F238E27FC236}">
                <a16:creationId xmlns:a16="http://schemas.microsoft.com/office/drawing/2014/main" id="{ECFE38E3-37C5-4C17-958B-F61F8BBD8DAA}"/>
              </a:ext>
            </a:extLst>
          </p:cNvPr>
          <p:cNvSpPr txBox="1">
            <a:spLocks/>
          </p:cNvSpPr>
          <p:nvPr/>
        </p:nvSpPr>
        <p:spPr>
          <a:xfrm>
            <a:off x="912571" y="1971388"/>
            <a:ext cx="4764092"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t>student </a:t>
            </a:r>
            <a:r>
              <a:rPr lang="en-US" sz="2400" b="1" err="1"/>
              <a:t>aiD</a:t>
            </a:r>
            <a:r>
              <a:rPr lang="en-US" sz="2400" b="1"/>
              <a:t> </a:t>
            </a:r>
            <a:r>
              <a:rPr lang="en-US" sz="2400" b="1" err="1"/>
              <a:t>iNDEX</a:t>
            </a:r>
            <a:endParaRPr lang="en-US" sz="2400" b="1"/>
          </a:p>
        </p:txBody>
      </p:sp>
      <p:pic>
        <p:nvPicPr>
          <p:cNvPr id="8" name="Picture 7">
            <a:extLst>
              <a:ext uri="{FF2B5EF4-FFF2-40B4-BE49-F238E27FC236}">
                <a16:creationId xmlns:a16="http://schemas.microsoft.com/office/drawing/2014/main" id="{6C0ABF85-9A19-47BC-91E1-ACCC88199012}"/>
              </a:ext>
            </a:extLst>
          </p:cNvPr>
          <p:cNvPicPr>
            <a:picLocks noChangeAspect="1"/>
          </p:cNvPicPr>
          <p:nvPr/>
        </p:nvPicPr>
        <p:blipFill>
          <a:blip r:embed="rId3"/>
          <a:stretch>
            <a:fillRect/>
          </a:stretch>
        </p:blipFill>
        <p:spPr>
          <a:xfrm>
            <a:off x="9909981" y="748594"/>
            <a:ext cx="1038330" cy="1177488"/>
          </a:xfrm>
          <a:prstGeom prst="rect">
            <a:avLst/>
          </a:prstGeom>
        </p:spPr>
      </p:pic>
    </p:spTree>
    <p:extLst>
      <p:ext uri="{BB962C8B-B14F-4D97-AF65-F5344CB8AC3E}">
        <p14:creationId xmlns:p14="http://schemas.microsoft.com/office/powerpoint/2010/main" val="3847504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kern="1200">
                <a:solidFill>
                  <a:schemeClr val="tx2"/>
                </a:solidFill>
                <a:latin typeface="Oswald"/>
                <a:ea typeface="+mj-ea"/>
                <a:cs typeface="+mj-cs"/>
              </a:rPr>
              <a:t>FAFSA Simplification</a:t>
            </a:r>
            <a:r>
              <a:rPr lang="en-US">
                <a:solidFill>
                  <a:schemeClr val="tx2"/>
                </a:solidFill>
                <a:latin typeface="Oswald"/>
                <a:ea typeface="+mj-ea"/>
                <a:cs typeface="+mj-cs"/>
              </a:rPr>
              <a:t> - SAI</a:t>
            </a:r>
            <a:endParaRPr lang="en-US" kern="1200">
              <a:solidFill>
                <a:schemeClr val="tx2"/>
              </a:solidFill>
              <a:latin typeface="Oswald"/>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smtClean="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15</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713530" y="2274121"/>
            <a:ext cx="10764939" cy="3832944"/>
          </a:xfrm>
          <a:prstGeom prst="rect">
            <a:avLst/>
          </a:prstGeom>
        </p:spPr>
        <p:txBody>
          <a:bodyPr vert="horz" lIns="91440" tIns="45720" rIns="91440" bIns="45720" rtlCol="0" anchor="t">
            <a:noAutofit/>
          </a:bodyPr>
          <a:lstStyle/>
          <a:p>
            <a:pPr marL="800100" lvl="1" indent="-228600">
              <a:lnSpc>
                <a:spcPct val="90000"/>
              </a:lnSpc>
              <a:spcAft>
                <a:spcPts val="600"/>
              </a:spcAft>
              <a:buFont typeface="Arial" panose="020B0604020202020204" pitchFamily="34" charset="0"/>
              <a:buChar char="•"/>
            </a:pPr>
            <a:endParaRPr lang="en-US" sz="2400">
              <a:solidFill>
                <a:schemeClr val="bg1"/>
              </a:solidFill>
              <a:latin typeface="Cambria" panose="02040503050406030204" pitchFamily="18" charset="0"/>
            </a:endParaRPr>
          </a:p>
          <a:p>
            <a:pPr marL="571500" lvl="1">
              <a:lnSpc>
                <a:spcPct val="90000"/>
              </a:lnSpc>
              <a:spcAft>
                <a:spcPts val="600"/>
              </a:spcAft>
            </a:pPr>
            <a:r>
              <a:rPr lang="en-US" sz="2600">
                <a:solidFill>
                  <a:schemeClr val="tx2"/>
                </a:solidFill>
                <a:latin typeface="Cambria"/>
                <a:ea typeface="Cambria"/>
              </a:rPr>
              <a:t>However, that person can still get a min Pell if</a:t>
            </a:r>
            <a:endParaRPr lang="en-US" sz="2600" dirty="0">
              <a:solidFill>
                <a:schemeClr val="tx2"/>
              </a:solidFill>
              <a:latin typeface="Cambria"/>
              <a:ea typeface="Cambria"/>
            </a:endParaRPr>
          </a:p>
          <a:p>
            <a:pPr marL="571500" lvl="1">
              <a:lnSpc>
                <a:spcPct val="90000"/>
              </a:lnSpc>
              <a:spcAft>
                <a:spcPts val="600"/>
              </a:spcAft>
            </a:pPr>
            <a:r>
              <a:rPr lang="en-US" sz="2600">
                <a:solidFill>
                  <a:srgbClr val="191918"/>
                </a:solidFill>
                <a:latin typeface="Cambria"/>
                <a:ea typeface="Cambria"/>
              </a:rPr>
              <a:t>For dependent students, their parent</a:t>
            </a:r>
            <a:endParaRPr lang="en-US" sz="2600" dirty="0">
              <a:solidFill>
                <a:srgbClr val="191918"/>
              </a:solidFill>
              <a:latin typeface="Cambria"/>
              <a:ea typeface="Cambria"/>
            </a:endParaRPr>
          </a:p>
          <a:p>
            <a:pPr marL="571500" lvl="1">
              <a:lnSpc>
                <a:spcPct val="90000"/>
              </a:lnSpc>
              <a:spcAft>
                <a:spcPts val="600"/>
              </a:spcAft>
            </a:pPr>
            <a:r>
              <a:rPr lang="en-US" sz="2600" dirty="0">
                <a:solidFill>
                  <a:srgbClr val="191918"/>
                </a:solidFill>
                <a:latin typeface="Cambria"/>
                <a:ea typeface="Cambria"/>
              </a:rPr>
              <a:t>    ~ is a single parent whose AGI </a:t>
            </a:r>
            <a:r>
              <a:rPr lang="en-US" sz="2600" dirty="0">
                <a:solidFill>
                  <a:schemeClr val="tx2"/>
                </a:solidFill>
                <a:latin typeface="Cambria"/>
                <a:ea typeface="Cambria"/>
              </a:rPr>
              <a:t>≤ 325% of poverty line</a:t>
            </a:r>
            <a:br>
              <a:rPr lang="en-US" sz="2600" dirty="0">
                <a:solidFill>
                  <a:schemeClr val="tx2"/>
                </a:solidFill>
                <a:latin typeface="Cambria"/>
                <a:ea typeface="Cambria"/>
              </a:rPr>
            </a:br>
            <a:r>
              <a:rPr lang="en-US" sz="2600">
                <a:solidFill>
                  <a:schemeClr val="tx2"/>
                </a:solidFill>
                <a:latin typeface="Cambria"/>
                <a:ea typeface="Cambria"/>
              </a:rPr>
              <a:t>    ~ is not a single parent and whose AGI</a:t>
            </a:r>
            <a:r>
              <a:rPr lang="en-US" sz="2600" dirty="0">
                <a:solidFill>
                  <a:srgbClr val="191918"/>
                </a:solidFill>
                <a:latin typeface="Cambria"/>
                <a:ea typeface="Cambria"/>
              </a:rPr>
              <a:t> </a:t>
            </a:r>
            <a:r>
              <a:rPr lang="en-US" sz="2600" dirty="0">
                <a:solidFill>
                  <a:schemeClr val="tx2"/>
                </a:solidFill>
                <a:latin typeface="Cambria"/>
                <a:ea typeface="Cambria"/>
              </a:rPr>
              <a:t>≤ 275% of poverty line</a:t>
            </a:r>
          </a:p>
          <a:p>
            <a:pPr marL="571500" lvl="1">
              <a:lnSpc>
                <a:spcPct val="90000"/>
              </a:lnSpc>
              <a:spcAft>
                <a:spcPts val="600"/>
              </a:spcAft>
            </a:pPr>
            <a:r>
              <a:rPr lang="en-US" sz="2600">
                <a:solidFill>
                  <a:schemeClr val="tx2"/>
                </a:solidFill>
                <a:latin typeface="Cambria"/>
                <a:ea typeface="Cambria"/>
                <a:cs typeface="Arial"/>
              </a:rPr>
              <a:t>For independent students, they are</a:t>
            </a:r>
          </a:p>
          <a:p>
            <a:pPr marL="571500" lvl="1">
              <a:lnSpc>
                <a:spcPct val="90000"/>
              </a:lnSpc>
              <a:spcAft>
                <a:spcPts val="600"/>
              </a:spcAft>
            </a:pPr>
            <a:r>
              <a:rPr lang="en-US" sz="2600" dirty="0">
                <a:solidFill>
                  <a:srgbClr val="191918"/>
                </a:solidFill>
                <a:latin typeface="Cambria"/>
                <a:ea typeface="Cambria"/>
                <a:cs typeface="Arial"/>
              </a:rPr>
              <a:t>    ~ a single parent whose AGI </a:t>
            </a:r>
            <a:r>
              <a:rPr lang="en-US" sz="2600" dirty="0">
                <a:solidFill>
                  <a:schemeClr val="tx2"/>
                </a:solidFill>
                <a:latin typeface="Cambria"/>
                <a:ea typeface="Cambria"/>
                <a:cs typeface="Arial"/>
              </a:rPr>
              <a:t>≤ 400% of poverty line</a:t>
            </a:r>
            <a:br>
              <a:rPr lang="en-US" sz="2600" dirty="0">
                <a:solidFill>
                  <a:schemeClr val="tx2"/>
                </a:solidFill>
                <a:latin typeface="Cambria"/>
                <a:ea typeface="Cambria"/>
                <a:cs typeface="Arial"/>
              </a:rPr>
            </a:br>
            <a:r>
              <a:rPr lang="en-US" sz="2600" dirty="0">
                <a:solidFill>
                  <a:schemeClr val="tx2"/>
                </a:solidFill>
                <a:latin typeface="Cambria"/>
                <a:ea typeface="Cambria"/>
                <a:cs typeface="Arial"/>
              </a:rPr>
              <a:t>    ~ a parent but not a single parent and AGI ≤ 350% of poverty line</a:t>
            </a:r>
            <a:br>
              <a:rPr lang="en-US" sz="2600" dirty="0">
                <a:solidFill>
                  <a:schemeClr val="tx2"/>
                </a:solidFill>
                <a:latin typeface="Cambria"/>
                <a:ea typeface="Cambria"/>
                <a:cs typeface="Arial"/>
              </a:rPr>
            </a:br>
            <a:r>
              <a:rPr lang="en-US" sz="2600">
                <a:solidFill>
                  <a:schemeClr val="tx2"/>
                </a:solidFill>
                <a:latin typeface="Cambria"/>
                <a:ea typeface="Cambria"/>
                <a:cs typeface="+mn-lt"/>
              </a:rPr>
              <a:t>    ~ not a parent and have AGI ≤ 275% of poverty line</a:t>
            </a:r>
          </a:p>
        </p:txBody>
      </p:sp>
      <p:sp>
        <p:nvSpPr>
          <p:cNvPr id="5" name="Text Placeholder 17">
            <a:extLst>
              <a:ext uri="{FF2B5EF4-FFF2-40B4-BE49-F238E27FC236}">
                <a16:creationId xmlns:a16="http://schemas.microsoft.com/office/drawing/2014/main" id="{ECFE38E3-37C5-4C17-958B-F61F8BBD8DAA}"/>
              </a:ext>
            </a:extLst>
          </p:cNvPr>
          <p:cNvSpPr txBox="1">
            <a:spLocks/>
          </p:cNvSpPr>
          <p:nvPr/>
        </p:nvSpPr>
        <p:spPr>
          <a:xfrm>
            <a:off x="912571" y="1971388"/>
            <a:ext cx="4764092"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t>student </a:t>
            </a:r>
            <a:r>
              <a:rPr lang="en-US" sz="2400" b="1" err="1"/>
              <a:t>aiD</a:t>
            </a:r>
            <a:r>
              <a:rPr lang="en-US" sz="2400" b="1"/>
              <a:t> </a:t>
            </a:r>
            <a:r>
              <a:rPr lang="en-US" sz="2400" b="1" err="1"/>
              <a:t>iNDEX</a:t>
            </a:r>
            <a:endParaRPr lang="en-US" sz="2400" b="1"/>
          </a:p>
        </p:txBody>
      </p:sp>
      <p:pic>
        <p:nvPicPr>
          <p:cNvPr id="8" name="Picture 7">
            <a:extLst>
              <a:ext uri="{FF2B5EF4-FFF2-40B4-BE49-F238E27FC236}">
                <a16:creationId xmlns:a16="http://schemas.microsoft.com/office/drawing/2014/main" id="{6C0ABF85-9A19-47BC-91E1-ACCC88199012}"/>
              </a:ext>
            </a:extLst>
          </p:cNvPr>
          <p:cNvPicPr>
            <a:picLocks noChangeAspect="1"/>
          </p:cNvPicPr>
          <p:nvPr/>
        </p:nvPicPr>
        <p:blipFill>
          <a:blip r:embed="rId3"/>
          <a:stretch>
            <a:fillRect/>
          </a:stretch>
        </p:blipFill>
        <p:spPr>
          <a:xfrm>
            <a:off x="9909981" y="748594"/>
            <a:ext cx="1038330" cy="1177488"/>
          </a:xfrm>
          <a:prstGeom prst="rect">
            <a:avLst/>
          </a:prstGeom>
        </p:spPr>
      </p:pic>
    </p:spTree>
    <p:extLst>
      <p:ext uri="{BB962C8B-B14F-4D97-AF65-F5344CB8AC3E}">
        <p14:creationId xmlns:p14="http://schemas.microsoft.com/office/powerpoint/2010/main" val="348525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DB45BD8-9219-47A6-A6E6-B4859D693B62}"/>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defTabSz="914400"/>
            <a:r>
              <a:rPr lang="en-US" sz="2800">
                <a:solidFill>
                  <a:srgbClr val="FFFFFF"/>
                </a:solidFill>
                <a:latin typeface="+mj-lt"/>
                <a:ea typeface="+mj-ea"/>
                <a:cs typeface="+mj-cs"/>
              </a:rPr>
              <a:t>2021 HHS</a:t>
            </a:r>
            <a:r>
              <a:rPr lang="en-US" sz="2800" kern="1200">
                <a:solidFill>
                  <a:srgbClr val="FFFFFF"/>
                </a:solidFill>
                <a:latin typeface="+mj-lt"/>
                <a:ea typeface="+mj-ea"/>
                <a:cs typeface="+mj-cs"/>
              </a:rPr>
              <a:t> poverty guidelines</a:t>
            </a:r>
            <a:r>
              <a:rPr lang="en-US" sz="2800">
                <a:solidFill>
                  <a:srgbClr val="FFFFFF"/>
                </a:solidFill>
                <a:latin typeface="+mj-lt"/>
                <a:ea typeface="+mj-ea"/>
                <a:cs typeface="+mj-cs"/>
              </a:rPr>
              <a:t> (conus)</a:t>
            </a:r>
            <a:endParaRPr lang="en-US" sz="2800" kern="1200">
              <a:solidFill>
                <a:srgbClr val="FFFFFF"/>
              </a:solidFill>
              <a:latin typeface="+mj-lt"/>
              <a:ea typeface="+mj-ea"/>
              <a:cs typeface="+mj-cs"/>
            </a:endParaRPr>
          </a:p>
        </p:txBody>
      </p:sp>
      <p:sp>
        <p:nvSpPr>
          <p:cNvPr id="2" name="Slide Number Placeholder 1">
            <a:extLst>
              <a:ext uri="{FF2B5EF4-FFF2-40B4-BE49-F238E27FC236}">
                <a16:creationId xmlns:a16="http://schemas.microsoft.com/office/drawing/2014/main" id="{73F89ED1-5ECC-4AF1-97BE-5AC3BA594593}"/>
              </a:ext>
            </a:extLst>
          </p:cNvPr>
          <p:cNvSpPr>
            <a:spLocks noGrp="1"/>
          </p:cNvSpPr>
          <p:nvPr>
            <p:ph type="sldNum" sz="quarter" idx="4"/>
          </p:nvPr>
        </p:nvSpPr>
        <p:spPr>
          <a:xfrm>
            <a:off x="11034184" y="6356350"/>
            <a:ext cx="514349" cy="365125"/>
          </a:xfrm>
        </p:spPr>
        <p:txBody>
          <a:bodyPr vert="horz" lIns="91440" tIns="45720" rIns="91440" bIns="45720" rtlCol="0" anchor="ctr">
            <a:normAutofit/>
          </a:bodyPr>
          <a:lstStyle/>
          <a:p>
            <a:pPr algn="r">
              <a:spcAft>
                <a:spcPts val="600"/>
              </a:spcAft>
            </a:pPr>
            <a:fld id="{234755BD-B4AC-9044-BCE4-27904766F8BB}" type="slidenum">
              <a:rPr lang="en-US" sz="1200">
                <a:solidFill>
                  <a:schemeClr val="tx1">
                    <a:alpha val="80000"/>
                  </a:schemeClr>
                </a:solidFill>
                <a:latin typeface="+mn-lt"/>
                <a:cs typeface="+mn-cs"/>
              </a:rPr>
              <a:pPr algn="r">
                <a:spcAft>
                  <a:spcPts val="600"/>
                </a:spcAft>
              </a:pPr>
              <a:t>16</a:t>
            </a:fld>
            <a:endParaRPr lang="en-US" sz="1200">
              <a:solidFill>
                <a:schemeClr val="tx1">
                  <a:alpha val="80000"/>
                </a:schemeClr>
              </a:solidFill>
              <a:latin typeface="+mn-lt"/>
              <a:cs typeface="+mn-cs"/>
            </a:endParaRPr>
          </a:p>
        </p:txBody>
      </p:sp>
      <p:graphicFrame>
        <p:nvGraphicFramePr>
          <p:cNvPr id="5" name="Table 4">
            <a:extLst>
              <a:ext uri="{FF2B5EF4-FFF2-40B4-BE49-F238E27FC236}">
                <a16:creationId xmlns:a16="http://schemas.microsoft.com/office/drawing/2014/main" id="{AFF78FBC-7DC0-4F3E-9D89-556611D2E416}"/>
              </a:ext>
            </a:extLst>
          </p:cNvPr>
          <p:cNvGraphicFramePr>
            <a:graphicFrameLocks noGrp="1"/>
          </p:cNvGraphicFramePr>
          <p:nvPr/>
        </p:nvGraphicFramePr>
        <p:xfrm>
          <a:off x="4777316" y="1027444"/>
          <a:ext cx="6780700" cy="4800789"/>
        </p:xfrm>
        <a:graphic>
          <a:graphicData uri="http://schemas.openxmlformats.org/drawingml/2006/table">
            <a:tbl>
              <a:tblPr firstRow="1" bandRow="1">
                <a:tableStyleId>{5C22544A-7EE6-4342-B048-85BDC9FD1C3A}</a:tableStyleId>
              </a:tblPr>
              <a:tblGrid>
                <a:gridCol w="3827717">
                  <a:extLst>
                    <a:ext uri="{9D8B030D-6E8A-4147-A177-3AD203B41FA5}">
                      <a16:colId xmlns:a16="http://schemas.microsoft.com/office/drawing/2014/main" val="1260414143"/>
                    </a:ext>
                  </a:extLst>
                </a:gridCol>
                <a:gridCol w="2952983">
                  <a:extLst>
                    <a:ext uri="{9D8B030D-6E8A-4147-A177-3AD203B41FA5}">
                      <a16:colId xmlns:a16="http://schemas.microsoft.com/office/drawing/2014/main" val="3534372"/>
                    </a:ext>
                  </a:extLst>
                </a:gridCol>
              </a:tblGrid>
              <a:tr h="614124">
                <a:tc gridSpan="2">
                  <a:txBody>
                    <a:bodyPr/>
                    <a:lstStyle/>
                    <a:p>
                      <a:r>
                        <a:rPr lang="en-US" sz="1400">
                          <a:effectLst/>
                        </a:rPr>
                        <a:t>2021 POVERTY GUIDELINES FOR THE 48 CONTIGUOUS STATES AND THE DISTRICT OF COLUMBIA</a:t>
                      </a:r>
                    </a:p>
                  </a:txBody>
                  <a:tcPr marL="75408" marR="75408" marT="75408" marB="75408" anchor="ctr"/>
                </a:tc>
                <a:tc hMerge="1">
                  <a:txBody>
                    <a:bodyPr/>
                    <a:lstStyle/>
                    <a:p>
                      <a:endParaRPr lang="en-US"/>
                    </a:p>
                  </a:txBody>
                  <a:tcPr/>
                </a:tc>
                <a:extLst>
                  <a:ext uri="{0D108BD9-81ED-4DB2-BD59-A6C34878D82A}">
                    <a16:rowId xmlns:a16="http://schemas.microsoft.com/office/drawing/2014/main" val="1421276614"/>
                  </a:ext>
                </a:extLst>
              </a:tr>
              <a:tr h="396949">
                <a:tc>
                  <a:txBody>
                    <a:bodyPr/>
                    <a:lstStyle/>
                    <a:p>
                      <a:r>
                        <a:rPr lang="en-US" sz="1400">
                          <a:effectLst/>
                        </a:rPr>
                        <a:t>Persons in family/household</a:t>
                      </a:r>
                    </a:p>
                  </a:txBody>
                  <a:tcPr marL="75408" marR="75408" marT="75408" marB="75408" anchor="ctr"/>
                </a:tc>
                <a:tc>
                  <a:txBody>
                    <a:bodyPr/>
                    <a:lstStyle/>
                    <a:p>
                      <a:r>
                        <a:rPr lang="en-US" sz="1400">
                          <a:effectLst/>
                        </a:rPr>
                        <a:t>Poverty guideline</a:t>
                      </a:r>
                    </a:p>
                  </a:txBody>
                  <a:tcPr marL="75408" marR="75408" marT="75408" marB="75408" anchor="ctr"/>
                </a:tc>
                <a:extLst>
                  <a:ext uri="{0D108BD9-81ED-4DB2-BD59-A6C34878D82A}">
                    <a16:rowId xmlns:a16="http://schemas.microsoft.com/office/drawing/2014/main" val="4183626288"/>
                  </a:ext>
                </a:extLst>
              </a:tr>
              <a:tr h="396949">
                <a:tc>
                  <a:txBody>
                    <a:bodyPr/>
                    <a:lstStyle/>
                    <a:p>
                      <a:r>
                        <a:rPr lang="en-US" sz="1400">
                          <a:effectLst/>
                        </a:rPr>
                        <a:t>1</a:t>
                      </a:r>
                    </a:p>
                  </a:txBody>
                  <a:tcPr marL="75408" marR="75408" marT="75408" marB="75408" anchor="ctr"/>
                </a:tc>
                <a:tc>
                  <a:txBody>
                    <a:bodyPr/>
                    <a:lstStyle/>
                    <a:p>
                      <a:r>
                        <a:rPr lang="en-US" sz="1400">
                          <a:effectLst/>
                        </a:rPr>
                        <a:t>$12,880</a:t>
                      </a:r>
                    </a:p>
                  </a:txBody>
                  <a:tcPr marL="75408" marR="75408" marT="75408" marB="75408" anchor="ctr"/>
                </a:tc>
                <a:extLst>
                  <a:ext uri="{0D108BD9-81ED-4DB2-BD59-A6C34878D82A}">
                    <a16:rowId xmlns:a16="http://schemas.microsoft.com/office/drawing/2014/main" val="1447390451"/>
                  </a:ext>
                </a:extLst>
              </a:tr>
              <a:tr h="396949">
                <a:tc>
                  <a:txBody>
                    <a:bodyPr/>
                    <a:lstStyle/>
                    <a:p>
                      <a:r>
                        <a:rPr lang="en-US" sz="1400">
                          <a:effectLst/>
                        </a:rPr>
                        <a:t>2</a:t>
                      </a:r>
                    </a:p>
                  </a:txBody>
                  <a:tcPr marL="75408" marR="75408" marT="75408" marB="75408" anchor="ctr"/>
                </a:tc>
                <a:tc>
                  <a:txBody>
                    <a:bodyPr/>
                    <a:lstStyle/>
                    <a:p>
                      <a:r>
                        <a:rPr lang="en-US" sz="1400">
                          <a:effectLst/>
                        </a:rPr>
                        <a:t>$17,420</a:t>
                      </a:r>
                    </a:p>
                  </a:txBody>
                  <a:tcPr marL="75408" marR="75408" marT="75408" marB="75408" anchor="ctr"/>
                </a:tc>
                <a:extLst>
                  <a:ext uri="{0D108BD9-81ED-4DB2-BD59-A6C34878D82A}">
                    <a16:rowId xmlns:a16="http://schemas.microsoft.com/office/drawing/2014/main" val="1873599087"/>
                  </a:ext>
                </a:extLst>
              </a:tr>
              <a:tr h="396949">
                <a:tc>
                  <a:txBody>
                    <a:bodyPr/>
                    <a:lstStyle/>
                    <a:p>
                      <a:r>
                        <a:rPr lang="en-US" sz="1400">
                          <a:effectLst/>
                        </a:rPr>
                        <a:t>3</a:t>
                      </a:r>
                    </a:p>
                  </a:txBody>
                  <a:tcPr marL="75408" marR="75408" marT="75408" marB="75408" anchor="ctr"/>
                </a:tc>
                <a:tc>
                  <a:txBody>
                    <a:bodyPr/>
                    <a:lstStyle/>
                    <a:p>
                      <a:r>
                        <a:rPr lang="en-US" sz="1400">
                          <a:effectLst/>
                        </a:rPr>
                        <a:t>$21,960</a:t>
                      </a:r>
                    </a:p>
                  </a:txBody>
                  <a:tcPr marL="75408" marR="75408" marT="75408" marB="75408" anchor="ctr"/>
                </a:tc>
                <a:extLst>
                  <a:ext uri="{0D108BD9-81ED-4DB2-BD59-A6C34878D82A}">
                    <a16:rowId xmlns:a16="http://schemas.microsoft.com/office/drawing/2014/main" val="13767372"/>
                  </a:ext>
                </a:extLst>
              </a:tr>
              <a:tr h="396949">
                <a:tc>
                  <a:txBody>
                    <a:bodyPr/>
                    <a:lstStyle/>
                    <a:p>
                      <a:r>
                        <a:rPr lang="en-US" sz="1400">
                          <a:effectLst/>
                        </a:rPr>
                        <a:t>4</a:t>
                      </a:r>
                    </a:p>
                  </a:txBody>
                  <a:tcPr marL="75408" marR="75408" marT="75408" marB="75408" anchor="ctr"/>
                </a:tc>
                <a:tc>
                  <a:txBody>
                    <a:bodyPr/>
                    <a:lstStyle/>
                    <a:p>
                      <a:r>
                        <a:rPr lang="en-US" sz="1400">
                          <a:effectLst/>
                        </a:rPr>
                        <a:t>$26,500</a:t>
                      </a:r>
                    </a:p>
                  </a:txBody>
                  <a:tcPr marL="75408" marR="75408" marT="75408" marB="75408" anchor="ctr"/>
                </a:tc>
                <a:extLst>
                  <a:ext uri="{0D108BD9-81ED-4DB2-BD59-A6C34878D82A}">
                    <a16:rowId xmlns:a16="http://schemas.microsoft.com/office/drawing/2014/main" val="4281262439"/>
                  </a:ext>
                </a:extLst>
              </a:tr>
              <a:tr h="396949">
                <a:tc>
                  <a:txBody>
                    <a:bodyPr/>
                    <a:lstStyle/>
                    <a:p>
                      <a:r>
                        <a:rPr lang="en-US" sz="1400">
                          <a:effectLst/>
                        </a:rPr>
                        <a:t>5</a:t>
                      </a:r>
                    </a:p>
                  </a:txBody>
                  <a:tcPr marL="75408" marR="75408" marT="75408" marB="75408" anchor="ctr"/>
                </a:tc>
                <a:tc>
                  <a:txBody>
                    <a:bodyPr/>
                    <a:lstStyle/>
                    <a:p>
                      <a:r>
                        <a:rPr lang="en-US" sz="1400">
                          <a:effectLst/>
                        </a:rPr>
                        <a:t>$31,040</a:t>
                      </a:r>
                    </a:p>
                  </a:txBody>
                  <a:tcPr marL="75408" marR="75408" marT="75408" marB="75408" anchor="ctr"/>
                </a:tc>
                <a:extLst>
                  <a:ext uri="{0D108BD9-81ED-4DB2-BD59-A6C34878D82A}">
                    <a16:rowId xmlns:a16="http://schemas.microsoft.com/office/drawing/2014/main" val="2590717854"/>
                  </a:ext>
                </a:extLst>
              </a:tr>
              <a:tr h="396949">
                <a:tc>
                  <a:txBody>
                    <a:bodyPr/>
                    <a:lstStyle/>
                    <a:p>
                      <a:r>
                        <a:rPr lang="en-US" sz="1400">
                          <a:effectLst/>
                        </a:rPr>
                        <a:t>6</a:t>
                      </a:r>
                    </a:p>
                  </a:txBody>
                  <a:tcPr marL="75408" marR="75408" marT="75408" marB="75408" anchor="ctr"/>
                </a:tc>
                <a:tc>
                  <a:txBody>
                    <a:bodyPr/>
                    <a:lstStyle/>
                    <a:p>
                      <a:r>
                        <a:rPr lang="en-US" sz="1400">
                          <a:effectLst/>
                        </a:rPr>
                        <a:t>$35,580</a:t>
                      </a:r>
                    </a:p>
                  </a:txBody>
                  <a:tcPr marL="75408" marR="75408" marT="75408" marB="75408" anchor="ctr"/>
                </a:tc>
                <a:extLst>
                  <a:ext uri="{0D108BD9-81ED-4DB2-BD59-A6C34878D82A}">
                    <a16:rowId xmlns:a16="http://schemas.microsoft.com/office/drawing/2014/main" val="3263304722"/>
                  </a:ext>
                </a:extLst>
              </a:tr>
              <a:tr h="396949">
                <a:tc>
                  <a:txBody>
                    <a:bodyPr/>
                    <a:lstStyle/>
                    <a:p>
                      <a:r>
                        <a:rPr lang="en-US" sz="1400">
                          <a:effectLst/>
                        </a:rPr>
                        <a:t>7</a:t>
                      </a:r>
                    </a:p>
                  </a:txBody>
                  <a:tcPr marL="75408" marR="75408" marT="75408" marB="75408" anchor="ctr"/>
                </a:tc>
                <a:tc>
                  <a:txBody>
                    <a:bodyPr/>
                    <a:lstStyle/>
                    <a:p>
                      <a:r>
                        <a:rPr lang="en-US" sz="1400">
                          <a:effectLst/>
                        </a:rPr>
                        <a:t>$40,120</a:t>
                      </a:r>
                    </a:p>
                  </a:txBody>
                  <a:tcPr marL="75408" marR="75408" marT="75408" marB="75408" anchor="ctr"/>
                </a:tc>
                <a:extLst>
                  <a:ext uri="{0D108BD9-81ED-4DB2-BD59-A6C34878D82A}">
                    <a16:rowId xmlns:a16="http://schemas.microsoft.com/office/drawing/2014/main" val="2876889080"/>
                  </a:ext>
                </a:extLst>
              </a:tr>
              <a:tr h="396949">
                <a:tc>
                  <a:txBody>
                    <a:bodyPr/>
                    <a:lstStyle/>
                    <a:p>
                      <a:r>
                        <a:rPr lang="en-US" sz="1400">
                          <a:effectLst/>
                        </a:rPr>
                        <a:t>8</a:t>
                      </a:r>
                    </a:p>
                  </a:txBody>
                  <a:tcPr marL="75408" marR="75408" marT="75408" marB="75408" anchor="ctr"/>
                </a:tc>
                <a:tc>
                  <a:txBody>
                    <a:bodyPr/>
                    <a:lstStyle/>
                    <a:p>
                      <a:r>
                        <a:rPr lang="en-US" sz="1400">
                          <a:effectLst/>
                        </a:rPr>
                        <a:t>$44,660</a:t>
                      </a:r>
                    </a:p>
                  </a:txBody>
                  <a:tcPr marL="75408" marR="75408" marT="75408" marB="75408" anchor="ctr"/>
                </a:tc>
                <a:extLst>
                  <a:ext uri="{0D108BD9-81ED-4DB2-BD59-A6C34878D82A}">
                    <a16:rowId xmlns:a16="http://schemas.microsoft.com/office/drawing/2014/main" val="1794926466"/>
                  </a:ext>
                </a:extLst>
              </a:tr>
              <a:tr h="614124">
                <a:tc gridSpan="2">
                  <a:txBody>
                    <a:bodyPr/>
                    <a:lstStyle/>
                    <a:p>
                      <a:r>
                        <a:rPr lang="en-US" sz="1400">
                          <a:effectLst/>
                        </a:rPr>
                        <a:t>For families/households with more than 8 persons, add $4,540 for each additional person.</a:t>
                      </a:r>
                    </a:p>
                  </a:txBody>
                  <a:tcPr marL="75408" marR="75408" marT="75408" marB="75408" anchor="ctr"/>
                </a:tc>
                <a:tc hMerge="1">
                  <a:txBody>
                    <a:bodyPr/>
                    <a:lstStyle/>
                    <a:p>
                      <a:endParaRPr lang="en-US"/>
                    </a:p>
                  </a:txBody>
                  <a:tcPr/>
                </a:tc>
                <a:extLst>
                  <a:ext uri="{0D108BD9-81ED-4DB2-BD59-A6C34878D82A}">
                    <a16:rowId xmlns:a16="http://schemas.microsoft.com/office/drawing/2014/main" val="115705704"/>
                  </a:ext>
                </a:extLst>
              </a:tr>
            </a:tbl>
          </a:graphicData>
        </a:graphic>
      </p:graphicFrame>
    </p:spTree>
    <p:extLst>
      <p:ext uri="{BB962C8B-B14F-4D97-AF65-F5344CB8AC3E}">
        <p14:creationId xmlns:p14="http://schemas.microsoft.com/office/powerpoint/2010/main" val="1045958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28E740-7BAE-5040-96C1-747F767888DB}"/>
              </a:ext>
            </a:extLst>
          </p:cNvPr>
          <p:cNvSpPr>
            <a:spLocks noGrp="1"/>
          </p:cNvSpPr>
          <p:nvPr>
            <p:ph type="title"/>
          </p:nvPr>
        </p:nvSpPr>
        <p:spPr/>
        <p:txBody>
          <a:bodyPr vert="horz" lIns="91440" tIns="45720" rIns="91440" bIns="45720" rtlCol="0" anchor="ctr">
            <a:normAutofit/>
          </a:bodyPr>
          <a:lstStyle/>
          <a:p>
            <a:pPr defTabSz="914400"/>
            <a:r>
              <a:rPr lang="en-US" kern="1200">
                <a:solidFill>
                  <a:schemeClr val="tx2"/>
                </a:solidFill>
                <a:latin typeface="Oswald"/>
                <a:ea typeface="+mj-ea"/>
                <a:cs typeface="+mj-cs"/>
              </a:rPr>
              <a:t>FAFSA Simplification</a:t>
            </a:r>
            <a:r>
              <a:rPr lang="en-US">
                <a:solidFill>
                  <a:schemeClr val="tx2"/>
                </a:solidFill>
                <a:latin typeface="Oswald"/>
                <a:ea typeface="+mj-ea"/>
                <a:cs typeface="+mj-cs"/>
              </a:rPr>
              <a:t> - SAI</a:t>
            </a:r>
            <a:endParaRPr lang="en-US" kern="1200">
              <a:solidFill>
                <a:schemeClr val="tx2"/>
              </a:solidFill>
              <a:latin typeface="Oswald"/>
              <a:ea typeface="+mj-ea"/>
              <a:cs typeface="+mj-cs"/>
            </a:endParaRPr>
          </a:p>
        </p:txBody>
      </p:sp>
      <p:sp>
        <p:nvSpPr>
          <p:cNvPr id="2" name="Slide Number Placeholder 1">
            <a:extLst>
              <a:ext uri="{FF2B5EF4-FFF2-40B4-BE49-F238E27FC236}">
                <a16:creationId xmlns:a16="http://schemas.microsoft.com/office/drawing/2014/main" id="{0504EE25-CA8F-3742-87C3-FD7017222F41}"/>
              </a:ext>
            </a:extLst>
          </p:cNvPr>
          <p:cNvSpPr>
            <a:spLocks noGrp="1"/>
          </p:cNvSpPr>
          <p:nvPr>
            <p:ph type="sldNum" sz="quarter" idx="4"/>
          </p:nvPr>
        </p:nvSpPr>
        <p:spPr/>
        <p:txBody>
          <a:bodyPr vert="horz" lIns="91440" tIns="45720" rIns="91440" bIns="45720" rtlCol="0" anchor="ctr">
            <a:normAutofit/>
          </a:bodyPr>
          <a:lstStyle/>
          <a:p>
            <a:pPr algn="r">
              <a:spcAft>
                <a:spcPts val="600"/>
              </a:spcAft>
            </a:pPr>
            <a:fld id="{234755BD-B4AC-9044-BCE4-27904766F8BB}" type="slidenum">
              <a:rPr lang="en-US" sz="750" smtClean="0">
                <a:solidFill>
                  <a:schemeClr val="tx1">
                    <a:alpha val="80000"/>
                  </a:schemeClr>
                </a:solidFill>
                <a:latin typeface="Cambria" panose="02040503050406030204" pitchFamily="18" charset="0"/>
                <a:ea typeface="Cambria" panose="02040503050406030204" pitchFamily="18" charset="0"/>
                <a:cs typeface="+mn-cs"/>
              </a:rPr>
              <a:pPr algn="r">
                <a:spcAft>
                  <a:spcPts val="600"/>
                </a:spcAft>
              </a:pPr>
              <a:t>17</a:t>
            </a:fld>
            <a:endParaRPr lang="en-US" sz="750">
              <a:solidFill>
                <a:schemeClr val="tx1">
                  <a:alpha val="80000"/>
                </a:schemeClr>
              </a:solidFill>
              <a:latin typeface="Cambria" panose="02040503050406030204" pitchFamily="18" charset="0"/>
              <a:ea typeface="Cambria" panose="02040503050406030204" pitchFamily="18" charset="0"/>
              <a:cs typeface="+mn-cs"/>
            </a:endParaRPr>
          </a:p>
        </p:txBody>
      </p:sp>
      <p:sp>
        <p:nvSpPr>
          <p:cNvPr id="4" name="TextBox 3">
            <a:extLst>
              <a:ext uri="{FF2B5EF4-FFF2-40B4-BE49-F238E27FC236}">
                <a16:creationId xmlns:a16="http://schemas.microsoft.com/office/drawing/2014/main" id="{CDF5EB74-A553-764B-861E-7D534604D090}"/>
              </a:ext>
            </a:extLst>
          </p:cNvPr>
          <p:cNvSpPr txBox="1"/>
          <p:nvPr/>
        </p:nvSpPr>
        <p:spPr>
          <a:xfrm>
            <a:off x="713530" y="2576854"/>
            <a:ext cx="10764939" cy="3613338"/>
          </a:xfrm>
          <a:prstGeom prst="rect">
            <a:avLst/>
          </a:prstGeom>
        </p:spPr>
        <p:txBody>
          <a:bodyPr vert="horz" lIns="91440" tIns="45720" rIns="91440" bIns="45720" rtlCol="0" anchor="t">
            <a:noAutofit/>
          </a:bodyPr>
          <a:lstStyle/>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rPr>
              <a:t>So, who is a single parent?</a:t>
            </a:r>
            <a:br>
              <a:rPr lang="en-US" sz="2600" dirty="0">
                <a:solidFill>
                  <a:schemeClr val="tx2"/>
                </a:solidFill>
                <a:latin typeface="Cambria"/>
                <a:ea typeface="Cambria"/>
              </a:rPr>
            </a:br>
            <a:r>
              <a:rPr lang="en-US" sz="2600">
                <a:solidFill>
                  <a:schemeClr val="tx2"/>
                </a:solidFill>
                <a:latin typeface="Cambria"/>
                <a:ea typeface="Cambria"/>
              </a:rPr>
              <a:t>A parent of a dependent student or an independent student who is single and a parent and in the base year was either</a:t>
            </a:r>
            <a:br>
              <a:rPr lang="en-US" sz="2600" dirty="0">
                <a:solidFill>
                  <a:schemeClr val="tx2"/>
                </a:solidFill>
                <a:latin typeface="Cambria"/>
                <a:ea typeface="Cambria"/>
              </a:rPr>
            </a:br>
            <a:r>
              <a:rPr lang="en-US" sz="2600">
                <a:solidFill>
                  <a:schemeClr val="tx2"/>
                </a:solidFill>
                <a:latin typeface="Cambria"/>
                <a:ea typeface="Cambria"/>
              </a:rPr>
              <a:t>    &gt; a head of household as defined by the Internal Revenue Code,</a:t>
            </a:r>
            <a:br>
              <a:rPr lang="en-US" sz="2600" dirty="0">
                <a:solidFill>
                  <a:schemeClr val="tx2"/>
                </a:solidFill>
                <a:latin typeface="Cambria"/>
                <a:ea typeface="Cambria"/>
              </a:rPr>
            </a:br>
            <a:r>
              <a:rPr lang="en-US" sz="2600">
                <a:solidFill>
                  <a:schemeClr val="tx2"/>
                </a:solidFill>
                <a:latin typeface="Cambria"/>
                <a:ea typeface="Cambria"/>
              </a:rPr>
              <a:t>    &gt; a surviving spouse as defined by that code, or</a:t>
            </a:r>
            <a:br>
              <a:rPr lang="en-US" dirty="0"/>
            </a:br>
            <a:r>
              <a:rPr lang="en-US" sz="2600">
                <a:solidFill>
                  <a:schemeClr val="tx2"/>
                </a:solidFill>
                <a:latin typeface="Cambria"/>
                <a:ea typeface="Cambria"/>
              </a:rPr>
              <a:t>    &gt; eligible for the earned income credit</a:t>
            </a:r>
          </a:p>
          <a:p>
            <a:pPr marL="800100" lvl="1" indent="-228600">
              <a:lnSpc>
                <a:spcPct val="90000"/>
              </a:lnSpc>
              <a:spcAft>
                <a:spcPts val="600"/>
              </a:spcAft>
              <a:buFont typeface="Arial" panose="020B0604020202020204" pitchFamily="34" charset="0"/>
              <a:buChar char="•"/>
            </a:pPr>
            <a:r>
              <a:rPr lang="en-US" sz="2600">
                <a:solidFill>
                  <a:schemeClr val="tx2"/>
                </a:solidFill>
                <a:latin typeface="Cambria"/>
                <a:ea typeface="Cambria"/>
                <a:cs typeface="Arial"/>
              </a:rPr>
              <a:t>Foreign earned income exclusion now counts as untaxed income</a:t>
            </a:r>
            <a:endParaRPr lang="en-US" sz="2600" dirty="0">
              <a:solidFill>
                <a:schemeClr val="tx2"/>
              </a:solidFill>
              <a:latin typeface="Cambria"/>
              <a:ea typeface="Cambria"/>
              <a:cs typeface="Arial"/>
            </a:endParaRPr>
          </a:p>
          <a:p>
            <a:pPr marL="800100" lvl="1" indent="-228600">
              <a:lnSpc>
                <a:spcPct val="90000"/>
              </a:lnSpc>
              <a:spcAft>
                <a:spcPts val="600"/>
              </a:spcAft>
              <a:buFont typeface="Arial" panose="020B0604020202020204" pitchFamily="34" charset="0"/>
              <a:buChar char="•"/>
            </a:pPr>
            <a:endParaRPr lang="en-US" sz="2600" dirty="0">
              <a:solidFill>
                <a:srgbClr val="2F3337"/>
              </a:solidFill>
              <a:latin typeface="Cambria"/>
              <a:ea typeface="Cambria"/>
              <a:cs typeface="Arial"/>
            </a:endParaRPr>
          </a:p>
        </p:txBody>
      </p:sp>
      <p:sp>
        <p:nvSpPr>
          <p:cNvPr id="5" name="Text Placeholder 17">
            <a:extLst>
              <a:ext uri="{FF2B5EF4-FFF2-40B4-BE49-F238E27FC236}">
                <a16:creationId xmlns:a16="http://schemas.microsoft.com/office/drawing/2014/main" id="{ECFE38E3-37C5-4C17-958B-F61F8BBD8DAA}"/>
              </a:ext>
            </a:extLst>
          </p:cNvPr>
          <p:cNvSpPr txBox="1">
            <a:spLocks/>
          </p:cNvSpPr>
          <p:nvPr/>
        </p:nvSpPr>
        <p:spPr>
          <a:xfrm>
            <a:off x="912571" y="1971388"/>
            <a:ext cx="4764092"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1" b="0" i="0" kern="1200" cap="all" baseline="0" dirty="0">
                <a:solidFill>
                  <a:schemeClr val="accent1"/>
                </a:solidFill>
                <a:latin typeface="Oswald" pitchFamily="2" charset="77"/>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t>student </a:t>
            </a:r>
            <a:r>
              <a:rPr lang="en-US" sz="2400" b="1" err="1"/>
              <a:t>aiD</a:t>
            </a:r>
            <a:r>
              <a:rPr lang="en-US" sz="2400" b="1"/>
              <a:t> </a:t>
            </a:r>
            <a:r>
              <a:rPr lang="en-US" sz="2400" b="1" err="1"/>
              <a:t>iNDEX</a:t>
            </a:r>
            <a:endParaRPr lang="en-US" sz="2400" b="1"/>
          </a:p>
        </p:txBody>
      </p:sp>
      <p:pic>
        <p:nvPicPr>
          <p:cNvPr id="8" name="Picture 7">
            <a:extLst>
              <a:ext uri="{FF2B5EF4-FFF2-40B4-BE49-F238E27FC236}">
                <a16:creationId xmlns:a16="http://schemas.microsoft.com/office/drawing/2014/main" id="{6C0ABF85-9A19-47BC-91E1-ACCC88199012}"/>
              </a:ext>
            </a:extLst>
          </p:cNvPr>
          <p:cNvPicPr>
            <a:picLocks noChangeAspect="1"/>
          </p:cNvPicPr>
          <p:nvPr/>
        </p:nvPicPr>
        <p:blipFill>
          <a:blip r:embed="rId3"/>
          <a:stretch>
            <a:fillRect/>
          </a:stretch>
        </p:blipFill>
        <p:spPr>
          <a:xfrm>
            <a:off x="9909981" y="748594"/>
            <a:ext cx="1038330" cy="1177488"/>
          </a:xfrm>
          <a:prstGeom prst="rect">
            <a:avLst/>
          </a:prstGeom>
        </p:spPr>
      </p:pic>
    </p:spTree>
    <p:extLst>
      <p:ext uri="{BB962C8B-B14F-4D97-AF65-F5344CB8AC3E}">
        <p14:creationId xmlns:p14="http://schemas.microsoft.com/office/powerpoint/2010/main" val="1581135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064235" cy="6858000"/>
            <a:chOff x="651279" y="598259"/>
            <a:chExt cx="10889442" cy="5680742"/>
          </a:xfrm>
        </p:grpSpPr>
        <p:sp>
          <p:nvSpPr>
            <p:cNvPr id="14"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8" name="Freeform: Shape 17">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3" name="Title 2">
            <a:extLst>
              <a:ext uri="{FF2B5EF4-FFF2-40B4-BE49-F238E27FC236}">
                <a16:creationId xmlns:a16="http://schemas.microsoft.com/office/drawing/2014/main" id="{799D36A2-ED85-304D-BA99-D1D8B0658650}"/>
              </a:ext>
            </a:extLst>
          </p:cNvPr>
          <p:cNvSpPr>
            <a:spLocks noGrp="1"/>
          </p:cNvSpPr>
          <p:nvPr>
            <p:ph type="title"/>
          </p:nvPr>
        </p:nvSpPr>
        <p:spPr>
          <a:xfrm>
            <a:off x="786385" y="841248"/>
            <a:ext cx="5129600" cy="5340097"/>
          </a:xfrm>
        </p:spPr>
        <p:txBody>
          <a:bodyPr vert="horz" lIns="91440" tIns="45720" rIns="91440" bIns="45720" rtlCol="0" anchor="ctr">
            <a:normAutofit/>
          </a:bodyPr>
          <a:lstStyle/>
          <a:p>
            <a:pPr defTabSz="914400"/>
            <a:r>
              <a:rPr lang="en-US" sz="4800">
                <a:latin typeface="+mj-lt"/>
                <a:ea typeface="+mj-ea"/>
                <a:cs typeface="+mj-cs"/>
              </a:rPr>
              <a:t>More Pell</a:t>
            </a:r>
            <a:r>
              <a:rPr lang="en-US" sz="4800" kern="1200">
                <a:latin typeface="+mj-lt"/>
                <a:ea typeface="+mj-ea"/>
                <a:cs typeface="+mj-cs"/>
              </a:rPr>
              <a:t> grant provisions</a:t>
            </a:r>
          </a:p>
        </p:txBody>
      </p:sp>
      <p:sp>
        <p:nvSpPr>
          <p:cNvPr id="4" name="TextBox 3">
            <a:extLst>
              <a:ext uri="{FF2B5EF4-FFF2-40B4-BE49-F238E27FC236}">
                <a16:creationId xmlns:a16="http://schemas.microsoft.com/office/drawing/2014/main" id="{9460A0D1-6C28-404F-94A1-9C9C1F0D8A22}"/>
              </a:ext>
            </a:extLst>
          </p:cNvPr>
          <p:cNvSpPr txBox="1"/>
          <p:nvPr/>
        </p:nvSpPr>
        <p:spPr>
          <a:xfrm>
            <a:off x="6464410" y="841247"/>
            <a:ext cx="4484536" cy="534009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a:solidFill>
                  <a:schemeClr val="tx2"/>
                </a:solidFill>
              </a:rPr>
              <a:t>Pell grant will be for many students either a max or min Pell. For others, it will be determined by the SAI.</a:t>
            </a:r>
          </a:p>
          <a:p>
            <a:pPr indent="-228600">
              <a:lnSpc>
                <a:spcPct val="90000"/>
              </a:lnSpc>
              <a:spcAft>
                <a:spcPts val="600"/>
              </a:spcAft>
              <a:buFont typeface="Arial" panose="020B0604020202020204" pitchFamily="34" charset="0"/>
              <a:buChar char="•"/>
            </a:pPr>
            <a:r>
              <a:rPr lang="en-US">
                <a:ea typeface="+mn-lt"/>
                <a:cs typeface="+mn-lt"/>
              </a:rPr>
              <a:t>Allows Pell Grants for otherwise eligible students who are incarcerated but enrolled in an eligible prison education program.</a:t>
            </a:r>
            <a:endParaRPr lang="en-US">
              <a:solidFill>
                <a:srgbClr val="2F3337"/>
              </a:solidFill>
              <a:ea typeface="+mn-lt"/>
              <a:cs typeface="+mn-lt"/>
            </a:endParaRPr>
          </a:p>
          <a:p>
            <a:pPr indent="-228600">
              <a:lnSpc>
                <a:spcPct val="90000"/>
              </a:lnSpc>
              <a:spcAft>
                <a:spcPts val="600"/>
              </a:spcAft>
              <a:buFont typeface="Arial" panose="020B0604020202020204" pitchFamily="34" charset="0"/>
              <a:buChar char="•"/>
            </a:pPr>
            <a:r>
              <a:rPr lang="en-US">
                <a:ea typeface="+mn-lt"/>
                <a:cs typeface="+mn-lt"/>
              </a:rPr>
              <a:t>Go to the Department's </a:t>
            </a:r>
            <a:r>
              <a:rPr lang="en-US" dirty="0">
                <a:ea typeface="+mn-lt"/>
                <a:cs typeface="+mn-lt"/>
                <a:hlinkClick r:id="rId3"/>
              </a:rPr>
              <a:t>negotiated rulemaking page</a:t>
            </a:r>
            <a:r>
              <a:rPr lang="en-US">
                <a:ea typeface="+mn-lt"/>
                <a:cs typeface="+mn-lt"/>
              </a:rPr>
              <a:t> for information about the regulations in the works for this issue.</a:t>
            </a:r>
            <a:endParaRPr lang="en-US">
              <a:solidFill>
                <a:schemeClr val="tx2"/>
              </a:solidFill>
              <a:cs typeface="Arial"/>
            </a:endParaRPr>
          </a:p>
        </p:txBody>
      </p:sp>
      <p:sp>
        <p:nvSpPr>
          <p:cNvPr id="2" name="Slide Number Placeholder 1">
            <a:extLst>
              <a:ext uri="{FF2B5EF4-FFF2-40B4-BE49-F238E27FC236}">
                <a16:creationId xmlns:a16="http://schemas.microsoft.com/office/drawing/2014/main" id="{FD556769-2A62-5D43-BF0A-D681506E8D62}"/>
              </a:ext>
            </a:extLst>
          </p:cNvPr>
          <p:cNvSpPr>
            <a:spLocks noGrp="1"/>
          </p:cNvSpPr>
          <p:nvPr>
            <p:ph type="sldNum" sz="quarter" idx="10"/>
          </p:nvPr>
        </p:nvSpPr>
        <p:spPr>
          <a:xfrm>
            <a:off x="11548872" y="6217920"/>
            <a:ext cx="640080" cy="640080"/>
          </a:xfrm>
        </p:spPr>
        <p:txBody>
          <a:bodyPr vert="horz" lIns="91440" tIns="45720" rIns="91440" bIns="45720" rtlCol="0" anchor="ctr">
            <a:normAutofit/>
          </a:bodyPr>
          <a:lstStyle/>
          <a:p>
            <a:pPr algn="ctr">
              <a:spcAft>
                <a:spcPts val="600"/>
              </a:spcAft>
            </a:pPr>
            <a:fld id="{234755BD-B4AC-9044-BCE4-27904766F8BB}" type="slidenum">
              <a:rPr lang="en-US" sz="1600">
                <a:solidFill>
                  <a:schemeClr val="tx2"/>
                </a:solidFill>
                <a:latin typeface="+mn-lt"/>
                <a:cs typeface="+mn-cs"/>
              </a:rPr>
              <a:pPr algn="ctr">
                <a:spcAft>
                  <a:spcPts val="600"/>
                </a:spcAft>
              </a:pPr>
              <a:t>18</a:t>
            </a:fld>
            <a:endParaRPr lang="en-US" sz="1600">
              <a:solidFill>
                <a:schemeClr val="tx2"/>
              </a:solidFill>
              <a:latin typeface="+mn-lt"/>
              <a:cs typeface="+mn-cs"/>
            </a:endParaRPr>
          </a:p>
        </p:txBody>
      </p:sp>
    </p:spTree>
    <p:extLst>
      <p:ext uri="{BB962C8B-B14F-4D97-AF65-F5344CB8AC3E}">
        <p14:creationId xmlns:p14="http://schemas.microsoft.com/office/powerpoint/2010/main" val="342140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799D36A2-ED85-304D-BA99-D1D8B0658650}"/>
              </a:ext>
            </a:extLst>
          </p:cNvPr>
          <p:cNvSpPr>
            <a:spLocks noGrp="1"/>
          </p:cNvSpPr>
          <p:nvPr>
            <p:ph type="title"/>
          </p:nvPr>
        </p:nvSpPr>
        <p:spPr>
          <a:xfrm>
            <a:off x="686834" y="1153572"/>
            <a:ext cx="3200400" cy="4461163"/>
          </a:xfrm>
        </p:spPr>
        <p:txBody>
          <a:bodyPr vert="horz" lIns="91440" tIns="45720" rIns="91440" bIns="45720" rtlCol="0" anchor="ctr">
            <a:normAutofit/>
          </a:bodyPr>
          <a:lstStyle/>
          <a:p>
            <a:pPr defTabSz="914400"/>
            <a:r>
              <a:rPr lang="en-US" sz="3700">
                <a:solidFill>
                  <a:srgbClr val="FFFFFF"/>
                </a:solidFill>
                <a:latin typeface="+mj-lt"/>
                <a:ea typeface="+mj-ea"/>
                <a:cs typeface="+mj-cs"/>
              </a:rPr>
              <a:t>Misc. points</a:t>
            </a:r>
            <a:endParaRPr lang="en-US" sz="3700" kern="1200">
              <a:solidFill>
                <a:srgbClr val="FFFFFF"/>
              </a:solidFill>
              <a:latin typeface="+mj-lt"/>
              <a:ea typeface="+mj-ea"/>
              <a:cs typeface="Arial"/>
            </a:endParaRPr>
          </a:p>
        </p:txBody>
      </p:sp>
      <p:sp>
        <p:nvSpPr>
          <p:cNvPr id="13" name="Arc 1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TextBox 3">
            <a:extLst>
              <a:ext uri="{FF2B5EF4-FFF2-40B4-BE49-F238E27FC236}">
                <a16:creationId xmlns:a16="http://schemas.microsoft.com/office/drawing/2014/main" id="{9460A0D1-6C28-404F-94A1-9C9C1F0D8A22}"/>
              </a:ext>
            </a:extLst>
          </p:cNvPr>
          <p:cNvSpPr txBox="1"/>
          <p:nvPr/>
        </p:nvSpPr>
        <p:spPr>
          <a:xfrm>
            <a:off x="4447308" y="591344"/>
            <a:ext cx="6906491" cy="5585619"/>
          </a:xfrm>
          <a:prstGeom prst="rect">
            <a:avLst/>
          </a:prstGeom>
        </p:spPr>
        <p:txBody>
          <a:bodyPr vert="horz" lIns="91440" tIns="45720" rIns="91440" bIns="45720" rtlCol="0" anchor="ctr">
            <a:normAutofit/>
          </a:bodyPr>
          <a:lstStyle/>
          <a:p>
            <a:pPr marL="285750" indent="-228600">
              <a:lnSpc>
                <a:spcPct val="90000"/>
              </a:lnSpc>
              <a:spcAft>
                <a:spcPts val="600"/>
              </a:spcAft>
              <a:buFont typeface="Arial,Sans-Serif" panose="020B0604020202020204" pitchFamily="34" charset="0"/>
              <a:buChar char="•"/>
            </a:pPr>
            <a:r>
              <a:rPr lang="en-US" sz="2400" dirty="0">
                <a:solidFill>
                  <a:schemeClr val="tx2"/>
                </a:solidFill>
                <a:ea typeface="+mn-lt"/>
                <a:cs typeface="+mn-lt"/>
              </a:rPr>
              <a:t>The numbering systems in the HEA and U.S.C. are different; see </a:t>
            </a:r>
            <a:r>
              <a:rPr lang="en-US" sz="2400" dirty="0">
                <a:solidFill>
                  <a:schemeClr val="tx2"/>
                </a:solidFill>
                <a:ea typeface="+mn-lt"/>
                <a:cs typeface="+mn-lt"/>
                <a:hlinkClick r:id="rId3">
                  <a:extLst>
                    <a:ext uri="{A12FA001-AC4F-418D-AE19-62706E023703}">
                      <ahyp:hlinkClr xmlns:ahyp="http://schemas.microsoft.com/office/drawing/2018/hyperlinkcolor" val="tx"/>
                    </a:ext>
                  </a:extLst>
                </a:hlinkClick>
              </a:rPr>
              <a:t>Appendix G of the FSA Handbook</a:t>
            </a:r>
            <a:r>
              <a:rPr lang="en-US" sz="2400" dirty="0">
                <a:solidFill>
                  <a:schemeClr val="tx2"/>
                </a:solidFill>
                <a:ea typeface="+mn-lt"/>
                <a:cs typeface="+mn-lt"/>
              </a:rPr>
              <a:t> for a table of contents of the HEA and a crosswalk between the two.</a:t>
            </a:r>
          </a:p>
          <a:p>
            <a:pPr marL="285750" indent="-228600">
              <a:lnSpc>
                <a:spcPct val="90000"/>
              </a:lnSpc>
              <a:spcAft>
                <a:spcPts val="600"/>
              </a:spcAft>
              <a:buFont typeface="Arial,Sans-Serif" panose="020B0604020202020204" pitchFamily="34" charset="0"/>
              <a:buChar char="•"/>
            </a:pPr>
            <a:r>
              <a:rPr lang="en-US" sz="2400" dirty="0">
                <a:solidFill>
                  <a:schemeClr val="tx2"/>
                </a:solidFill>
                <a:ea typeface="+mn-lt"/>
                <a:cs typeface="+mn-lt"/>
              </a:rPr>
              <a:t>The FSA maintains the distinction between special circumstances and unusual circumstances.</a:t>
            </a:r>
          </a:p>
          <a:p>
            <a:pPr marL="285750" indent="-228600">
              <a:lnSpc>
                <a:spcPct val="90000"/>
              </a:lnSpc>
              <a:spcAft>
                <a:spcPts val="600"/>
              </a:spcAft>
              <a:buFont typeface="Arial,Sans-Serif" panose="020B0604020202020204" pitchFamily="34" charset="0"/>
              <a:buChar char="•"/>
            </a:pPr>
            <a:r>
              <a:rPr lang="en-US" sz="2400" dirty="0">
                <a:ea typeface="+mn-lt"/>
                <a:cs typeface="+mn-lt"/>
              </a:rPr>
              <a:t>The FAFSA will now ask for the name and SSN of student’s spouse.</a:t>
            </a:r>
            <a:endParaRPr lang="en-US" sz="2400" dirty="0">
              <a:solidFill>
                <a:schemeClr val="tx2"/>
              </a:solidFill>
              <a:ea typeface="+mn-lt"/>
              <a:cs typeface="+mn-lt"/>
            </a:endParaRPr>
          </a:p>
        </p:txBody>
      </p:sp>
      <p:sp>
        <p:nvSpPr>
          <p:cNvPr id="2" name="Slide Number Placeholder 1">
            <a:extLst>
              <a:ext uri="{FF2B5EF4-FFF2-40B4-BE49-F238E27FC236}">
                <a16:creationId xmlns:a16="http://schemas.microsoft.com/office/drawing/2014/main" id="{FD556769-2A62-5D43-BF0A-D681506E8D62}"/>
              </a:ext>
            </a:extLst>
          </p:cNvPr>
          <p:cNvSpPr>
            <a:spLocks noGrp="1"/>
          </p:cNvSpPr>
          <p:nvPr>
            <p:ph type="sldNum" sz="quarter" idx="10"/>
          </p:nvPr>
        </p:nvSpPr>
        <p:spPr>
          <a:xfrm>
            <a:off x="9541564" y="6356350"/>
            <a:ext cx="1812235" cy="365125"/>
          </a:xfrm>
        </p:spPr>
        <p:txBody>
          <a:bodyPr vert="horz" lIns="91440" tIns="45720" rIns="91440" bIns="45720" rtlCol="0" anchor="ctr">
            <a:normAutofit/>
          </a:bodyPr>
          <a:lstStyle/>
          <a:p>
            <a:pPr algn="r">
              <a:spcAft>
                <a:spcPts val="600"/>
              </a:spcAft>
            </a:pPr>
            <a:fld id="{234755BD-B4AC-9044-BCE4-27904766F8BB}" type="slidenum">
              <a:rPr lang="en-US" sz="1200" smtClean="0">
                <a:solidFill>
                  <a:schemeClr val="tx1">
                    <a:tint val="75000"/>
                  </a:schemeClr>
                </a:solidFill>
                <a:latin typeface="+mn-lt"/>
                <a:cs typeface="+mn-cs"/>
              </a:rPr>
              <a:pPr algn="r">
                <a:spcAft>
                  <a:spcPts val="600"/>
                </a:spcAft>
              </a:pPr>
              <a:t>19</a:t>
            </a:fld>
            <a:endParaRPr lang="en-US" sz="1200">
              <a:solidFill>
                <a:schemeClr val="tx1">
                  <a:tint val="75000"/>
                </a:schemeClr>
              </a:solidFill>
              <a:latin typeface="+mn-lt"/>
              <a:cs typeface="+mn-cs"/>
            </a:endParaRPr>
          </a:p>
        </p:txBody>
      </p:sp>
    </p:spTree>
    <p:extLst>
      <p:ext uri="{BB962C8B-B14F-4D97-AF65-F5344CB8AC3E}">
        <p14:creationId xmlns:p14="http://schemas.microsoft.com/office/powerpoint/2010/main" val="2838579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a:xfrm>
            <a:off x="1136397" y="502020"/>
            <a:ext cx="5323715" cy="1642970"/>
          </a:xfrm>
        </p:spPr>
        <p:txBody>
          <a:bodyPr vert="horz" lIns="91440" tIns="45720" rIns="91440" bIns="45720" rtlCol="0" anchor="b">
            <a:normAutofit/>
          </a:bodyPr>
          <a:lstStyle/>
          <a:p>
            <a:pPr defTabSz="914400"/>
            <a:r>
              <a:rPr lang="en-US" kern="1200">
                <a:solidFill>
                  <a:schemeClr val="tx1"/>
                </a:solidFill>
                <a:latin typeface="+mj-lt"/>
                <a:ea typeface="+mj-ea"/>
                <a:cs typeface="+mj-cs"/>
              </a:rPr>
              <a:t>Agenda</a:t>
            </a:r>
          </a:p>
        </p:txBody>
      </p:sp>
      <p:sp>
        <p:nvSpPr>
          <p:cNvPr id="5" name="Text Placeholder 3">
            <a:extLst>
              <a:ext uri="{FF2B5EF4-FFF2-40B4-BE49-F238E27FC236}">
                <a16:creationId xmlns:a16="http://schemas.microsoft.com/office/drawing/2014/main" id="{3C763BB8-F9DD-C947-A897-27FFA14BC632}"/>
              </a:ext>
            </a:extLst>
          </p:cNvPr>
          <p:cNvSpPr txBox="1">
            <a:spLocks/>
          </p:cNvSpPr>
          <p:nvPr/>
        </p:nvSpPr>
        <p:spPr>
          <a:xfrm>
            <a:off x="542545" y="2526317"/>
            <a:ext cx="6951995" cy="3535083"/>
          </a:xfrm>
          <a:prstGeom prst="rect">
            <a:avLst/>
          </a:prstGeom>
        </p:spPr>
        <p:txBody>
          <a:bodyPr vert="horz" lIns="91440" tIns="45720" rIns="91440" bIns="45720" rtlCol="0" anchor="t">
            <a:normAutofit/>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228600" defTabSz="914400">
              <a:spcAft>
                <a:spcPts val="1000"/>
              </a:spcAft>
              <a:buSzPct val="100000"/>
            </a:pPr>
            <a:r>
              <a:rPr lang="en-US" sz="2400" dirty="0">
                <a:latin typeface="+mn-lt"/>
                <a:cs typeface="+mn-cs"/>
              </a:rPr>
              <a:t>Legislative Update</a:t>
            </a:r>
          </a:p>
          <a:p>
            <a:pPr marL="514350" indent="-228600" defTabSz="914400">
              <a:spcAft>
                <a:spcPts val="1000"/>
              </a:spcAft>
              <a:buSzPct val="100000"/>
            </a:pPr>
            <a:r>
              <a:rPr lang="en-US" sz="2400" dirty="0">
                <a:latin typeface="+mn-lt"/>
                <a:cs typeface="+mn-cs"/>
              </a:rPr>
              <a:t>FAFSA Simplification Act Implementation</a:t>
            </a:r>
          </a:p>
          <a:p>
            <a:pPr marL="514350" indent="-228600" defTabSz="914400">
              <a:spcAft>
                <a:spcPts val="1000"/>
              </a:spcAft>
              <a:buSzPct val="100000"/>
            </a:pPr>
            <a:r>
              <a:rPr lang="en-US" sz="2400" dirty="0">
                <a:latin typeface="+mn-lt"/>
                <a:cs typeface="+mn-cs"/>
              </a:rPr>
              <a:t>Student Aid Index </a:t>
            </a:r>
          </a:p>
          <a:p>
            <a:pPr marL="514350" indent="-228600" defTabSz="914400">
              <a:spcAft>
                <a:spcPts val="1000"/>
              </a:spcAft>
              <a:buSzPct val="100000"/>
            </a:pPr>
            <a:r>
              <a:rPr lang="en-US" sz="2400" dirty="0">
                <a:latin typeface="+mn-lt"/>
                <a:cs typeface="+mn-cs"/>
              </a:rPr>
              <a:t>Other FAFSA Simplification Changes</a:t>
            </a:r>
          </a:p>
          <a:p>
            <a:pPr marL="514350" indent="-228600" defTabSz="914400">
              <a:spcAft>
                <a:spcPts val="1000"/>
              </a:spcAft>
              <a:buSzPct val="100000"/>
            </a:pPr>
            <a:r>
              <a:rPr lang="en-US" sz="2400" dirty="0">
                <a:latin typeface="+mn-lt"/>
                <a:cs typeface="+mn-cs"/>
              </a:rPr>
              <a:t>Privacy and Data Sharing</a:t>
            </a:r>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0D8B6370-1970-4BB7-A31F-C7AE27150882}"/>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075967" y="1625079"/>
            <a:ext cx="4170530" cy="3639735"/>
          </a:xfrm>
          <a:prstGeom prst="rect">
            <a:avLst/>
          </a:prstGeom>
        </p:spPr>
      </p:pic>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a:xfrm>
            <a:off x="11704320" y="6459378"/>
            <a:ext cx="448056" cy="365125"/>
          </a:xfrm>
        </p:spPr>
        <p:txBody>
          <a:bodyPr vert="horz" lIns="91440" tIns="45720" rIns="91440" bIns="45720" rtlCol="0" anchor="ctr">
            <a:normAutofit/>
          </a:bodyPr>
          <a:lstStyle/>
          <a:p>
            <a:pPr algn="r">
              <a:spcAft>
                <a:spcPts val="600"/>
              </a:spcAft>
            </a:pPr>
            <a:fld id="{234755BD-B4AC-9044-BCE4-27904766F8BB}" type="slidenum">
              <a:rPr lang="en-US" sz="1100">
                <a:solidFill>
                  <a:srgbClr val="FFFFFF"/>
                </a:solidFill>
                <a:latin typeface="+mn-lt"/>
                <a:cs typeface="+mn-cs"/>
              </a:rPr>
              <a:pPr algn="r">
                <a:spcAft>
                  <a:spcPts val="600"/>
                </a:spcAft>
              </a:pPr>
              <a:t>2</a:t>
            </a:fld>
            <a:endParaRPr lang="en-US" sz="1100">
              <a:solidFill>
                <a:srgbClr val="FFFFFF"/>
              </a:solidFill>
              <a:latin typeface="+mn-lt"/>
              <a:cs typeface="+mn-cs"/>
            </a:endParaRPr>
          </a:p>
        </p:txBody>
      </p:sp>
    </p:spTree>
    <p:extLst>
      <p:ext uri="{BB962C8B-B14F-4D97-AF65-F5344CB8AC3E}">
        <p14:creationId xmlns:p14="http://schemas.microsoft.com/office/powerpoint/2010/main" val="498275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E7E0AA-2D10-9D4D-8CE6-60962BB41F9C}"/>
              </a:ext>
            </a:extLst>
          </p:cNvPr>
          <p:cNvSpPr>
            <a:spLocks noGrp="1"/>
          </p:cNvSpPr>
          <p:nvPr>
            <p:ph type="sldNum" sz="quarter" idx="10"/>
          </p:nvPr>
        </p:nvSpPr>
        <p:spPr/>
        <p:txBody>
          <a:bodyPr/>
          <a:lstStyle/>
          <a:p>
            <a:fld id="{234755BD-B4AC-9044-BCE4-27904766F8BB}" type="slidenum">
              <a:rPr lang="en-US" smtClean="0"/>
              <a:t>20</a:t>
            </a:fld>
            <a:endParaRPr lang="en-US"/>
          </a:p>
        </p:txBody>
      </p:sp>
      <p:sp>
        <p:nvSpPr>
          <p:cNvPr id="3" name="Title 2">
            <a:extLst>
              <a:ext uri="{FF2B5EF4-FFF2-40B4-BE49-F238E27FC236}">
                <a16:creationId xmlns:a16="http://schemas.microsoft.com/office/drawing/2014/main" id="{C16A0AB3-2F78-484A-A134-2A2C4F06CD82}"/>
              </a:ext>
            </a:extLst>
          </p:cNvPr>
          <p:cNvSpPr>
            <a:spLocks noGrp="1"/>
          </p:cNvSpPr>
          <p:nvPr>
            <p:ph type="title"/>
          </p:nvPr>
        </p:nvSpPr>
        <p:spPr/>
        <p:txBody>
          <a:bodyPr/>
          <a:lstStyle/>
          <a:p>
            <a:r>
              <a:rPr lang="en-US">
                <a:latin typeface="Arial Narrow"/>
                <a:ea typeface="Noto Serif"/>
              </a:rPr>
              <a:t>More changes</a:t>
            </a:r>
            <a:endParaRPr lang="en-US"/>
          </a:p>
        </p:txBody>
      </p:sp>
      <p:sp>
        <p:nvSpPr>
          <p:cNvPr id="4" name="Text Placeholder 3">
            <a:extLst>
              <a:ext uri="{FF2B5EF4-FFF2-40B4-BE49-F238E27FC236}">
                <a16:creationId xmlns:a16="http://schemas.microsoft.com/office/drawing/2014/main" id="{1DABF779-6A48-A849-A9D3-DF61E5C564C2}"/>
              </a:ext>
            </a:extLst>
          </p:cNvPr>
          <p:cNvSpPr>
            <a:spLocks noGrp="1"/>
          </p:cNvSpPr>
          <p:nvPr>
            <p:ph type="body" sz="quarter" idx="20"/>
          </p:nvPr>
        </p:nvSpPr>
        <p:spPr/>
        <p:txBody>
          <a:bodyPr vert="horz" lIns="0" tIns="45720" rIns="91440" bIns="45720" rtlCol="0" anchor="t">
            <a:noAutofit/>
          </a:bodyPr>
          <a:lstStyle/>
          <a:p>
            <a:pPr marL="342900" indent="-342900">
              <a:lnSpc>
                <a:spcPct val="100000"/>
              </a:lnSpc>
              <a:spcBef>
                <a:spcPts val="0"/>
              </a:spcBef>
              <a:buFont typeface="Symbol,Sans-Serif"/>
              <a:buChar char=""/>
            </a:pPr>
            <a:r>
              <a:rPr lang="en-US">
                <a:latin typeface="Cambria"/>
                <a:ea typeface="Cambria"/>
                <a:cs typeface="Arial"/>
              </a:rPr>
              <a:t>Dependency overrides now with other PJ adjustments in this §.</a:t>
            </a:r>
            <a:endParaRPr lang="en-US">
              <a:ea typeface="Cambria" panose="02040503050406030204" pitchFamily="18" charset="0"/>
            </a:endParaRPr>
          </a:p>
          <a:p>
            <a:pPr marL="342900" indent="-342900">
              <a:lnSpc>
                <a:spcPct val="100000"/>
              </a:lnSpc>
              <a:spcBef>
                <a:spcPts val="0"/>
              </a:spcBef>
              <a:buFont typeface="Symbol,Sans-Serif"/>
              <a:buChar char=""/>
            </a:pPr>
            <a:r>
              <a:rPr lang="en-US">
                <a:latin typeface="Cambria"/>
                <a:ea typeface="Cambria"/>
                <a:cs typeface="Arial"/>
              </a:rPr>
              <a:t>There is a helpful list of sources of documentation.</a:t>
            </a:r>
            <a:endParaRPr lang="en-US">
              <a:ea typeface="Cambria"/>
            </a:endParaRPr>
          </a:p>
          <a:p>
            <a:pPr marL="342900" indent="-342900">
              <a:lnSpc>
                <a:spcPct val="100000"/>
              </a:lnSpc>
              <a:spcBef>
                <a:spcPts val="0"/>
              </a:spcBef>
              <a:buFont typeface="Symbol,Sans-Serif"/>
              <a:buChar char=""/>
            </a:pPr>
            <a:r>
              <a:rPr lang="en-US">
                <a:latin typeface="Cambria"/>
                <a:ea typeface="Cambria"/>
                <a:cs typeface="Arial"/>
              </a:rPr>
              <a:t>Schools can’t have a policy of never considering PJ.</a:t>
            </a:r>
            <a:endParaRPr lang="en-US"/>
          </a:p>
          <a:p>
            <a:endParaRPr lang="en-US" dirty="0">
              <a:ea typeface="Cambria"/>
            </a:endParaRPr>
          </a:p>
        </p:txBody>
      </p:sp>
      <p:sp>
        <p:nvSpPr>
          <p:cNvPr id="8" name="Text Placeholder 7">
            <a:extLst>
              <a:ext uri="{FF2B5EF4-FFF2-40B4-BE49-F238E27FC236}">
                <a16:creationId xmlns:a16="http://schemas.microsoft.com/office/drawing/2014/main" id="{E7E8BA4A-92D8-EE4E-874F-144F7F60728F}"/>
              </a:ext>
            </a:extLst>
          </p:cNvPr>
          <p:cNvSpPr>
            <a:spLocks noGrp="1"/>
          </p:cNvSpPr>
          <p:nvPr>
            <p:ph type="body" sz="quarter" idx="31"/>
          </p:nvPr>
        </p:nvSpPr>
        <p:spPr/>
        <p:txBody>
          <a:bodyPr/>
          <a:lstStyle/>
          <a:p>
            <a:r>
              <a:rPr lang="en-US">
                <a:latin typeface="Arial Narrow"/>
              </a:rPr>
              <a:t>HEA Sec. 479A—PJ</a:t>
            </a:r>
            <a:endParaRPr lang="en-US"/>
          </a:p>
        </p:txBody>
      </p:sp>
      <p:sp>
        <p:nvSpPr>
          <p:cNvPr id="9" name="Text Placeholder 8">
            <a:extLst>
              <a:ext uri="{FF2B5EF4-FFF2-40B4-BE49-F238E27FC236}">
                <a16:creationId xmlns:a16="http://schemas.microsoft.com/office/drawing/2014/main" id="{D8EECE11-CC80-914D-AD83-9C268421AFE8}"/>
              </a:ext>
            </a:extLst>
          </p:cNvPr>
          <p:cNvSpPr>
            <a:spLocks noGrp="1"/>
          </p:cNvSpPr>
          <p:nvPr>
            <p:ph type="body" sz="quarter" idx="32"/>
          </p:nvPr>
        </p:nvSpPr>
        <p:spPr/>
        <p:txBody>
          <a:bodyPr vert="horz" lIns="0" tIns="45720" rIns="91440" bIns="45720" rtlCol="0" anchor="t">
            <a:noAutofit/>
          </a:bodyPr>
          <a:lstStyle/>
          <a:p>
            <a:r>
              <a:rPr lang="en-US">
                <a:latin typeface="Cambria"/>
                <a:ea typeface="Cambria"/>
                <a:cs typeface="Arial"/>
              </a:rPr>
              <a:t>Whose financial data appears on the FAFSA will now be based on who provides more support to the student rather than whom the student lived with. No time frame is mentioned.</a:t>
            </a:r>
          </a:p>
          <a:p>
            <a:endParaRPr lang="en-US" dirty="0">
              <a:ea typeface="Cambria"/>
            </a:endParaRPr>
          </a:p>
        </p:txBody>
      </p:sp>
      <p:sp>
        <p:nvSpPr>
          <p:cNvPr id="10" name="Text Placeholder 9">
            <a:extLst>
              <a:ext uri="{FF2B5EF4-FFF2-40B4-BE49-F238E27FC236}">
                <a16:creationId xmlns:a16="http://schemas.microsoft.com/office/drawing/2014/main" id="{58282BB3-1DF4-8E43-93EC-15FC261BA87F}"/>
              </a:ext>
            </a:extLst>
          </p:cNvPr>
          <p:cNvSpPr>
            <a:spLocks noGrp="1"/>
          </p:cNvSpPr>
          <p:nvPr>
            <p:ph type="body" sz="quarter" idx="33"/>
          </p:nvPr>
        </p:nvSpPr>
        <p:spPr/>
        <p:txBody>
          <a:bodyPr/>
          <a:lstStyle/>
          <a:p>
            <a:r>
              <a:rPr lang="en-US">
                <a:latin typeface="Arial Narrow"/>
              </a:rPr>
              <a:t>Divorced or separated parents</a:t>
            </a:r>
            <a:endParaRPr lang="en-US"/>
          </a:p>
        </p:txBody>
      </p:sp>
      <p:sp>
        <p:nvSpPr>
          <p:cNvPr id="11" name="Text Placeholder 10">
            <a:extLst>
              <a:ext uri="{FF2B5EF4-FFF2-40B4-BE49-F238E27FC236}">
                <a16:creationId xmlns:a16="http://schemas.microsoft.com/office/drawing/2014/main" id="{192285E9-F8FF-C347-8E33-E9A43A275B7B}"/>
              </a:ext>
            </a:extLst>
          </p:cNvPr>
          <p:cNvSpPr>
            <a:spLocks noGrp="1"/>
          </p:cNvSpPr>
          <p:nvPr>
            <p:ph type="body" sz="quarter" idx="34"/>
          </p:nvPr>
        </p:nvSpPr>
        <p:spPr/>
        <p:txBody>
          <a:bodyPr vert="horz" lIns="0" tIns="45720" rIns="91440" bIns="45720" rtlCol="0" anchor="t">
            <a:noAutofit/>
          </a:bodyPr>
          <a:lstStyle/>
          <a:p>
            <a:r>
              <a:rPr lang="en-US">
                <a:latin typeface="Cambria"/>
                <a:ea typeface="Cambria"/>
                <a:cs typeface="Arial"/>
              </a:rPr>
              <a:t>There is now a cutoff of &lt;$60,000 and stipulations </a:t>
            </a:r>
            <a:r>
              <a:rPr lang="en-US" dirty="0">
                <a:latin typeface="Cambria"/>
                <a:ea typeface="Cambria"/>
                <a:cs typeface="Arial"/>
              </a:rPr>
              <a:t>about certain tax schedules not filed.</a:t>
            </a:r>
          </a:p>
          <a:p>
            <a:endParaRPr lang="en-US" dirty="0">
              <a:ea typeface="Cambria"/>
            </a:endParaRPr>
          </a:p>
        </p:txBody>
      </p:sp>
      <p:sp>
        <p:nvSpPr>
          <p:cNvPr id="12" name="Text Placeholder 11">
            <a:extLst>
              <a:ext uri="{FF2B5EF4-FFF2-40B4-BE49-F238E27FC236}">
                <a16:creationId xmlns:a16="http://schemas.microsoft.com/office/drawing/2014/main" id="{06583844-394B-C045-AAEC-F073A3B04B3B}"/>
              </a:ext>
            </a:extLst>
          </p:cNvPr>
          <p:cNvSpPr>
            <a:spLocks noGrp="1"/>
          </p:cNvSpPr>
          <p:nvPr>
            <p:ph type="body" sz="quarter" idx="35"/>
          </p:nvPr>
        </p:nvSpPr>
        <p:spPr/>
        <p:txBody>
          <a:bodyPr/>
          <a:lstStyle/>
          <a:p>
            <a:r>
              <a:rPr lang="en-US">
                <a:latin typeface="Arial Narrow"/>
              </a:rPr>
              <a:t>Simplified needs</a:t>
            </a:r>
            <a:br>
              <a:rPr lang="en-US">
                <a:latin typeface="Arial Narrow"/>
              </a:rPr>
            </a:br>
            <a:r>
              <a:rPr lang="en-US">
                <a:latin typeface="Arial Narrow"/>
              </a:rPr>
              <a:t>(assets excluded)</a:t>
            </a:r>
            <a:endParaRPr lang="en-US"/>
          </a:p>
        </p:txBody>
      </p:sp>
      <p:pic>
        <p:nvPicPr>
          <p:cNvPr id="14" name="Graphic 13">
            <a:extLst>
              <a:ext uri="{FF2B5EF4-FFF2-40B4-BE49-F238E27FC236}">
                <a16:creationId xmlns:a16="http://schemas.microsoft.com/office/drawing/2014/main" id="{DF0E8370-90A7-486D-AADF-AA4F7D57555F}"/>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757376" y="1881241"/>
            <a:ext cx="667512" cy="667512"/>
          </a:xfrm>
          <a:prstGeom prst="rect">
            <a:avLst/>
          </a:prstGeom>
        </p:spPr>
      </p:pic>
      <p:pic>
        <p:nvPicPr>
          <p:cNvPr id="16" name="Graphic 15">
            <a:extLst>
              <a:ext uri="{FF2B5EF4-FFF2-40B4-BE49-F238E27FC236}">
                <a16:creationId xmlns:a16="http://schemas.microsoft.com/office/drawing/2014/main" id="{61B83F9F-DC36-409C-A2D3-779AE3EFF56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92823" y="1884946"/>
            <a:ext cx="757716" cy="667512"/>
          </a:xfrm>
          <a:prstGeom prst="rect">
            <a:avLst/>
          </a:prstGeom>
        </p:spPr>
      </p:pic>
      <p:pic>
        <p:nvPicPr>
          <p:cNvPr id="18" name="Graphic 17">
            <a:extLst>
              <a:ext uri="{FF2B5EF4-FFF2-40B4-BE49-F238E27FC236}">
                <a16:creationId xmlns:a16="http://schemas.microsoft.com/office/drawing/2014/main" id="{BCD564D4-FB30-4CA6-A669-4F57F9144675}"/>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834555" y="1885819"/>
            <a:ext cx="569827" cy="667512"/>
          </a:xfrm>
          <a:prstGeom prst="rect">
            <a:avLst/>
          </a:prstGeom>
        </p:spPr>
      </p:pic>
    </p:spTree>
    <p:extLst>
      <p:ext uri="{BB962C8B-B14F-4D97-AF65-F5344CB8AC3E}">
        <p14:creationId xmlns:p14="http://schemas.microsoft.com/office/powerpoint/2010/main" val="225797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043DA2-24E8-4B58-A4D5-1DA71D70A2AE}"/>
              </a:ext>
            </a:extLst>
          </p:cNvPr>
          <p:cNvSpPr>
            <a:spLocks noGrp="1"/>
          </p:cNvSpPr>
          <p:nvPr>
            <p:ph type="sldNum" sz="quarter" idx="10"/>
          </p:nvPr>
        </p:nvSpPr>
        <p:spPr/>
        <p:txBody>
          <a:bodyPr/>
          <a:lstStyle/>
          <a:p>
            <a:fld id="{234755BD-B4AC-9044-BCE4-27904766F8BB}" type="slidenum">
              <a:rPr lang="en-US" smtClean="0"/>
              <a:t>21</a:t>
            </a:fld>
            <a:endParaRPr lang="en-US"/>
          </a:p>
        </p:txBody>
      </p:sp>
      <p:sp>
        <p:nvSpPr>
          <p:cNvPr id="3" name="Title 2">
            <a:extLst>
              <a:ext uri="{FF2B5EF4-FFF2-40B4-BE49-F238E27FC236}">
                <a16:creationId xmlns:a16="http://schemas.microsoft.com/office/drawing/2014/main" id="{5DCC9740-986A-4FAF-8779-FF46601E6EEE}"/>
              </a:ext>
            </a:extLst>
          </p:cNvPr>
          <p:cNvSpPr>
            <a:spLocks noGrp="1"/>
          </p:cNvSpPr>
          <p:nvPr>
            <p:ph type="title"/>
          </p:nvPr>
        </p:nvSpPr>
        <p:spPr/>
        <p:txBody>
          <a:bodyPr/>
          <a:lstStyle/>
          <a:p>
            <a:r>
              <a:rPr lang="en-US">
                <a:latin typeface="Arial Narrow"/>
                <a:ea typeface="Noto Serif"/>
              </a:rPr>
              <a:t>And still more</a:t>
            </a:r>
          </a:p>
        </p:txBody>
      </p:sp>
      <p:sp>
        <p:nvSpPr>
          <p:cNvPr id="4" name="Text Placeholder 3">
            <a:extLst>
              <a:ext uri="{FF2B5EF4-FFF2-40B4-BE49-F238E27FC236}">
                <a16:creationId xmlns:a16="http://schemas.microsoft.com/office/drawing/2014/main" id="{121D6453-1861-4385-B7D0-16D259561FA9}"/>
              </a:ext>
            </a:extLst>
          </p:cNvPr>
          <p:cNvSpPr>
            <a:spLocks noGrp="1"/>
          </p:cNvSpPr>
          <p:nvPr>
            <p:ph type="body" sz="quarter" idx="20"/>
          </p:nvPr>
        </p:nvSpPr>
        <p:spPr/>
        <p:txBody>
          <a:bodyPr vert="horz" lIns="0" tIns="45720" rIns="91440" bIns="45720" rtlCol="0" anchor="t">
            <a:noAutofit/>
          </a:bodyPr>
          <a:lstStyle/>
          <a:p>
            <a:r>
              <a:rPr lang="en-US" dirty="0">
                <a:latin typeface="Cambria"/>
                <a:ea typeface="Cambria"/>
                <a:cs typeface="Arial"/>
              </a:rPr>
              <a:t>Under the FSA it only includes the student plus </a:t>
            </a:r>
            <a:r>
              <a:rPr lang="en-US">
                <a:latin typeface="Cambria"/>
                <a:ea typeface="Cambria"/>
                <a:cs typeface="Arial"/>
              </a:rPr>
              <a:t>those who live with and receive </a:t>
            </a:r>
            <a:r>
              <a:rPr lang="en-US" dirty="0">
                <a:latin typeface="Cambria"/>
                <a:ea typeface="Cambria"/>
                <a:cs typeface="Arial"/>
              </a:rPr>
              <a:t>more than half support from the parent.</a:t>
            </a:r>
          </a:p>
          <a:p>
            <a:endParaRPr lang="en-US" dirty="0">
              <a:ea typeface="Cambria"/>
            </a:endParaRPr>
          </a:p>
        </p:txBody>
      </p:sp>
      <p:sp>
        <p:nvSpPr>
          <p:cNvPr id="8" name="Text Placeholder 7">
            <a:extLst>
              <a:ext uri="{FF2B5EF4-FFF2-40B4-BE49-F238E27FC236}">
                <a16:creationId xmlns:a16="http://schemas.microsoft.com/office/drawing/2014/main" id="{1FFCD240-5693-4C13-BD3C-EF90932FB6B1}"/>
              </a:ext>
            </a:extLst>
          </p:cNvPr>
          <p:cNvSpPr>
            <a:spLocks noGrp="1"/>
          </p:cNvSpPr>
          <p:nvPr>
            <p:ph type="body" sz="quarter" idx="31"/>
          </p:nvPr>
        </p:nvSpPr>
        <p:spPr/>
        <p:txBody>
          <a:bodyPr/>
          <a:lstStyle/>
          <a:p>
            <a:r>
              <a:rPr lang="en-US">
                <a:latin typeface="Arial Narrow"/>
              </a:rPr>
              <a:t>Dependents of the parent</a:t>
            </a:r>
            <a:endParaRPr lang="en-US"/>
          </a:p>
        </p:txBody>
      </p:sp>
      <p:sp>
        <p:nvSpPr>
          <p:cNvPr id="9" name="Text Placeholder 8">
            <a:extLst>
              <a:ext uri="{FF2B5EF4-FFF2-40B4-BE49-F238E27FC236}">
                <a16:creationId xmlns:a16="http://schemas.microsoft.com/office/drawing/2014/main" id="{6AA83528-D49E-4C40-8996-16545190CDB1}"/>
              </a:ext>
            </a:extLst>
          </p:cNvPr>
          <p:cNvSpPr>
            <a:spLocks noGrp="1"/>
          </p:cNvSpPr>
          <p:nvPr>
            <p:ph type="body" sz="quarter" idx="32"/>
          </p:nvPr>
        </p:nvSpPr>
        <p:spPr/>
        <p:txBody>
          <a:bodyPr vert="horz" lIns="0" tIns="45720" rIns="91440" bIns="45720" rtlCol="0" anchor="t">
            <a:noAutofit/>
          </a:bodyPr>
          <a:lstStyle/>
          <a:p>
            <a:r>
              <a:rPr lang="en-US" dirty="0">
                <a:latin typeface="Cambria"/>
                <a:ea typeface="Cambria"/>
                <a:cs typeface="Arial"/>
              </a:rPr>
              <a:t>Now refers to the Internal Revenue code and the definition of dependent in </a:t>
            </a:r>
            <a:r>
              <a:rPr lang="en-US">
                <a:latin typeface="Cambria"/>
                <a:ea typeface="Cambria"/>
                <a:cs typeface="Arial"/>
              </a:rPr>
              <a:t>section 152 there and those who </a:t>
            </a:r>
            <a:r>
              <a:rPr lang="en-US" dirty="0">
                <a:latin typeface="Cambria"/>
                <a:ea typeface="Cambria"/>
                <a:cs typeface="Arial"/>
              </a:rPr>
              <a:t>would qualify for the child tax credit under section 24.</a:t>
            </a:r>
          </a:p>
          <a:p>
            <a:endParaRPr lang="en-US" dirty="0">
              <a:ea typeface="Cambria"/>
            </a:endParaRPr>
          </a:p>
        </p:txBody>
      </p:sp>
      <p:sp>
        <p:nvSpPr>
          <p:cNvPr id="10" name="Text Placeholder 9">
            <a:extLst>
              <a:ext uri="{FF2B5EF4-FFF2-40B4-BE49-F238E27FC236}">
                <a16:creationId xmlns:a16="http://schemas.microsoft.com/office/drawing/2014/main" id="{3F149104-432A-4E4B-B6CF-B2E7E1075BD9}"/>
              </a:ext>
            </a:extLst>
          </p:cNvPr>
          <p:cNvSpPr>
            <a:spLocks noGrp="1"/>
          </p:cNvSpPr>
          <p:nvPr>
            <p:ph type="body" sz="quarter" idx="33"/>
          </p:nvPr>
        </p:nvSpPr>
        <p:spPr/>
        <p:txBody>
          <a:bodyPr/>
          <a:lstStyle/>
          <a:p>
            <a:r>
              <a:rPr lang="en-US">
                <a:latin typeface="Arial Narrow"/>
              </a:rPr>
              <a:t>Family size</a:t>
            </a:r>
            <a:endParaRPr lang="en-US"/>
          </a:p>
        </p:txBody>
      </p:sp>
      <p:sp>
        <p:nvSpPr>
          <p:cNvPr id="11" name="Text Placeholder 10">
            <a:extLst>
              <a:ext uri="{FF2B5EF4-FFF2-40B4-BE49-F238E27FC236}">
                <a16:creationId xmlns:a16="http://schemas.microsoft.com/office/drawing/2014/main" id="{865530B1-199E-494E-97D1-E68188837CA1}"/>
              </a:ext>
            </a:extLst>
          </p:cNvPr>
          <p:cNvSpPr>
            <a:spLocks noGrp="1"/>
          </p:cNvSpPr>
          <p:nvPr>
            <p:ph type="body" sz="quarter" idx="34"/>
          </p:nvPr>
        </p:nvSpPr>
        <p:spPr/>
        <p:txBody>
          <a:bodyPr vert="horz" lIns="0" tIns="45720" rIns="91440" bIns="45720" rtlCol="0" anchor="t">
            <a:noAutofit/>
          </a:bodyPr>
          <a:lstStyle/>
          <a:p>
            <a:r>
              <a:rPr lang="en-US" dirty="0">
                <a:latin typeface="Cambria"/>
                <a:ea typeface="Cambria"/>
                <a:cs typeface="Arial"/>
              </a:rPr>
              <a:t>A new status for those students who indicate that they cannot provide parent </a:t>
            </a:r>
            <a:r>
              <a:rPr lang="en-US">
                <a:latin typeface="Cambria"/>
                <a:ea typeface="Cambria"/>
                <a:cs typeface="Arial"/>
              </a:rPr>
              <a:t>information on the FAFSA</a:t>
            </a:r>
            <a:endParaRPr lang="en-US" dirty="0">
              <a:ea typeface="Cambria"/>
            </a:endParaRPr>
          </a:p>
        </p:txBody>
      </p:sp>
      <p:sp>
        <p:nvSpPr>
          <p:cNvPr id="12" name="Text Placeholder 11">
            <a:extLst>
              <a:ext uri="{FF2B5EF4-FFF2-40B4-BE49-F238E27FC236}">
                <a16:creationId xmlns:a16="http://schemas.microsoft.com/office/drawing/2014/main" id="{C02DE515-B14D-4979-8B5D-071C347BD386}"/>
              </a:ext>
            </a:extLst>
          </p:cNvPr>
          <p:cNvSpPr>
            <a:spLocks noGrp="1"/>
          </p:cNvSpPr>
          <p:nvPr>
            <p:ph type="body" sz="quarter" idx="35"/>
          </p:nvPr>
        </p:nvSpPr>
        <p:spPr/>
        <p:txBody>
          <a:bodyPr/>
          <a:lstStyle/>
          <a:p>
            <a:r>
              <a:rPr lang="en-US">
                <a:latin typeface="Arial Narrow"/>
              </a:rPr>
              <a:t>Provisional independent student</a:t>
            </a:r>
            <a:endParaRPr lang="en-US"/>
          </a:p>
        </p:txBody>
      </p:sp>
      <p:pic>
        <p:nvPicPr>
          <p:cNvPr id="14" name="Graphic 13">
            <a:extLst>
              <a:ext uri="{FF2B5EF4-FFF2-40B4-BE49-F238E27FC236}">
                <a16:creationId xmlns:a16="http://schemas.microsoft.com/office/drawing/2014/main" id="{ACBCB32E-628A-4700-AB6F-441C656BC29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762815" y="1887415"/>
            <a:ext cx="572153" cy="667512"/>
          </a:xfrm>
          <a:prstGeom prst="rect">
            <a:avLst/>
          </a:prstGeom>
        </p:spPr>
      </p:pic>
      <p:pic>
        <p:nvPicPr>
          <p:cNvPr id="16" name="Graphic 15">
            <a:extLst>
              <a:ext uri="{FF2B5EF4-FFF2-40B4-BE49-F238E27FC236}">
                <a16:creationId xmlns:a16="http://schemas.microsoft.com/office/drawing/2014/main" id="{8DDB8FE5-BCDD-4490-9D84-2BB6D106697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907290" y="1887415"/>
            <a:ext cx="748916" cy="667512"/>
          </a:xfrm>
          <a:prstGeom prst="rect">
            <a:avLst/>
          </a:prstGeom>
        </p:spPr>
      </p:pic>
      <p:pic>
        <p:nvPicPr>
          <p:cNvPr id="18" name="Graphic 17">
            <a:extLst>
              <a:ext uri="{FF2B5EF4-FFF2-40B4-BE49-F238E27FC236}">
                <a16:creationId xmlns:a16="http://schemas.microsoft.com/office/drawing/2014/main" id="{CB001CF3-09C0-4903-9F20-CAB37CDCDE5D}"/>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825974" y="1891389"/>
            <a:ext cx="667512" cy="667512"/>
          </a:xfrm>
          <a:prstGeom prst="rect">
            <a:avLst/>
          </a:prstGeom>
        </p:spPr>
      </p:pic>
    </p:spTree>
    <p:extLst>
      <p:ext uri="{BB962C8B-B14F-4D97-AF65-F5344CB8AC3E}">
        <p14:creationId xmlns:p14="http://schemas.microsoft.com/office/powerpoint/2010/main" val="1944562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latin typeface="Arial Narrow"/>
                <a:ea typeface="Noto Serif"/>
              </a:rPr>
              <a:t>Privacy and data sharing</a:t>
            </a:r>
            <a:endParaRPr lang="en-US" dirty="0"/>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p:txBody>
          <a:bodyPr vert="horz" lIns="91440" tIns="45720" rIns="91440" bIns="45720" rtlCol="0" anchor="t">
            <a:noAutofit/>
          </a:bodyPr>
          <a:lstStyle/>
          <a:p>
            <a:pPr marL="0" indent="0">
              <a:buNone/>
            </a:pPr>
            <a:r>
              <a:rPr lang="en-US" dirty="0">
                <a:latin typeface="Cambria"/>
                <a:ea typeface="Cambria"/>
                <a:cs typeface="Arial"/>
              </a:rPr>
              <a:t>There are significant differences between the current HEA and the FSA in privacy, data sharing, and how student information will be able to be used for research and other purposes.</a:t>
            </a:r>
          </a:p>
          <a:p>
            <a:pPr marL="0" indent="0">
              <a:buNone/>
            </a:pPr>
            <a:r>
              <a:rPr lang="en-US">
                <a:latin typeface="Cambria"/>
                <a:ea typeface="Cambria"/>
                <a:cs typeface="Arial"/>
              </a:rPr>
              <a:t>HEA 483(a)(3)(E): "Data collected by such electronic version of the forms shall be used only for the application, award, and administration of aid awarded under this title, State aid, or aid awarded by eligible institutions or such entities as the Secretary may designate."</a:t>
            </a:r>
          </a:p>
          <a:p>
            <a:pPr marL="0" indent="0">
              <a:buNone/>
            </a:pPr>
            <a:r>
              <a:rPr lang="en-US">
                <a:latin typeface="Cambria"/>
                <a:ea typeface="Cambria"/>
                <a:cs typeface="Arial"/>
              </a:rPr>
              <a:t>The Simplification Act allows more latitude for sharing FAFSA data.</a:t>
            </a:r>
            <a:endParaRPr lang="en-US" dirty="0">
              <a:ea typeface="Cambria"/>
            </a:endParaRPr>
          </a:p>
        </p:txBody>
      </p:sp>
    </p:spTree>
    <p:extLst>
      <p:ext uri="{BB962C8B-B14F-4D97-AF65-F5344CB8AC3E}">
        <p14:creationId xmlns:p14="http://schemas.microsoft.com/office/powerpoint/2010/main" val="3119252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7C79B1-B66E-F54C-9547-41926CFB32E9}"/>
              </a:ext>
            </a:extLst>
          </p:cNvPr>
          <p:cNvSpPr>
            <a:spLocks noGrp="1"/>
          </p:cNvSpPr>
          <p:nvPr>
            <p:ph type="sldNum" sz="quarter" idx="11"/>
          </p:nvPr>
        </p:nvSpPr>
        <p:spPr/>
        <p:txBody>
          <a:bodyPr/>
          <a:lstStyle/>
          <a:p>
            <a:fld id="{234755BD-B4AC-9044-BCE4-27904766F8BB}" type="slidenum">
              <a:rPr lang="en-US" smtClean="0"/>
              <a:pPr/>
              <a:t>23</a:t>
            </a:fld>
            <a:endParaRPr lang="en-US"/>
          </a:p>
        </p:txBody>
      </p:sp>
      <p:sp>
        <p:nvSpPr>
          <p:cNvPr id="4" name="Text Placeholder 4">
            <a:extLst>
              <a:ext uri="{FF2B5EF4-FFF2-40B4-BE49-F238E27FC236}">
                <a16:creationId xmlns:a16="http://schemas.microsoft.com/office/drawing/2014/main" id="{8C2EDCD5-5D28-844F-8A69-4FC8554F125A}"/>
              </a:ext>
            </a:extLst>
          </p:cNvPr>
          <p:cNvSpPr txBox="1">
            <a:spLocks/>
          </p:cNvSpPr>
          <p:nvPr/>
        </p:nvSpPr>
        <p:spPr>
          <a:xfrm>
            <a:off x="1992438" y="1802292"/>
            <a:ext cx="8207124" cy="1762542"/>
          </a:xfrm>
          <a:prstGeom prst="rect">
            <a:avLst/>
          </a:prstGeom>
          <a:noFill/>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0" b="1" dirty="0">
                <a:solidFill>
                  <a:schemeClr val="accent1"/>
                </a:solidFill>
                <a:latin typeface="Arial" panose="020B0604020202020204" pitchFamily="34" charset="0"/>
              </a:rPr>
              <a:t>QUESTIONS?</a:t>
            </a:r>
          </a:p>
        </p:txBody>
      </p:sp>
      <p:sp>
        <p:nvSpPr>
          <p:cNvPr id="5" name="Text Placeholder 3">
            <a:extLst>
              <a:ext uri="{FF2B5EF4-FFF2-40B4-BE49-F238E27FC236}">
                <a16:creationId xmlns:a16="http://schemas.microsoft.com/office/drawing/2014/main" id="{266E3C58-B4EF-B84D-A530-F02A1F1DB0E3}"/>
              </a:ext>
            </a:extLst>
          </p:cNvPr>
          <p:cNvSpPr txBox="1">
            <a:spLocks/>
          </p:cNvSpPr>
          <p:nvPr/>
        </p:nvSpPr>
        <p:spPr>
          <a:xfrm>
            <a:off x="1650894" y="3899275"/>
            <a:ext cx="8890211" cy="1534563"/>
          </a:xfrm>
          <a:prstGeom prst="rect">
            <a:avLst/>
          </a:prstGeom>
        </p:spPr>
        <p:txBody>
          <a:bodyPr lIns="91440" tIns="45720" rIns="91440" bIns="45720" anchor="t"/>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Arial"/>
                <a:ea typeface="Cambria"/>
                <a:cs typeface="Arial"/>
                <a:hlinkClick r:id="rId2"/>
              </a:rPr>
              <a:t>Melanie.Storey@ed.gov</a:t>
            </a:r>
            <a:endParaRPr lang="en-US" sz="1800" dirty="0">
              <a:latin typeface="Cambria"/>
              <a:ea typeface="Cambria"/>
              <a:cs typeface="Arial"/>
            </a:endParaRPr>
          </a:p>
          <a:p>
            <a:pPr marL="0" indent="0" algn="ctr">
              <a:buNone/>
            </a:pPr>
            <a:r>
              <a:rPr lang="en-US" dirty="0">
                <a:latin typeface="Arial"/>
                <a:ea typeface="Cambria"/>
                <a:cs typeface="Arial"/>
                <a:hlinkClick r:id="rId3"/>
              </a:rPr>
              <a:t>Kimberly.Wells@ed.gov</a:t>
            </a:r>
            <a:endParaRPr lang="en-US" dirty="0">
              <a:latin typeface="Arial"/>
              <a:ea typeface="Cambria"/>
              <a:cs typeface="Arial"/>
            </a:endParaRPr>
          </a:p>
          <a:p>
            <a:pPr marL="0" indent="0" algn="ctr">
              <a:buNone/>
            </a:pPr>
            <a:r>
              <a:rPr lang="en-US" dirty="0">
                <a:latin typeface="Arial"/>
                <a:ea typeface="Cambria"/>
                <a:cs typeface="Arial"/>
                <a:hlinkClick r:id="rId4"/>
              </a:rPr>
              <a:t>Brian.Schelling@ed.gov</a:t>
            </a:r>
            <a:endParaRPr lang="en-US" dirty="0">
              <a:latin typeface="Arial"/>
              <a:ea typeface="Cambria"/>
              <a:cs typeface="Arial"/>
            </a:endParaRPr>
          </a:p>
          <a:p>
            <a:pPr marL="0" indent="0" algn="ctr">
              <a:buNone/>
            </a:pPr>
            <a:r>
              <a:rPr lang="en-US" sz="1800" dirty="0"/>
              <a:t>[Virtual Table times and sessions]</a:t>
            </a:r>
          </a:p>
        </p:txBody>
      </p:sp>
    </p:spTree>
    <p:extLst>
      <p:ext uri="{BB962C8B-B14F-4D97-AF65-F5344CB8AC3E}">
        <p14:creationId xmlns:p14="http://schemas.microsoft.com/office/powerpoint/2010/main" val="3166980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a:xfrm>
            <a:off x="11707153" y="6700908"/>
            <a:ext cx="399651" cy="312099"/>
          </a:xfrm>
        </p:spPr>
        <p:txBody>
          <a:bodyPr/>
          <a:lstStyle/>
          <a:p>
            <a:fld id="{234755BD-B4AC-9044-BCE4-27904766F8BB}" type="slidenum">
              <a:rPr lang="en-US" smtClean="0"/>
              <a:pPr/>
              <a:t>3</a:t>
            </a:fld>
            <a:endParaRPr lang="en-US"/>
          </a:p>
        </p:txBody>
      </p:sp>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a:xfrm>
            <a:off x="3939604" y="513828"/>
            <a:ext cx="7842491" cy="653445"/>
          </a:xfrm>
        </p:spPr>
        <p:txBody>
          <a:bodyPr/>
          <a:lstStyle/>
          <a:p>
            <a:r>
              <a:rPr lang="en-US" sz="3200" dirty="0"/>
              <a:t>Consolidated Appropriations </a:t>
            </a:r>
            <a:r>
              <a:rPr lang="en-US" sz="3200" dirty="0" err="1"/>
              <a:t>AcT</a:t>
            </a:r>
            <a:r>
              <a:rPr lang="en-US" sz="3200" dirty="0"/>
              <a:t>, 2021</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8413" y="3775669"/>
            <a:ext cx="4115763" cy="2464908"/>
          </a:xfrm>
        </p:spPr>
        <p:txBody>
          <a:bodyPr/>
          <a:lstStyle/>
          <a:p>
            <a:pPr marL="285744" indent="-285744">
              <a:lnSpc>
                <a:spcPct val="100000"/>
              </a:lnSpc>
              <a:spcBef>
                <a:spcPts val="0"/>
              </a:spcBef>
              <a:spcAft>
                <a:spcPts val="0"/>
              </a:spcAft>
              <a:buFont typeface="Arial" panose="020B0604020202020204" pitchFamily="34" charset="0"/>
              <a:buChar char="•"/>
            </a:pPr>
            <a:r>
              <a:rPr lang="en-US" sz="1333" dirty="0"/>
              <a:t>The FUTURE Act allows the IRS to share data with FSA for increased ease in administering federal student aid programs.</a:t>
            </a:r>
          </a:p>
          <a:p>
            <a:pPr marL="285744" indent="-285744">
              <a:lnSpc>
                <a:spcPct val="100000"/>
              </a:lnSpc>
              <a:spcBef>
                <a:spcPts val="0"/>
              </a:spcBef>
              <a:spcAft>
                <a:spcPts val="0"/>
              </a:spcAft>
              <a:buFont typeface="Arial" panose="020B0604020202020204" pitchFamily="34" charset="0"/>
              <a:buChar char="•"/>
            </a:pPr>
            <a:endParaRPr lang="en-US" sz="1333" dirty="0"/>
          </a:p>
          <a:p>
            <a:pPr marL="285744" indent="-285744">
              <a:lnSpc>
                <a:spcPct val="100000"/>
              </a:lnSpc>
              <a:buFont typeface="Arial" panose="020B0604020202020204" pitchFamily="34" charset="0"/>
              <a:buChar char="•"/>
            </a:pPr>
            <a:endParaRPr lang="en-US" sz="1333" dirty="0"/>
          </a:p>
        </p:txBody>
      </p:sp>
      <p:sp>
        <p:nvSpPr>
          <p:cNvPr id="7" name="Text Placeholder 6">
            <a:extLst>
              <a:ext uri="{FF2B5EF4-FFF2-40B4-BE49-F238E27FC236}">
                <a16:creationId xmlns:a16="http://schemas.microsoft.com/office/drawing/2014/main" id="{53E934F6-2A51-5343-9BF2-B8ED999A03AF}"/>
              </a:ext>
            </a:extLst>
          </p:cNvPr>
          <p:cNvSpPr>
            <a:spLocks noGrp="1"/>
          </p:cNvSpPr>
          <p:nvPr>
            <p:ph type="body" sz="quarter" idx="25"/>
          </p:nvPr>
        </p:nvSpPr>
        <p:spPr>
          <a:xfrm>
            <a:off x="3939607" y="3198575"/>
            <a:ext cx="3297679" cy="605467"/>
          </a:xfrm>
        </p:spPr>
        <p:txBody>
          <a:bodyPr/>
          <a:lstStyle/>
          <a:p>
            <a:r>
              <a:rPr lang="en-US" dirty="0"/>
              <a:t>FUTURE ACT</a:t>
            </a:r>
          </a:p>
        </p:txBody>
      </p:sp>
      <p:sp>
        <p:nvSpPr>
          <p:cNvPr id="8" name="Text Placeholder 7">
            <a:extLst>
              <a:ext uri="{FF2B5EF4-FFF2-40B4-BE49-F238E27FC236}">
                <a16:creationId xmlns:a16="http://schemas.microsoft.com/office/drawing/2014/main" id="{020CEAA0-CBAD-2B47-A044-A7BBB9BA10FE}"/>
              </a:ext>
            </a:extLst>
          </p:cNvPr>
          <p:cNvSpPr>
            <a:spLocks noGrp="1"/>
          </p:cNvSpPr>
          <p:nvPr>
            <p:ph type="body" sz="quarter" idx="26"/>
          </p:nvPr>
        </p:nvSpPr>
        <p:spPr>
          <a:xfrm>
            <a:off x="8084176" y="3775669"/>
            <a:ext cx="4022629" cy="3082332"/>
          </a:xfrm>
        </p:spPr>
        <p:txBody>
          <a:bodyPr/>
          <a:lstStyle/>
          <a:p>
            <a:pPr marL="285744" indent="-285744">
              <a:spcBef>
                <a:spcPts val="0"/>
              </a:spcBef>
              <a:spcAft>
                <a:spcPts val="0"/>
              </a:spcAft>
              <a:buFont typeface="Arial" panose="020B0604020202020204" pitchFamily="34" charset="0"/>
              <a:buChar char="•"/>
            </a:pPr>
            <a:r>
              <a:rPr lang="en-US" sz="1333" dirty="0"/>
              <a:t>The FAFSA Simplification Act introduces significant changes to the FAFSA application process including changes to the FAFSA form, how students and families will complete the application and the eligibility calculation. </a:t>
            </a:r>
          </a:p>
        </p:txBody>
      </p:sp>
      <p:sp>
        <p:nvSpPr>
          <p:cNvPr id="9" name="Text Placeholder 8">
            <a:extLst>
              <a:ext uri="{FF2B5EF4-FFF2-40B4-BE49-F238E27FC236}">
                <a16:creationId xmlns:a16="http://schemas.microsoft.com/office/drawing/2014/main" id="{5597D946-4636-484A-9399-FE1FC7A44242}"/>
              </a:ext>
            </a:extLst>
          </p:cNvPr>
          <p:cNvSpPr>
            <a:spLocks noGrp="1"/>
          </p:cNvSpPr>
          <p:nvPr>
            <p:ph type="body" sz="quarter" idx="27"/>
          </p:nvPr>
        </p:nvSpPr>
        <p:spPr>
          <a:xfrm>
            <a:off x="8084176" y="3192596"/>
            <a:ext cx="3697920" cy="617424"/>
          </a:xfrm>
        </p:spPr>
        <p:txBody>
          <a:bodyPr/>
          <a:lstStyle/>
          <a:p>
            <a:r>
              <a:rPr lang="en-US" dirty="0"/>
              <a:t>FAFSA SIMPLIFICATION ACT </a:t>
            </a:r>
          </a:p>
        </p:txBody>
      </p:sp>
      <p:pic>
        <p:nvPicPr>
          <p:cNvPr id="16" name="Picture Placeholder 15">
            <a:extLst>
              <a:ext uri="{FF2B5EF4-FFF2-40B4-BE49-F238E27FC236}">
                <a16:creationId xmlns:a16="http://schemas.microsoft.com/office/drawing/2014/main" id="{4A358B1C-BEB2-ED40-B2D0-FC5BCF888F19}"/>
              </a:ext>
            </a:extLst>
          </p:cNvPr>
          <p:cNvPicPr>
            <a:picLocks noGrp="1" noChangeAspect="1"/>
          </p:cNvPicPr>
          <p:nvPr>
            <p:ph type="pic" idx="1"/>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l="25686" r="25686"/>
          <a:stretch>
            <a:fillRect/>
          </a:stretch>
        </p:blipFill>
        <p:spPr/>
      </p:pic>
      <p:sp>
        <p:nvSpPr>
          <p:cNvPr id="10" name="Text Placeholder 9">
            <a:extLst>
              <a:ext uri="{FF2B5EF4-FFF2-40B4-BE49-F238E27FC236}">
                <a16:creationId xmlns:a16="http://schemas.microsoft.com/office/drawing/2014/main" id="{1C58B2D1-07C7-428F-B489-E767EF4B0E48}"/>
              </a:ext>
            </a:extLst>
          </p:cNvPr>
          <p:cNvSpPr>
            <a:spLocks noGrp="1"/>
          </p:cNvSpPr>
          <p:nvPr>
            <p:ph type="body" sz="quarter" idx="21"/>
          </p:nvPr>
        </p:nvSpPr>
        <p:spPr>
          <a:xfrm>
            <a:off x="4192177" y="1898730"/>
            <a:ext cx="7337344" cy="365126"/>
          </a:xfrm>
        </p:spPr>
        <p:txBody>
          <a:bodyPr/>
          <a:lstStyle/>
          <a:p>
            <a:r>
              <a:rPr lang="en-US" sz="1800" i="0" dirty="0"/>
              <a:t>Signed into law: December 27, 2020</a:t>
            </a:r>
          </a:p>
          <a:p>
            <a:pPr marL="285750" indent="-285750">
              <a:buFont typeface="Arial" panose="020B0604020202020204" pitchFamily="34" charset="0"/>
              <a:buChar char="•"/>
            </a:pPr>
            <a:endParaRPr lang="en-US" dirty="0"/>
          </a:p>
        </p:txBody>
      </p:sp>
      <p:sp>
        <p:nvSpPr>
          <p:cNvPr id="12" name="Text Placeholder 6">
            <a:extLst>
              <a:ext uri="{FF2B5EF4-FFF2-40B4-BE49-F238E27FC236}">
                <a16:creationId xmlns:a16="http://schemas.microsoft.com/office/drawing/2014/main" id="{8299FE71-6068-4671-9C6F-4843D3A8C059}"/>
              </a:ext>
            </a:extLst>
          </p:cNvPr>
          <p:cNvSpPr txBox="1">
            <a:spLocks/>
          </p:cNvSpPr>
          <p:nvPr/>
        </p:nvSpPr>
        <p:spPr>
          <a:xfrm>
            <a:off x="3968413" y="1468949"/>
            <a:ext cx="5402515" cy="365126"/>
          </a:xfrm>
          <a:prstGeom prst="rect">
            <a:avLst/>
          </a:prstGeom>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chemeClr val="accent1">
                    <a:lumMod val="75000"/>
                  </a:schemeClr>
                </a:solidFill>
                <a:latin typeface="+mj-lt"/>
              </a:rPr>
              <a:t>Public Law Number 116-260</a:t>
            </a:r>
          </a:p>
        </p:txBody>
      </p:sp>
    </p:spTree>
    <p:extLst>
      <p:ext uri="{BB962C8B-B14F-4D97-AF65-F5344CB8AC3E}">
        <p14:creationId xmlns:p14="http://schemas.microsoft.com/office/powerpoint/2010/main" val="137886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E76BF510-387E-4D81-A75E-8D4FA460BEE4}"/>
              </a:ext>
            </a:extLst>
          </p:cNvPr>
          <p:cNvPicPr>
            <a:picLocks noChangeAspect="1"/>
          </p:cNvPicPr>
          <p:nvPr/>
        </p:nvPicPr>
        <p:blipFill>
          <a:blip r:embed="rId3"/>
          <a:stretch>
            <a:fillRect/>
          </a:stretch>
        </p:blipFill>
        <p:spPr>
          <a:xfrm>
            <a:off x="3335697" y="4162853"/>
            <a:ext cx="788891" cy="818661"/>
          </a:xfrm>
          <a:prstGeom prst="rect">
            <a:avLst/>
          </a:prstGeom>
        </p:spPr>
      </p:pic>
      <p:sp>
        <p:nvSpPr>
          <p:cNvPr id="4" name="TextBox 3">
            <a:extLst>
              <a:ext uri="{FF2B5EF4-FFF2-40B4-BE49-F238E27FC236}">
                <a16:creationId xmlns:a16="http://schemas.microsoft.com/office/drawing/2014/main" id="{F6A8CFB9-00C1-8D4A-90CD-D7C94394A37A}"/>
              </a:ext>
            </a:extLst>
          </p:cNvPr>
          <p:cNvSpPr txBox="1"/>
          <p:nvPr/>
        </p:nvSpPr>
        <p:spPr>
          <a:xfrm>
            <a:off x="769882" y="1485258"/>
            <a:ext cx="10617801" cy="4300945"/>
          </a:xfrm>
          <a:prstGeom prst="rect">
            <a:avLst/>
          </a:prstGeom>
        </p:spPr>
        <p:txBody>
          <a:bodyPr vert="horz" lIns="91440" tIns="45720" rIns="91440" bIns="45720" rtlCol="0" anchor="ctr">
            <a:normAutofit/>
          </a:bodyPr>
          <a:lstStyle/>
          <a:p>
            <a:pPr marL="57150">
              <a:lnSpc>
                <a:spcPct val="90000"/>
              </a:lnSpc>
              <a:spcAft>
                <a:spcPts val="600"/>
              </a:spcAft>
            </a:pPr>
            <a:endParaRPr lang="en-US" sz="2400" i="1" dirty="0">
              <a:solidFill>
                <a:srgbClr val="000000"/>
              </a:solidFill>
            </a:endParaRPr>
          </a:p>
          <a:p>
            <a:pPr marL="342900" indent="-228600">
              <a:lnSpc>
                <a:spcPct val="90000"/>
              </a:lnSpc>
              <a:spcAft>
                <a:spcPts val="600"/>
              </a:spcAft>
              <a:buFont typeface="Arial" panose="020B0604020202020204" pitchFamily="34" charset="0"/>
              <a:buChar char="•"/>
            </a:pPr>
            <a:r>
              <a:rPr lang="en-US" sz="2800" dirty="0">
                <a:solidFill>
                  <a:srgbClr val="000000"/>
                </a:solidFill>
              </a:rPr>
              <a:t>Leverage FUTURE Act</a:t>
            </a:r>
          </a:p>
          <a:p>
            <a:pPr marL="342900" indent="-228600">
              <a:lnSpc>
                <a:spcPct val="90000"/>
              </a:lnSpc>
              <a:spcAft>
                <a:spcPts val="600"/>
              </a:spcAft>
              <a:buFont typeface="Arial" panose="020B0604020202020204" pitchFamily="34" charset="0"/>
              <a:buChar char="•"/>
            </a:pPr>
            <a:endParaRPr lang="en-US" sz="2800" i="1" dirty="0">
              <a:solidFill>
                <a:srgbClr val="000000"/>
              </a:solidFill>
            </a:endParaRPr>
          </a:p>
          <a:p>
            <a:pPr marL="342900" indent="-228600">
              <a:lnSpc>
                <a:spcPct val="90000"/>
              </a:lnSpc>
              <a:spcAft>
                <a:spcPts val="600"/>
              </a:spcAft>
              <a:buFont typeface="Arial" panose="020B0604020202020204" pitchFamily="34" charset="0"/>
              <a:buChar char="•"/>
            </a:pPr>
            <a:r>
              <a:rPr lang="en-US" sz="2800" dirty="0">
                <a:solidFill>
                  <a:srgbClr val="000000"/>
                </a:solidFill>
              </a:rPr>
              <a:t>FAFSA® Simplification Act</a:t>
            </a:r>
            <a:r>
              <a:rPr lang="en-US" sz="2800" i="1" dirty="0">
                <a:solidFill>
                  <a:srgbClr val="000000"/>
                </a:solidFill>
              </a:rPr>
              <a:t> </a:t>
            </a:r>
            <a:r>
              <a:rPr lang="en-US" sz="2800" dirty="0">
                <a:solidFill>
                  <a:srgbClr val="000000"/>
                </a:solidFill>
              </a:rPr>
              <a:t>Provisions</a:t>
            </a:r>
          </a:p>
          <a:p>
            <a:pPr marL="342900" indent="-228600">
              <a:lnSpc>
                <a:spcPct val="90000"/>
              </a:lnSpc>
              <a:spcAft>
                <a:spcPts val="600"/>
              </a:spcAft>
              <a:buFont typeface="Arial" panose="020B0604020202020204" pitchFamily="34" charset="0"/>
              <a:buChar char="•"/>
            </a:pPr>
            <a:endParaRPr lang="en-US" sz="2800" dirty="0">
              <a:solidFill>
                <a:srgbClr val="000000"/>
              </a:solidFill>
            </a:endParaRPr>
          </a:p>
          <a:p>
            <a:pPr marL="342900" indent="-228600">
              <a:lnSpc>
                <a:spcPct val="90000"/>
              </a:lnSpc>
              <a:spcAft>
                <a:spcPts val="600"/>
              </a:spcAft>
              <a:buFont typeface="Arial" panose="020B0604020202020204" pitchFamily="34" charset="0"/>
              <a:buChar char="•"/>
            </a:pPr>
            <a:r>
              <a:rPr lang="en-US" sz="2800" dirty="0">
                <a:solidFill>
                  <a:srgbClr val="000000"/>
                </a:solidFill>
              </a:rPr>
              <a:t>What next?</a:t>
            </a:r>
          </a:p>
          <a:p>
            <a:pPr indent="-228600">
              <a:lnSpc>
                <a:spcPct val="90000"/>
              </a:lnSpc>
              <a:spcAft>
                <a:spcPts val="600"/>
              </a:spcAft>
              <a:buFont typeface="Arial" panose="020B0604020202020204" pitchFamily="34" charset="0"/>
              <a:buChar char="•"/>
            </a:pPr>
            <a:endParaRPr lang="en-US" sz="2000" dirty="0">
              <a:solidFill>
                <a:srgbClr val="000000"/>
              </a:solidFill>
            </a:endParaRPr>
          </a:p>
        </p:txBody>
      </p:sp>
      <p:pic>
        <p:nvPicPr>
          <p:cNvPr id="8" name="Picture 7" descr="A map of the world&#10;&#10;Description automatically generated with low confidence">
            <a:extLst>
              <a:ext uri="{FF2B5EF4-FFF2-40B4-BE49-F238E27FC236}">
                <a16:creationId xmlns:a16="http://schemas.microsoft.com/office/drawing/2014/main" id="{D4E47000-3576-4140-9B34-E10B0B71E937}"/>
              </a:ext>
            </a:extLst>
          </p:cNvPr>
          <p:cNvPicPr>
            <a:picLocks noChangeAspect="1"/>
          </p:cNvPicPr>
          <p:nvPr/>
        </p:nvPicPr>
        <p:blipFill>
          <a:blip r:embed="rId4"/>
          <a:stretch>
            <a:fillRect/>
          </a:stretch>
        </p:blipFill>
        <p:spPr>
          <a:xfrm>
            <a:off x="7661888" y="3159374"/>
            <a:ext cx="435594" cy="772829"/>
          </a:xfrm>
          <a:prstGeom prst="rect">
            <a:avLst/>
          </a:prstGeom>
        </p:spPr>
      </p:pic>
      <p:pic>
        <p:nvPicPr>
          <p:cNvPr id="5" name="Graphic 4">
            <a:extLst>
              <a:ext uri="{FF2B5EF4-FFF2-40B4-BE49-F238E27FC236}">
                <a16:creationId xmlns:a16="http://schemas.microsoft.com/office/drawing/2014/main" id="{2F3AC3EA-0CC2-45E4-B1B1-6D55F4948377}"/>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560554" y="2307881"/>
            <a:ext cx="1404964" cy="851493"/>
          </a:xfrm>
          <a:prstGeom prst="rect">
            <a:avLst/>
          </a:prstGeom>
        </p:spPr>
      </p:pic>
      <p:sp>
        <p:nvSpPr>
          <p:cNvPr id="3" name="Title 2">
            <a:extLst>
              <a:ext uri="{FF2B5EF4-FFF2-40B4-BE49-F238E27FC236}">
                <a16:creationId xmlns:a16="http://schemas.microsoft.com/office/drawing/2014/main" id="{0FB25906-8771-3146-ADDA-8952D59F7E2A}"/>
              </a:ext>
            </a:extLst>
          </p:cNvPr>
          <p:cNvSpPr>
            <a:spLocks noGrp="1"/>
          </p:cNvSpPr>
          <p:nvPr>
            <p:ph type="title"/>
          </p:nvPr>
        </p:nvSpPr>
        <p:spPr>
          <a:xfrm>
            <a:off x="489910" y="317740"/>
            <a:ext cx="10617801" cy="851493"/>
          </a:xfrm>
        </p:spPr>
        <p:txBody>
          <a:bodyPr vert="horz" lIns="91440" tIns="45720" rIns="91440" bIns="45720" rtlCol="0" anchor="ctr">
            <a:normAutofit/>
          </a:bodyPr>
          <a:lstStyle/>
          <a:p>
            <a:pPr defTabSz="914400"/>
            <a:r>
              <a:rPr lang="en-US" dirty="0">
                <a:solidFill>
                  <a:srgbClr val="000000"/>
                </a:solidFill>
                <a:latin typeface="+mj-lt"/>
                <a:ea typeface="+mj-ea"/>
                <a:cs typeface="+mj-cs"/>
              </a:rPr>
              <a:t>FAFSA Simplification Act</a:t>
            </a:r>
          </a:p>
        </p:txBody>
      </p:sp>
    </p:spTree>
    <p:extLst>
      <p:ext uri="{BB962C8B-B14F-4D97-AF65-F5344CB8AC3E}">
        <p14:creationId xmlns:p14="http://schemas.microsoft.com/office/powerpoint/2010/main" val="1639391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92575A-7466-B544-83FD-499FB97A0E04}"/>
              </a:ext>
            </a:extLst>
          </p:cNvPr>
          <p:cNvSpPr>
            <a:spLocks noGrp="1"/>
          </p:cNvSpPr>
          <p:nvPr>
            <p:ph type="sldNum" sz="quarter" idx="10"/>
          </p:nvPr>
        </p:nvSpPr>
        <p:spPr/>
        <p:txBody>
          <a:bodyPr/>
          <a:lstStyle/>
          <a:p>
            <a:fld id="{234755BD-B4AC-9044-BCE4-27904766F8BB}" type="slidenum">
              <a:rPr lang="en-US" smtClean="0"/>
              <a:pPr/>
              <a:t>5</a:t>
            </a:fld>
            <a:endParaRPr lang="en-US"/>
          </a:p>
        </p:txBody>
      </p:sp>
      <p:sp>
        <p:nvSpPr>
          <p:cNvPr id="3" name="Title 2">
            <a:extLst>
              <a:ext uri="{FF2B5EF4-FFF2-40B4-BE49-F238E27FC236}">
                <a16:creationId xmlns:a16="http://schemas.microsoft.com/office/drawing/2014/main" id="{F78FFFBD-E353-B749-9F1F-AA88CDF72F85}"/>
              </a:ext>
            </a:extLst>
          </p:cNvPr>
          <p:cNvSpPr>
            <a:spLocks noGrp="1"/>
          </p:cNvSpPr>
          <p:nvPr>
            <p:ph type="title"/>
          </p:nvPr>
        </p:nvSpPr>
        <p:spPr/>
        <p:txBody>
          <a:bodyPr/>
          <a:lstStyle/>
          <a:p>
            <a:r>
              <a:rPr lang="en-US"/>
              <a:t>Coordination with The </a:t>
            </a:r>
            <a:r>
              <a:rPr lang="en-US" i="1"/>
              <a:t>FUTURE ACT</a:t>
            </a:r>
          </a:p>
        </p:txBody>
      </p:sp>
      <p:graphicFrame>
        <p:nvGraphicFramePr>
          <p:cNvPr id="4" name="Diagram 3">
            <a:extLst>
              <a:ext uri="{FF2B5EF4-FFF2-40B4-BE49-F238E27FC236}">
                <a16:creationId xmlns:a16="http://schemas.microsoft.com/office/drawing/2014/main" id="{64703836-7BD7-AA4C-8C31-93E5D52D5D66}"/>
              </a:ext>
            </a:extLst>
          </p:cNvPr>
          <p:cNvGraphicFramePr/>
          <p:nvPr/>
        </p:nvGraphicFramePr>
        <p:xfrm>
          <a:off x="912571" y="2804725"/>
          <a:ext cx="10523367" cy="3333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Graphic 7">
            <a:extLst>
              <a:ext uri="{FF2B5EF4-FFF2-40B4-BE49-F238E27FC236}">
                <a16:creationId xmlns:a16="http://schemas.microsoft.com/office/drawing/2014/main" id="{8653FFC0-2E07-4DF0-88FB-E68E5C9731A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712646" y="4103281"/>
            <a:ext cx="587332" cy="671236"/>
          </a:xfrm>
          <a:prstGeom prst="rect">
            <a:avLst/>
          </a:prstGeom>
        </p:spPr>
      </p:pic>
      <p:pic>
        <p:nvPicPr>
          <p:cNvPr id="10" name="Graphic 9">
            <a:extLst>
              <a:ext uri="{FF2B5EF4-FFF2-40B4-BE49-F238E27FC236}">
                <a16:creationId xmlns:a16="http://schemas.microsoft.com/office/drawing/2014/main" id="{104AF9FE-744A-4E4E-B51B-038D0447A1B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817527" y="5299944"/>
            <a:ext cx="377571" cy="671235"/>
          </a:xfrm>
          <a:prstGeom prst="rect">
            <a:avLst/>
          </a:prstGeom>
        </p:spPr>
      </p:pic>
      <p:pic>
        <p:nvPicPr>
          <p:cNvPr id="12" name="Graphic 11" descr="Server">
            <a:extLst>
              <a:ext uri="{FF2B5EF4-FFF2-40B4-BE49-F238E27FC236}">
                <a16:creationId xmlns:a16="http://schemas.microsoft.com/office/drawing/2014/main" id="{719EB284-DF95-4089-BEBC-DC73B49AB17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49112" y="2926168"/>
            <a:ext cx="914400" cy="914400"/>
          </a:xfrm>
          <a:prstGeom prst="rect">
            <a:avLst/>
          </a:prstGeom>
        </p:spPr>
      </p:pic>
      <p:sp>
        <p:nvSpPr>
          <p:cNvPr id="9" name="TextBox 8">
            <a:extLst>
              <a:ext uri="{FF2B5EF4-FFF2-40B4-BE49-F238E27FC236}">
                <a16:creationId xmlns:a16="http://schemas.microsoft.com/office/drawing/2014/main" id="{0712575E-0E3D-400C-87E1-6A1C5C03A6F3}"/>
              </a:ext>
            </a:extLst>
          </p:cNvPr>
          <p:cNvSpPr txBox="1"/>
          <p:nvPr/>
        </p:nvSpPr>
        <p:spPr>
          <a:xfrm>
            <a:off x="767502" y="1630286"/>
            <a:ext cx="10656995" cy="911726"/>
          </a:xfrm>
          <a:prstGeom prst="rect">
            <a:avLst/>
          </a:prstGeom>
        </p:spPr>
        <p:txBody>
          <a:bodyPr vert="horz" lIns="91440" tIns="45720" rIns="91440" bIns="45720" rtlCol="0" anchor="t">
            <a:noAutofit/>
          </a:bodyPr>
          <a:lstStyle/>
          <a:p>
            <a:r>
              <a:rPr lang="en-US" sz="2400" i="1">
                <a:solidFill>
                  <a:schemeClr val="bg1"/>
                </a:solidFill>
              </a:rPr>
              <a:t>Fostering Undergraduate Talent and Unlocking Resources for Education Act</a:t>
            </a:r>
          </a:p>
          <a:p>
            <a:r>
              <a:rPr lang="en-US" sz="2400" i="1">
                <a:solidFill>
                  <a:schemeClr val="bg1"/>
                </a:solidFill>
              </a:rPr>
              <a:t>Public L. No. 116-91</a:t>
            </a:r>
            <a:r>
              <a:rPr lang="en-US" sz="2400">
                <a:solidFill>
                  <a:schemeClr val="bg1"/>
                </a:solidFill>
              </a:rPr>
              <a:t> (December 19, 2019)</a:t>
            </a:r>
          </a:p>
          <a:p>
            <a:pPr marL="571500" lvl="1">
              <a:lnSpc>
                <a:spcPct val="90000"/>
              </a:lnSpc>
              <a:spcAft>
                <a:spcPts val="600"/>
              </a:spcAft>
            </a:pPr>
            <a:endParaRPr lang="en-US" sz="2400">
              <a:solidFill>
                <a:schemeClr val="bg1"/>
              </a:solidFill>
              <a:latin typeface="Cambria" panose="02040503050406030204" pitchFamily="18" charset="0"/>
            </a:endParaRPr>
          </a:p>
        </p:txBody>
      </p:sp>
    </p:spTree>
    <p:extLst>
      <p:ext uri="{BB962C8B-B14F-4D97-AF65-F5344CB8AC3E}">
        <p14:creationId xmlns:p14="http://schemas.microsoft.com/office/powerpoint/2010/main" val="4230812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20B14B9-FE04-4E82-94EE-D30610B5EA09}"/>
              </a:ext>
            </a:extLst>
          </p:cNvPr>
          <p:cNvGrpSpPr/>
          <p:nvPr/>
        </p:nvGrpSpPr>
        <p:grpSpPr>
          <a:xfrm>
            <a:off x="7809593" y="5559157"/>
            <a:ext cx="2753303" cy="759060"/>
            <a:chOff x="8227125" y="5612523"/>
            <a:chExt cx="2415977" cy="759060"/>
          </a:xfrm>
        </p:grpSpPr>
        <p:sp>
          <p:nvSpPr>
            <p:cNvPr id="88" name="Arrow: Down 87">
              <a:extLst>
                <a:ext uri="{FF2B5EF4-FFF2-40B4-BE49-F238E27FC236}">
                  <a16:creationId xmlns:a16="http://schemas.microsoft.com/office/drawing/2014/main" id="{CEA7FB15-8FA2-47AD-918E-574B73FBB843}"/>
                </a:ext>
              </a:extLst>
            </p:cNvPr>
            <p:cNvSpPr/>
            <p:nvPr/>
          </p:nvSpPr>
          <p:spPr>
            <a:xfrm rot="16200000">
              <a:off x="9063073" y="4791554"/>
              <a:ext cx="759060" cy="2400998"/>
            </a:xfrm>
            <a:prstGeom prst="downArrow">
              <a:avLst/>
            </a:prstGeom>
            <a:solidFill>
              <a:srgbClr val="1F476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24358A87-CFE6-4E4A-B702-1A0802D2D6CB}"/>
                </a:ext>
              </a:extLst>
            </p:cNvPr>
            <p:cNvSpPr/>
            <p:nvPr/>
          </p:nvSpPr>
          <p:spPr>
            <a:xfrm>
              <a:off x="8227125" y="5693108"/>
              <a:ext cx="2277677" cy="573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rPr>
                <a:t>2024-25</a:t>
              </a:r>
            </a:p>
          </p:txBody>
        </p:sp>
      </p:grpSp>
      <p:sp>
        <p:nvSpPr>
          <p:cNvPr id="3" name="Slide Number Placeholder 2">
            <a:extLst>
              <a:ext uri="{FF2B5EF4-FFF2-40B4-BE49-F238E27FC236}">
                <a16:creationId xmlns:a16="http://schemas.microsoft.com/office/drawing/2014/main" id="{30C1015C-06E5-47BF-A69D-4E7660379DAE}"/>
              </a:ext>
            </a:extLst>
          </p:cNvPr>
          <p:cNvSpPr>
            <a:spLocks noGrp="1"/>
          </p:cNvSpPr>
          <p:nvPr>
            <p:ph type="sldNum" sz="quarter" idx="10"/>
          </p:nvPr>
        </p:nvSpPr>
        <p:spPr/>
        <p:txBody>
          <a:bodyPr/>
          <a:lstStyle/>
          <a:p>
            <a:fld id="{234755BD-B4AC-9044-BCE4-27904766F8BB}" type="slidenum">
              <a:rPr lang="en-US" smtClean="0"/>
              <a:pPr/>
              <a:t>6</a:t>
            </a:fld>
            <a:endParaRPr lang="en-US"/>
          </a:p>
        </p:txBody>
      </p:sp>
      <p:sp>
        <p:nvSpPr>
          <p:cNvPr id="27" name="Freeform: Shape 26">
            <a:extLst>
              <a:ext uri="{FF2B5EF4-FFF2-40B4-BE49-F238E27FC236}">
                <a16:creationId xmlns:a16="http://schemas.microsoft.com/office/drawing/2014/main" id="{8EB9706B-3C0E-48DB-871B-DDCB378FBCE7}"/>
              </a:ext>
            </a:extLst>
          </p:cNvPr>
          <p:cNvSpPr/>
          <p:nvPr/>
        </p:nvSpPr>
        <p:spPr>
          <a:xfrm rot="6510626">
            <a:off x="7085392" y="1601756"/>
            <a:ext cx="5025281" cy="3236299"/>
          </a:xfrm>
          <a:custGeom>
            <a:avLst/>
            <a:gdLst>
              <a:gd name="connsiteX0" fmla="*/ 0 w 5025281"/>
              <a:gd name="connsiteY0" fmla="*/ 1443523 h 3236299"/>
              <a:gd name="connsiteX1" fmla="*/ 4311624 w 5025281"/>
              <a:gd name="connsiteY1" fmla="*/ 0 h 3236299"/>
              <a:gd name="connsiteX2" fmla="*/ 5025281 w 5025281"/>
              <a:gd name="connsiteY2" fmla="*/ 2131607 h 3236299"/>
              <a:gd name="connsiteX3" fmla="*/ 1725702 w 5025281"/>
              <a:gd name="connsiteY3" fmla="*/ 3236299 h 3236299"/>
              <a:gd name="connsiteX4" fmla="*/ 0 w 5025281"/>
              <a:gd name="connsiteY4" fmla="*/ 1443523 h 3236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5281" h="3236299">
                <a:moveTo>
                  <a:pt x="0" y="1443523"/>
                </a:moveTo>
                <a:lnTo>
                  <a:pt x="4311624" y="0"/>
                </a:lnTo>
                <a:lnTo>
                  <a:pt x="5025281" y="2131607"/>
                </a:lnTo>
                <a:lnTo>
                  <a:pt x="1725702" y="3236299"/>
                </a:lnTo>
                <a:lnTo>
                  <a:pt x="0" y="1443523"/>
                </a:lnTo>
                <a:close/>
              </a:path>
            </a:pathLst>
          </a:custGeom>
          <a:solidFill>
            <a:srgbClr val="147D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7D0316F4-FD8D-47BF-8A45-5C20AA090C10}"/>
              </a:ext>
            </a:extLst>
          </p:cNvPr>
          <p:cNvSpPr/>
          <p:nvPr/>
        </p:nvSpPr>
        <p:spPr>
          <a:xfrm rot="6510626">
            <a:off x="5192548" y="2397431"/>
            <a:ext cx="3921372" cy="2866712"/>
          </a:xfrm>
          <a:custGeom>
            <a:avLst/>
            <a:gdLst>
              <a:gd name="connsiteX0" fmla="*/ 0 w 3921372"/>
              <a:gd name="connsiteY0" fmla="*/ 1073935 h 2866712"/>
              <a:gd name="connsiteX1" fmla="*/ 3207714 w 3921372"/>
              <a:gd name="connsiteY1" fmla="*/ 0 h 2866712"/>
              <a:gd name="connsiteX2" fmla="*/ 3921372 w 3921372"/>
              <a:gd name="connsiteY2" fmla="*/ 2131607 h 2866712"/>
              <a:gd name="connsiteX3" fmla="*/ 1725703 w 3921372"/>
              <a:gd name="connsiteY3" fmla="*/ 2866712 h 2866712"/>
              <a:gd name="connsiteX4" fmla="*/ 0 w 3921372"/>
              <a:gd name="connsiteY4" fmla="*/ 1073935 h 2866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1372" h="2866712">
                <a:moveTo>
                  <a:pt x="0" y="1073935"/>
                </a:moveTo>
                <a:lnTo>
                  <a:pt x="3207714" y="0"/>
                </a:lnTo>
                <a:lnTo>
                  <a:pt x="3921372" y="2131607"/>
                </a:lnTo>
                <a:lnTo>
                  <a:pt x="1725703" y="2866712"/>
                </a:lnTo>
                <a:lnTo>
                  <a:pt x="0" y="1073935"/>
                </a:lnTo>
                <a:close/>
              </a:path>
            </a:pathLst>
          </a:custGeom>
          <a:solidFill>
            <a:srgbClr val="1EB4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316FADDC-64E8-43D7-AA50-92B36028ED69}"/>
              </a:ext>
            </a:extLst>
          </p:cNvPr>
          <p:cNvSpPr/>
          <p:nvPr/>
        </p:nvSpPr>
        <p:spPr>
          <a:xfrm rot="6510626">
            <a:off x="3292325" y="3164291"/>
            <a:ext cx="2817460" cy="2497125"/>
          </a:xfrm>
          <a:custGeom>
            <a:avLst/>
            <a:gdLst>
              <a:gd name="connsiteX0" fmla="*/ 0 w 2817460"/>
              <a:gd name="connsiteY0" fmla="*/ 704348 h 2497125"/>
              <a:gd name="connsiteX1" fmla="*/ 2103803 w 2817460"/>
              <a:gd name="connsiteY1" fmla="*/ 0 h 2497125"/>
              <a:gd name="connsiteX2" fmla="*/ 2817460 w 2817460"/>
              <a:gd name="connsiteY2" fmla="*/ 2131606 h 2497125"/>
              <a:gd name="connsiteX3" fmla="*/ 1725702 w 2817460"/>
              <a:gd name="connsiteY3" fmla="*/ 2497125 h 2497125"/>
              <a:gd name="connsiteX4" fmla="*/ 0 w 2817460"/>
              <a:gd name="connsiteY4" fmla="*/ 704348 h 2497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460" h="2497125">
                <a:moveTo>
                  <a:pt x="0" y="704348"/>
                </a:moveTo>
                <a:lnTo>
                  <a:pt x="2103803" y="0"/>
                </a:lnTo>
                <a:lnTo>
                  <a:pt x="2817460" y="2131606"/>
                </a:lnTo>
                <a:lnTo>
                  <a:pt x="1725702" y="2497125"/>
                </a:lnTo>
                <a:lnTo>
                  <a:pt x="0" y="704348"/>
                </a:lnTo>
                <a:close/>
              </a:path>
            </a:pathLst>
          </a:custGeom>
          <a:solidFill>
            <a:srgbClr val="32E600">
              <a:alpha val="76078"/>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5C57B56B-4E4E-4761-8F0D-D27F28005F00}"/>
              </a:ext>
            </a:extLst>
          </p:cNvPr>
          <p:cNvSpPr/>
          <p:nvPr/>
        </p:nvSpPr>
        <p:spPr>
          <a:xfrm rot="6510626">
            <a:off x="1500749" y="3936852"/>
            <a:ext cx="1704980" cy="2106010"/>
          </a:xfrm>
          <a:custGeom>
            <a:avLst/>
            <a:gdLst>
              <a:gd name="connsiteX0" fmla="*/ 0 w 1704980"/>
              <a:gd name="connsiteY0" fmla="*/ 334762 h 2106010"/>
              <a:gd name="connsiteX1" fmla="*/ 999892 w 1704980"/>
              <a:gd name="connsiteY1" fmla="*/ 0 h 2106010"/>
              <a:gd name="connsiteX2" fmla="*/ 1704980 w 1704980"/>
              <a:gd name="connsiteY2" fmla="*/ 2106010 h 2106010"/>
              <a:gd name="connsiteX3" fmla="*/ 0 w 1704980"/>
              <a:gd name="connsiteY3" fmla="*/ 334762 h 2106010"/>
            </a:gdLst>
            <a:ahLst/>
            <a:cxnLst>
              <a:cxn ang="0">
                <a:pos x="connsiteX0" y="connsiteY0"/>
              </a:cxn>
              <a:cxn ang="0">
                <a:pos x="connsiteX1" y="connsiteY1"/>
              </a:cxn>
              <a:cxn ang="0">
                <a:pos x="connsiteX2" y="connsiteY2"/>
              </a:cxn>
              <a:cxn ang="0">
                <a:pos x="connsiteX3" y="connsiteY3"/>
              </a:cxn>
            </a:cxnLst>
            <a:rect l="l" t="t" r="r" b="b"/>
            <a:pathLst>
              <a:path w="1704980" h="2106010">
                <a:moveTo>
                  <a:pt x="0" y="334762"/>
                </a:moveTo>
                <a:lnTo>
                  <a:pt x="999892" y="0"/>
                </a:lnTo>
                <a:lnTo>
                  <a:pt x="1704980" y="2106010"/>
                </a:lnTo>
                <a:lnTo>
                  <a:pt x="0" y="334762"/>
                </a:lnTo>
                <a:close/>
              </a:path>
            </a:pathLst>
          </a:custGeom>
          <a:solidFill>
            <a:srgbClr val="A4FF8B">
              <a:alpha val="81961"/>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7BFE9E1B-85F4-49E6-B4DE-EDB814E580BE}"/>
              </a:ext>
            </a:extLst>
          </p:cNvPr>
          <p:cNvSpPr/>
          <p:nvPr/>
        </p:nvSpPr>
        <p:spPr>
          <a:xfrm>
            <a:off x="1274116" y="2373086"/>
            <a:ext cx="1911096" cy="2906175"/>
          </a:xfrm>
          <a:prstGeom prst="rect">
            <a:avLst/>
          </a:prstGeom>
          <a:solidFill>
            <a:srgbClr val="F7F7F7"/>
          </a:solidFill>
          <a:ln w="3175">
            <a:solidFill>
              <a:schemeClr val="bg1">
                <a:lumMod val="8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100" dirty="0">
                <a:solidFill>
                  <a:schemeClr val="tx1">
                    <a:lumMod val="75000"/>
                    <a:lumOff val="25000"/>
                  </a:schemeClr>
                </a:solidFill>
              </a:rPr>
              <a:t>Repeal of the Subsidized Usage Limited Applied (SULA) calculation</a:t>
            </a:r>
          </a:p>
          <a:p>
            <a:endParaRPr lang="en-US" sz="1100" dirty="0">
              <a:solidFill>
                <a:schemeClr val="tx1">
                  <a:lumMod val="75000"/>
                  <a:lumOff val="25000"/>
                </a:schemeClr>
              </a:solidFill>
            </a:endParaRPr>
          </a:p>
          <a:p>
            <a:pPr marL="171450" indent="-171450">
              <a:buFont typeface="Arial" panose="020B0604020202020204" pitchFamily="34" charset="0"/>
              <a:buChar char="•"/>
            </a:pPr>
            <a:r>
              <a:rPr lang="en-US" sz="1100" dirty="0">
                <a:solidFill>
                  <a:schemeClr val="tx1">
                    <a:lumMod val="75000"/>
                    <a:lumOff val="25000"/>
                  </a:schemeClr>
                </a:solidFill>
              </a:rPr>
              <a:t>Removal of negative consequences associated with drug convictions or failure to register for Selective Service</a:t>
            </a:r>
          </a:p>
        </p:txBody>
      </p:sp>
      <p:sp>
        <p:nvSpPr>
          <p:cNvPr id="76" name="Rectangle 75">
            <a:extLst>
              <a:ext uri="{FF2B5EF4-FFF2-40B4-BE49-F238E27FC236}">
                <a16:creationId xmlns:a16="http://schemas.microsoft.com/office/drawing/2014/main" id="{EB259021-7C26-4699-BCEB-C1304F54115C}"/>
              </a:ext>
            </a:extLst>
          </p:cNvPr>
          <p:cNvSpPr/>
          <p:nvPr/>
        </p:nvSpPr>
        <p:spPr>
          <a:xfrm>
            <a:off x="3250987" y="2581004"/>
            <a:ext cx="2320834" cy="6389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sz="1200">
              <a:solidFill>
                <a:sysClr val="windowText" lastClr="000000"/>
              </a:solidFill>
            </a:endParaRPr>
          </a:p>
          <a:p>
            <a:pPr marL="285750" indent="-285750" algn="ctr">
              <a:buFont typeface="Arial" panose="020B0604020202020204" pitchFamily="34" charset="0"/>
              <a:buChar char="•"/>
            </a:pPr>
            <a:endParaRPr lang="en-US" sz="1200">
              <a:solidFill>
                <a:sysClr val="windowText" lastClr="000000"/>
              </a:solidFill>
            </a:endParaRPr>
          </a:p>
        </p:txBody>
      </p:sp>
      <p:grpSp>
        <p:nvGrpSpPr>
          <p:cNvPr id="5" name="Group 4">
            <a:extLst>
              <a:ext uri="{FF2B5EF4-FFF2-40B4-BE49-F238E27FC236}">
                <a16:creationId xmlns:a16="http://schemas.microsoft.com/office/drawing/2014/main" id="{4C587AF8-2EB4-4957-A27E-16019D131C42}"/>
              </a:ext>
            </a:extLst>
          </p:cNvPr>
          <p:cNvGrpSpPr/>
          <p:nvPr/>
        </p:nvGrpSpPr>
        <p:grpSpPr>
          <a:xfrm>
            <a:off x="5737933" y="5559157"/>
            <a:ext cx="2596767" cy="759060"/>
            <a:chOff x="5793975" y="5625455"/>
            <a:chExt cx="2415977" cy="759060"/>
          </a:xfrm>
        </p:grpSpPr>
        <p:sp>
          <p:nvSpPr>
            <p:cNvPr id="84" name="Arrow: Down 83">
              <a:extLst>
                <a:ext uri="{FF2B5EF4-FFF2-40B4-BE49-F238E27FC236}">
                  <a16:creationId xmlns:a16="http://schemas.microsoft.com/office/drawing/2014/main" id="{729703C4-43C9-478D-B08F-6F8426135DA9}"/>
                </a:ext>
              </a:extLst>
            </p:cNvPr>
            <p:cNvSpPr/>
            <p:nvPr/>
          </p:nvSpPr>
          <p:spPr>
            <a:xfrm rot="16200000">
              <a:off x="6629923" y="4804486"/>
              <a:ext cx="759060" cy="2400998"/>
            </a:xfrm>
            <a:prstGeom prst="downArrow">
              <a:avLst/>
            </a:prstGeom>
            <a:solidFill>
              <a:srgbClr val="2C649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BB736C50-09F9-4C2F-B9C4-C381E6EAE433}"/>
                </a:ext>
              </a:extLst>
            </p:cNvPr>
            <p:cNvSpPr/>
            <p:nvPr/>
          </p:nvSpPr>
          <p:spPr>
            <a:xfrm>
              <a:off x="5793975" y="5706040"/>
              <a:ext cx="2277677" cy="573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rPr>
                <a:t>2023-24</a:t>
              </a:r>
            </a:p>
          </p:txBody>
        </p:sp>
      </p:grpSp>
      <p:grpSp>
        <p:nvGrpSpPr>
          <p:cNvPr id="4" name="Group 3">
            <a:extLst>
              <a:ext uri="{FF2B5EF4-FFF2-40B4-BE49-F238E27FC236}">
                <a16:creationId xmlns:a16="http://schemas.microsoft.com/office/drawing/2014/main" id="{8B32C718-94AC-4E98-B5BF-5E2EC033CDB8}"/>
              </a:ext>
            </a:extLst>
          </p:cNvPr>
          <p:cNvGrpSpPr/>
          <p:nvPr/>
        </p:nvGrpSpPr>
        <p:grpSpPr>
          <a:xfrm>
            <a:off x="3380788" y="5559157"/>
            <a:ext cx="2759998" cy="759060"/>
            <a:chOff x="3473932" y="5565225"/>
            <a:chExt cx="2415977" cy="759060"/>
          </a:xfrm>
        </p:grpSpPr>
        <p:sp>
          <p:nvSpPr>
            <p:cNvPr id="80" name="Arrow: Down 79">
              <a:extLst>
                <a:ext uri="{FF2B5EF4-FFF2-40B4-BE49-F238E27FC236}">
                  <a16:creationId xmlns:a16="http://schemas.microsoft.com/office/drawing/2014/main" id="{4AAAB288-C5C0-4C52-97A4-F25E737AF326}"/>
                </a:ext>
              </a:extLst>
            </p:cNvPr>
            <p:cNvSpPr/>
            <p:nvPr/>
          </p:nvSpPr>
          <p:spPr>
            <a:xfrm rot="16200000">
              <a:off x="4309880" y="4744256"/>
              <a:ext cx="759060" cy="2400998"/>
            </a:xfrm>
            <a:prstGeom prst="downArrow">
              <a:avLst/>
            </a:prstGeom>
            <a:solidFill>
              <a:srgbClr val="268BD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D4C48A5F-450A-43B7-9ED0-C05C61313DC6}"/>
                </a:ext>
              </a:extLst>
            </p:cNvPr>
            <p:cNvSpPr/>
            <p:nvPr/>
          </p:nvSpPr>
          <p:spPr>
            <a:xfrm>
              <a:off x="3473932" y="5645810"/>
              <a:ext cx="2277677" cy="573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rPr>
                <a:t>2022-23</a:t>
              </a:r>
            </a:p>
          </p:txBody>
        </p:sp>
      </p:grpSp>
      <p:grpSp>
        <p:nvGrpSpPr>
          <p:cNvPr id="2" name="Group 1">
            <a:extLst>
              <a:ext uri="{FF2B5EF4-FFF2-40B4-BE49-F238E27FC236}">
                <a16:creationId xmlns:a16="http://schemas.microsoft.com/office/drawing/2014/main" id="{B34C97B1-A473-4B31-B4F7-0A930F295848}"/>
              </a:ext>
            </a:extLst>
          </p:cNvPr>
          <p:cNvGrpSpPr/>
          <p:nvPr/>
        </p:nvGrpSpPr>
        <p:grpSpPr>
          <a:xfrm>
            <a:off x="1133916" y="5559157"/>
            <a:ext cx="2777216" cy="759060"/>
            <a:chOff x="1133916" y="5571690"/>
            <a:chExt cx="2415977" cy="759060"/>
          </a:xfrm>
        </p:grpSpPr>
        <p:sp>
          <p:nvSpPr>
            <p:cNvPr id="43" name="Arrow: Down 42">
              <a:extLst>
                <a:ext uri="{FF2B5EF4-FFF2-40B4-BE49-F238E27FC236}">
                  <a16:creationId xmlns:a16="http://schemas.microsoft.com/office/drawing/2014/main" id="{AAC0F882-A134-4163-8DDE-EA490DBE6F2B}"/>
                </a:ext>
              </a:extLst>
            </p:cNvPr>
            <p:cNvSpPr/>
            <p:nvPr/>
          </p:nvSpPr>
          <p:spPr>
            <a:xfrm rot="16200000">
              <a:off x="1969864" y="4750721"/>
              <a:ext cx="759060" cy="2400998"/>
            </a:xfrm>
            <a:prstGeom prst="downArrow">
              <a:avLst/>
            </a:prstGeom>
            <a:solidFill>
              <a:srgbClr val="6AB0E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3054D94E-4D43-4F04-BAD0-D2DBD07B84B7}"/>
                </a:ext>
              </a:extLst>
            </p:cNvPr>
            <p:cNvSpPr/>
            <p:nvPr/>
          </p:nvSpPr>
          <p:spPr>
            <a:xfrm>
              <a:off x="1133916" y="5652275"/>
              <a:ext cx="2277677" cy="573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Award Year 2021-22</a:t>
              </a:r>
            </a:p>
          </p:txBody>
        </p:sp>
      </p:grpSp>
      <p:sp>
        <p:nvSpPr>
          <p:cNvPr id="96" name="Rectangle 95">
            <a:extLst>
              <a:ext uri="{FF2B5EF4-FFF2-40B4-BE49-F238E27FC236}">
                <a16:creationId xmlns:a16="http://schemas.microsoft.com/office/drawing/2014/main" id="{BEA3CDDE-9496-4BFE-AD40-619D7B250FA6}"/>
              </a:ext>
            </a:extLst>
          </p:cNvPr>
          <p:cNvSpPr/>
          <p:nvPr/>
        </p:nvSpPr>
        <p:spPr>
          <a:xfrm>
            <a:off x="1274116" y="582543"/>
            <a:ext cx="9288781" cy="466575"/>
          </a:xfrm>
          <a:prstGeom prst="rect">
            <a:avLst/>
          </a:prstGeom>
          <a:gradFill flip="none" rotWithShape="1">
            <a:gsLst>
              <a:gs pos="0">
                <a:srgbClr val="4B9839"/>
              </a:gs>
              <a:gs pos="26000">
                <a:srgbClr val="C4D3B7">
                  <a:alpha val="13725"/>
                </a:srgbClr>
              </a:gs>
              <a:gs pos="98701">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a:solidFill>
                  <a:srgbClr val="0A3E00"/>
                </a:solidFill>
              </a:rPr>
              <a:t>FAFSA</a:t>
            </a:r>
            <a:r>
              <a:rPr lang="en-US" b="1" i="1" baseline="30000">
                <a:solidFill>
                  <a:srgbClr val="0A3E00"/>
                </a:solidFill>
              </a:rPr>
              <a:t>®</a:t>
            </a:r>
            <a:r>
              <a:rPr lang="en-US" b="1" i="1">
                <a:solidFill>
                  <a:srgbClr val="0A3E00"/>
                </a:solidFill>
              </a:rPr>
              <a:t> Simplification Act </a:t>
            </a:r>
            <a:r>
              <a:rPr lang="en-US" b="1">
                <a:solidFill>
                  <a:srgbClr val="0A3E00"/>
                </a:solidFill>
              </a:rPr>
              <a:t>&amp; </a:t>
            </a:r>
            <a:r>
              <a:rPr lang="en-US" b="1" i="1">
                <a:solidFill>
                  <a:srgbClr val="0A3E00"/>
                </a:solidFill>
              </a:rPr>
              <a:t>FUTURE Act </a:t>
            </a:r>
            <a:r>
              <a:rPr lang="en-US" b="1">
                <a:solidFill>
                  <a:srgbClr val="0A3E00"/>
                </a:solidFill>
              </a:rPr>
              <a:t>Implementation Timeline</a:t>
            </a:r>
            <a:endParaRPr lang="en-US" b="1" i="1">
              <a:solidFill>
                <a:srgbClr val="0A3E00"/>
              </a:solidFill>
            </a:endParaRPr>
          </a:p>
        </p:txBody>
      </p:sp>
      <p:sp>
        <p:nvSpPr>
          <p:cNvPr id="23" name="Rectangle 22">
            <a:extLst>
              <a:ext uri="{FF2B5EF4-FFF2-40B4-BE49-F238E27FC236}">
                <a16:creationId xmlns:a16="http://schemas.microsoft.com/office/drawing/2014/main" id="{30A7A938-C5BD-4387-A9B8-050427DD4C7A}"/>
              </a:ext>
            </a:extLst>
          </p:cNvPr>
          <p:cNvSpPr/>
          <p:nvPr/>
        </p:nvSpPr>
        <p:spPr>
          <a:xfrm>
            <a:off x="8504561" y="2007330"/>
            <a:ext cx="1911096" cy="2906175"/>
          </a:xfrm>
          <a:prstGeom prst="rect">
            <a:avLst/>
          </a:prstGeom>
          <a:solidFill>
            <a:srgbClr val="F7F7F7"/>
          </a:solidFill>
          <a:ln w="3175">
            <a:solidFill>
              <a:schemeClr val="bg1">
                <a:lumMod val="8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US" sz="1100" dirty="0">
                <a:solidFill>
                  <a:schemeClr val="tx1">
                    <a:lumMod val="75000"/>
                    <a:lumOff val="25000"/>
                  </a:schemeClr>
                </a:solidFill>
              </a:rPr>
              <a:t>Full implementation of FAFSA Simplification Act</a:t>
            </a:r>
          </a:p>
        </p:txBody>
      </p:sp>
      <p:sp>
        <p:nvSpPr>
          <p:cNvPr id="29" name="Arrow: Down 28">
            <a:extLst>
              <a:ext uri="{FF2B5EF4-FFF2-40B4-BE49-F238E27FC236}">
                <a16:creationId xmlns:a16="http://schemas.microsoft.com/office/drawing/2014/main" id="{47E41E17-06C7-4022-9435-1A31C62CF83A}"/>
              </a:ext>
            </a:extLst>
          </p:cNvPr>
          <p:cNvSpPr/>
          <p:nvPr/>
        </p:nvSpPr>
        <p:spPr>
          <a:xfrm rot="14761852">
            <a:off x="5547258" y="1315811"/>
            <a:ext cx="984345" cy="4787282"/>
          </a:xfrm>
          <a:prstGeom prst="downArrow">
            <a:avLst>
              <a:gd name="adj1" fmla="val 50000"/>
              <a:gd name="adj2" fmla="val 81383"/>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90B0229-E67F-4D62-87FD-297AF7284EFF}"/>
              </a:ext>
            </a:extLst>
          </p:cNvPr>
          <p:cNvSpPr/>
          <p:nvPr/>
        </p:nvSpPr>
        <p:spPr>
          <a:xfrm rot="20034926">
            <a:off x="4609387" y="3392598"/>
            <a:ext cx="2618237" cy="573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Interim Implementation</a:t>
            </a:r>
          </a:p>
        </p:txBody>
      </p:sp>
    </p:spTree>
    <p:extLst>
      <p:ext uri="{BB962C8B-B14F-4D97-AF65-F5344CB8AC3E}">
        <p14:creationId xmlns:p14="http://schemas.microsoft.com/office/powerpoint/2010/main" val="3560699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489C48-A87F-4AF7-AB7B-1CAEEE9DCE50}"/>
              </a:ext>
            </a:extLst>
          </p:cNvPr>
          <p:cNvSpPr>
            <a:spLocks noGrp="1"/>
          </p:cNvSpPr>
          <p:nvPr>
            <p:ph type="sldNum" sz="quarter" idx="10"/>
          </p:nvPr>
        </p:nvSpPr>
        <p:spPr/>
        <p:txBody>
          <a:bodyPr/>
          <a:lstStyle/>
          <a:p>
            <a:fld id="{234755BD-B4AC-9044-BCE4-27904766F8BB}" type="slidenum">
              <a:rPr lang="en-US" smtClean="0"/>
              <a:pPr/>
              <a:t>7</a:t>
            </a:fld>
            <a:endParaRPr lang="en-US"/>
          </a:p>
        </p:txBody>
      </p:sp>
      <p:sp>
        <p:nvSpPr>
          <p:cNvPr id="3" name="Title 2">
            <a:extLst>
              <a:ext uri="{FF2B5EF4-FFF2-40B4-BE49-F238E27FC236}">
                <a16:creationId xmlns:a16="http://schemas.microsoft.com/office/drawing/2014/main" id="{0F2E408F-97DA-43F1-B254-E852F948FC26}"/>
              </a:ext>
            </a:extLst>
          </p:cNvPr>
          <p:cNvSpPr>
            <a:spLocks noGrp="1"/>
          </p:cNvSpPr>
          <p:nvPr>
            <p:ph type="title"/>
          </p:nvPr>
        </p:nvSpPr>
        <p:spPr/>
        <p:txBody>
          <a:bodyPr/>
          <a:lstStyle/>
          <a:p>
            <a:r>
              <a:rPr lang="en-US">
                <a:latin typeface="Oswald"/>
              </a:rPr>
              <a:t>SULA repeal</a:t>
            </a:r>
            <a:endParaRPr lang="en-US"/>
          </a:p>
        </p:txBody>
      </p:sp>
      <p:sp>
        <p:nvSpPr>
          <p:cNvPr id="6" name="Text Placeholder 3">
            <a:extLst>
              <a:ext uri="{FF2B5EF4-FFF2-40B4-BE49-F238E27FC236}">
                <a16:creationId xmlns:a16="http://schemas.microsoft.com/office/drawing/2014/main" id="{CA88491C-7BF8-4821-BA1E-2F1123520476}"/>
              </a:ext>
            </a:extLst>
          </p:cNvPr>
          <p:cNvSpPr txBox="1">
            <a:spLocks/>
          </p:cNvSpPr>
          <p:nvPr/>
        </p:nvSpPr>
        <p:spPr>
          <a:xfrm>
            <a:off x="897119" y="1584960"/>
            <a:ext cx="10537320" cy="4487365"/>
          </a:xfrm>
          <a:prstGeom prst="rect">
            <a:avLst/>
          </a:prstGeom>
        </p:spPr>
        <p:txBody>
          <a:bodyPr vert="horz" lIns="0" tIns="45720" rIns="91440" bIns="45720" rtlCol="0" anchor="t">
            <a:noAutofit/>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spcBef>
                <a:spcPts val="600"/>
              </a:spcBef>
              <a:buClr>
                <a:schemeClr val="bg1"/>
              </a:buClr>
            </a:pPr>
            <a:r>
              <a:rPr lang="en-US" sz="2600">
                <a:solidFill>
                  <a:schemeClr val="bg1"/>
                </a:solidFill>
                <a:latin typeface="Cambria"/>
                <a:ea typeface="Cambria" panose="02040503050406030204" pitchFamily="18" charset="0"/>
                <a:cs typeface="Arial"/>
              </a:rPr>
              <a:t>Under the FAFSA</a:t>
            </a:r>
            <a:r>
              <a:rPr lang="en-US" sz="2600" baseline="30000">
                <a:solidFill>
                  <a:schemeClr val="bg1"/>
                </a:solidFill>
                <a:latin typeface="Cambria"/>
                <a:ea typeface="Cambria" panose="02040503050406030204" pitchFamily="18" charset="0"/>
                <a:cs typeface="Arial"/>
              </a:rPr>
              <a:t>®</a:t>
            </a:r>
            <a:r>
              <a:rPr lang="en-US" sz="2600">
                <a:solidFill>
                  <a:schemeClr val="bg1"/>
                </a:solidFill>
                <a:latin typeface="Cambria"/>
                <a:ea typeface="Cambria" panose="02040503050406030204" pitchFamily="18" charset="0"/>
                <a:cs typeface="Arial"/>
              </a:rPr>
              <a:t> Simplification Act, part of the Consolidated Appropriations Act of 2021, the Department is directed to repeal 150% Direct Subsidized Loan Limit </a:t>
            </a:r>
          </a:p>
          <a:p>
            <a:pPr marL="457200" indent="-457200">
              <a:lnSpc>
                <a:spcPct val="100000"/>
              </a:lnSpc>
              <a:spcBef>
                <a:spcPts val="600"/>
              </a:spcBef>
              <a:buClr>
                <a:schemeClr val="bg1"/>
              </a:buClr>
            </a:pPr>
            <a:r>
              <a:rPr lang="en-US" sz="2600">
                <a:solidFill>
                  <a:schemeClr val="bg1"/>
                </a:solidFill>
                <a:latin typeface="Cambria"/>
                <a:ea typeface="Cambria" panose="02040503050406030204" pitchFamily="18" charset="0"/>
                <a:cs typeface="Arial"/>
              </a:rPr>
              <a:t>Changes as of July 1, 2021:</a:t>
            </a:r>
          </a:p>
          <a:p>
            <a:pPr marL="913765" lvl="1" indent="-457200">
              <a:lnSpc>
                <a:spcPct val="100000"/>
              </a:lnSpc>
              <a:spcBef>
                <a:spcPts val="600"/>
              </a:spcBef>
              <a:buClr>
                <a:schemeClr val="bg1"/>
              </a:buClr>
            </a:pPr>
            <a:r>
              <a:rPr lang="en-US" sz="2200">
                <a:solidFill>
                  <a:schemeClr val="bg1"/>
                </a:solidFill>
                <a:latin typeface="Cambria"/>
                <a:ea typeface="Cambria" panose="02040503050406030204" pitchFamily="18" charset="0"/>
                <a:cs typeface="Arial"/>
              </a:rPr>
              <a:t>COD will cease applying the 150% limit to the awarding of new Direct Subsidized Loans; and</a:t>
            </a:r>
          </a:p>
          <a:p>
            <a:pPr marL="913765" lvl="1" indent="-457200">
              <a:lnSpc>
                <a:spcPct val="100000"/>
              </a:lnSpc>
              <a:spcBef>
                <a:spcPts val="600"/>
              </a:spcBef>
              <a:buClr>
                <a:schemeClr val="bg1"/>
              </a:buClr>
            </a:pPr>
            <a:r>
              <a:rPr lang="en-US" sz="2200">
                <a:solidFill>
                  <a:schemeClr val="bg1"/>
                </a:solidFill>
                <a:latin typeface="Cambria"/>
                <a:ea typeface="Cambria" panose="02040503050406030204" pitchFamily="18" charset="0"/>
                <a:cs typeface="Arial"/>
              </a:rPr>
              <a:t>NSLDS</a:t>
            </a:r>
            <a:r>
              <a:rPr lang="en-US" sz="2200" baseline="30000">
                <a:solidFill>
                  <a:schemeClr val="bg1"/>
                </a:solidFill>
                <a:latin typeface="Cambria"/>
                <a:ea typeface="Cambria" panose="02040503050406030204" pitchFamily="18" charset="0"/>
                <a:cs typeface="Arial"/>
              </a:rPr>
              <a:t>® </a:t>
            </a:r>
            <a:r>
              <a:rPr lang="en-US" sz="2200">
                <a:solidFill>
                  <a:schemeClr val="bg1"/>
                </a:solidFill>
                <a:latin typeface="Cambria"/>
                <a:ea typeface="Cambria" panose="02040503050406030204" pitchFamily="18" charset="0"/>
                <a:cs typeface="Arial"/>
              </a:rPr>
              <a:t>will cease to determine Loss of Subsidy on existing Subsidized Loans</a:t>
            </a:r>
          </a:p>
          <a:p>
            <a:pPr marL="457200" indent="-457200">
              <a:lnSpc>
                <a:spcPct val="100000"/>
              </a:lnSpc>
              <a:spcBef>
                <a:spcPts val="600"/>
              </a:spcBef>
              <a:buClr>
                <a:schemeClr val="bg1"/>
              </a:buClr>
            </a:pPr>
            <a:r>
              <a:rPr lang="en-US" sz="2600">
                <a:solidFill>
                  <a:schemeClr val="bg1"/>
                </a:solidFill>
                <a:latin typeface="Cambria"/>
                <a:ea typeface="Cambria" panose="02040503050406030204" pitchFamily="18" charset="0"/>
                <a:cs typeface="Arial"/>
              </a:rPr>
              <a:t>More information can be found in </a:t>
            </a:r>
            <a:r>
              <a:rPr lang="en-US" sz="2600">
                <a:solidFill>
                  <a:schemeClr val="bg1"/>
                </a:solidFill>
                <a:latin typeface="Cambria"/>
                <a:ea typeface="Cambria" panose="02040503050406030204" pitchFamily="18" charset="0"/>
                <a:cs typeface="Arial"/>
                <a:hlinkClick r:id="rId3"/>
              </a:rPr>
              <a:t>EA ID: DL-21-04</a:t>
            </a:r>
            <a:endParaRPr lang="en-US" sz="2600">
              <a:solidFill>
                <a:schemeClr val="bg1"/>
              </a:solidFill>
              <a:latin typeface="Cambria"/>
              <a:ea typeface="Cambria" panose="02040503050406030204" pitchFamily="18" charset="0"/>
              <a:cs typeface="Arial"/>
            </a:endParaRPr>
          </a:p>
          <a:p>
            <a:pPr marL="457200" indent="-457200">
              <a:lnSpc>
                <a:spcPct val="100000"/>
              </a:lnSpc>
              <a:spcBef>
                <a:spcPts val="600"/>
              </a:spcBef>
              <a:buClr>
                <a:schemeClr val="bg1"/>
              </a:buClr>
            </a:pPr>
            <a:r>
              <a:rPr lang="en-US" sz="2600">
                <a:solidFill>
                  <a:schemeClr val="bg1"/>
                </a:solidFill>
                <a:latin typeface="Cambria"/>
                <a:ea typeface="Cambria" panose="02040503050406030204" pitchFamily="18" charset="0"/>
                <a:cs typeface="Arial"/>
              </a:rPr>
              <a:t>Monitor the </a:t>
            </a:r>
            <a:r>
              <a:rPr lang="en-US" sz="2600">
                <a:solidFill>
                  <a:schemeClr val="bg1"/>
                </a:solidFill>
                <a:latin typeface="Cambria"/>
                <a:ea typeface="Cambria" panose="02040503050406030204" pitchFamily="18" charset="0"/>
                <a:cs typeface="Arial"/>
                <a:hlinkClick r:id="rId4"/>
              </a:rPr>
              <a:t>Knowledge Center </a:t>
            </a:r>
            <a:r>
              <a:rPr lang="en-US" sz="2600">
                <a:solidFill>
                  <a:schemeClr val="bg1"/>
                </a:solidFill>
                <a:latin typeface="Cambria"/>
                <a:ea typeface="Cambria" panose="02040503050406030204" pitchFamily="18" charset="0"/>
                <a:cs typeface="Arial"/>
              </a:rPr>
              <a:t>for updates; sign up to receive notifications of Electronic Announcements and Dear Colleague Letters</a:t>
            </a:r>
          </a:p>
        </p:txBody>
      </p:sp>
    </p:spTree>
    <p:extLst>
      <p:ext uri="{BB962C8B-B14F-4D97-AF65-F5344CB8AC3E}">
        <p14:creationId xmlns:p14="http://schemas.microsoft.com/office/powerpoint/2010/main" val="3725459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489C48-A87F-4AF7-AB7B-1CAEEE9DCE50}"/>
              </a:ext>
            </a:extLst>
          </p:cNvPr>
          <p:cNvSpPr>
            <a:spLocks noGrp="1"/>
          </p:cNvSpPr>
          <p:nvPr>
            <p:ph type="sldNum" sz="quarter" idx="10"/>
          </p:nvPr>
        </p:nvSpPr>
        <p:spPr/>
        <p:txBody>
          <a:bodyPr/>
          <a:lstStyle/>
          <a:p>
            <a:fld id="{234755BD-B4AC-9044-BCE4-27904766F8BB}" type="slidenum">
              <a:rPr lang="en-US" smtClean="0"/>
              <a:pPr/>
              <a:t>8</a:t>
            </a:fld>
            <a:endParaRPr lang="en-US"/>
          </a:p>
        </p:txBody>
      </p:sp>
      <p:sp>
        <p:nvSpPr>
          <p:cNvPr id="3" name="Title 2">
            <a:extLst>
              <a:ext uri="{FF2B5EF4-FFF2-40B4-BE49-F238E27FC236}">
                <a16:creationId xmlns:a16="http://schemas.microsoft.com/office/drawing/2014/main" id="{0F2E408F-97DA-43F1-B254-E852F948FC26}"/>
              </a:ext>
            </a:extLst>
          </p:cNvPr>
          <p:cNvSpPr>
            <a:spLocks noGrp="1"/>
          </p:cNvSpPr>
          <p:nvPr>
            <p:ph type="title" idx="4294967295"/>
          </p:nvPr>
        </p:nvSpPr>
        <p:spPr>
          <a:xfrm>
            <a:off x="398907" y="1226674"/>
            <a:ext cx="9575967" cy="798513"/>
          </a:xfrm>
        </p:spPr>
        <p:txBody>
          <a:bodyPr/>
          <a:lstStyle/>
          <a:p>
            <a:pPr algn="l"/>
            <a:r>
              <a:rPr lang="en-US">
                <a:solidFill>
                  <a:schemeClr val="bg1"/>
                </a:solidFill>
                <a:latin typeface="Oswald"/>
              </a:rPr>
              <a:t>Removal of Selective Service and Drug Conviction Requirements for Title IV Eligibility</a:t>
            </a:r>
          </a:p>
        </p:txBody>
      </p:sp>
      <p:sp>
        <p:nvSpPr>
          <p:cNvPr id="6" name="Text Placeholder 3">
            <a:extLst>
              <a:ext uri="{FF2B5EF4-FFF2-40B4-BE49-F238E27FC236}">
                <a16:creationId xmlns:a16="http://schemas.microsoft.com/office/drawing/2014/main" id="{CA88491C-7BF8-4821-BA1E-2F1123520476}"/>
              </a:ext>
            </a:extLst>
          </p:cNvPr>
          <p:cNvSpPr txBox="1">
            <a:spLocks/>
          </p:cNvSpPr>
          <p:nvPr/>
        </p:nvSpPr>
        <p:spPr>
          <a:xfrm>
            <a:off x="897119" y="1584960"/>
            <a:ext cx="10537320" cy="4487365"/>
          </a:xfrm>
          <a:prstGeom prst="rect">
            <a:avLst/>
          </a:prstGeom>
        </p:spPr>
        <p:txBody>
          <a:bodyPr vert="horz" lIns="0" tIns="45720" rIns="91440" bIns="45720" rtlCol="0" anchor="t">
            <a:noAutofit/>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spcBef>
                <a:spcPts val="600"/>
              </a:spcBef>
              <a:buClr>
                <a:schemeClr val="bg1"/>
              </a:buClr>
            </a:pPr>
            <a:endParaRPr lang="en-US" sz="2600">
              <a:solidFill>
                <a:schemeClr val="bg1"/>
              </a:solidFill>
              <a:latin typeface="Cambria"/>
              <a:ea typeface="Cambria" panose="02040503050406030204" pitchFamily="18" charset="0"/>
              <a:cs typeface="Arial"/>
            </a:endParaRPr>
          </a:p>
        </p:txBody>
      </p:sp>
      <p:sp>
        <p:nvSpPr>
          <p:cNvPr id="7" name="TextBox 6">
            <a:extLst>
              <a:ext uri="{FF2B5EF4-FFF2-40B4-BE49-F238E27FC236}">
                <a16:creationId xmlns:a16="http://schemas.microsoft.com/office/drawing/2014/main" id="{C2D5FD69-5EC5-4A36-AC36-E31C1BBB6A21}"/>
              </a:ext>
            </a:extLst>
          </p:cNvPr>
          <p:cNvSpPr txBox="1"/>
          <p:nvPr/>
        </p:nvSpPr>
        <p:spPr>
          <a:xfrm>
            <a:off x="757561" y="2383473"/>
            <a:ext cx="8585254" cy="492443"/>
          </a:xfrm>
          <a:prstGeom prst="rect">
            <a:avLst/>
          </a:prstGeom>
          <a:noFill/>
        </p:spPr>
        <p:txBody>
          <a:bodyPr wrap="square">
            <a:spAutoFit/>
          </a:bodyPr>
          <a:lstStyle/>
          <a:p>
            <a:pPr algn="l"/>
            <a:r>
              <a:rPr lang="en-US" sz="2600">
                <a:solidFill>
                  <a:schemeClr val="bg1"/>
                </a:solidFill>
                <a:latin typeface="Cambria"/>
                <a:ea typeface="Cambria" panose="02040503050406030204" pitchFamily="18" charset="0"/>
                <a:cs typeface="Arial"/>
                <a:hlinkClick r:id="rId3"/>
              </a:rPr>
              <a:t>Dear Colleague Letter GEN-21-04 </a:t>
            </a:r>
            <a:r>
              <a:rPr lang="en-US" sz="2600">
                <a:solidFill>
                  <a:schemeClr val="bg1"/>
                </a:solidFill>
                <a:latin typeface="Cambria"/>
                <a:ea typeface="Cambria" panose="02040503050406030204" pitchFamily="18" charset="0"/>
                <a:cs typeface="Arial"/>
              </a:rPr>
              <a:t>published June 11, 2021</a:t>
            </a:r>
          </a:p>
        </p:txBody>
      </p:sp>
      <p:sp>
        <p:nvSpPr>
          <p:cNvPr id="8" name="TextBox 7">
            <a:extLst>
              <a:ext uri="{FF2B5EF4-FFF2-40B4-BE49-F238E27FC236}">
                <a16:creationId xmlns:a16="http://schemas.microsoft.com/office/drawing/2014/main" id="{8AC34429-0EBF-41B5-AFB7-8629FED404D4}"/>
              </a:ext>
            </a:extLst>
          </p:cNvPr>
          <p:cNvSpPr txBox="1"/>
          <p:nvPr/>
        </p:nvSpPr>
        <p:spPr>
          <a:xfrm>
            <a:off x="757561" y="3137402"/>
            <a:ext cx="10537320" cy="3293209"/>
          </a:xfrm>
          <a:prstGeom prst="rect">
            <a:avLst/>
          </a:prstGeom>
          <a:noFill/>
        </p:spPr>
        <p:txBody>
          <a:bodyPr wrap="square" lIns="91440" tIns="45720" rIns="91440" bIns="45720" anchor="t">
            <a:spAutoFit/>
          </a:bodyPr>
          <a:lstStyle/>
          <a:p>
            <a:r>
              <a:rPr lang="en-US" sz="2600" dirty="0">
                <a:solidFill>
                  <a:schemeClr val="bg1"/>
                </a:solidFill>
                <a:latin typeface="Cambria"/>
                <a:ea typeface="Cambria"/>
                <a:cs typeface="Arial"/>
              </a:rPr>
              <a:t>The FAFSA Simplification Act amends Sec. 484 of the HEA to remove:</a:t>
            </a:r>
          </a:p>
          <a:p>
            <a:endParaRPr lang="en-US" sz="2600">
              <a:solidFill>
                <a:schemeClr val="bg1"/>
              </a:solidFill>
              <a:latin typeface="Cambria"/>
              <a:ea typeface="Cambria" panose="02040503050406030204" pitchFamily="18" charset="0"/>
              <a:cs typeface="Arial"/>
            </a:endParaRPr>
          </a:p>
          <a:p>
            <a:pPr marL="285750" indent="-285750">
              <a:buFont typeface="Arial" panose="020B0604020202020204" pitchFamily="34" charset="0"/>
              <a:buChar char="•"/>
            </a:pPr>
            <a:r>
              <a:rPr lang="en-US" sz="2600" dirty="0">
                <a:solidFill>
                  <a:schemeClr val="bg1"/>
                </a:solidFill>
                <a:latin typeface="Cambria"/>
                <a:ea typeface="Cambria"/>
                <a:cs typeface="Arial"/>
              </a:rPr>
              <a:t>The requirement that male students register with the Selective Service before the age of 26 to be eligible for federal student aid under Title IV of the HEA (Title IV); and</a:t>
            </a:r>
          </a:p>
          <a:p>
            <a:endParaRPr lang="en-US" sz="2600">
              <a:solidFill>
                <a:schemeClr val="bg1"/>
              </a:solidFill>
              <a:latin typeface="Cambria"/>
              <a:ea typeface="Cambria" panose="02040503050406030204" pitchFamily="18" charset="0"/>
              <a:cs typeface="Arial"/>
            </a:endParaRPr>
          </a:p>
          <a:p>
            <a:pPr marL="285750" indent="-285750">
              <a:buFont typeface="Arial" panose="020B0604020202020204" pitchFamily="34" charset="0"/>
              <a:buChar char="•"/>
            </a:pPr>
            <a:r>
              <a:rPr lang="en-US" sz="2600" dirty="0">
                <a:solidFill>
                  <a:schemeClr val="bg1"/>
                </a:solidFill>
                <a:latin typeface="Cambria"/>
                <a:ea typeface="Cambria"/>
                <a:cs typeface="Arial"/>
              </a:rPr>
              <a:t>Suspension of eligibility for Title IV aid for drug-related convictions that occurred while receiving Title IV aid.</a:t>
            </a:r>
          </a:p>
        </p:txBody>
      </p:sp>
    </p:spTree>
    <p:extLst>
      <p:ext uri="{BB962C8B-B14F-4D97-AF65-F5344CB8AC3E}">
        <p14:creationId xmlns:p14="http://schemas.microsoft.com/office/powerpoint/2010/main" val="1622626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489C48-A87F-4AF7-AB7B-1CAEEE9DCE50}"/>
              </a:ext>
            </a:extLst>
          </p:cNvPr>
          <p:cNvSpPr>
            <a:spLocks noGrp="1"/>
          </p:cNvSpPr>
          <p:nvPr>
            <p:ph type="sldNum" sz="quarter" idx="10"/>
          </p:nvPr>
        </p:nvSpPr>
        <p:spPr/>
        <p:txBody>
          <a:bodyPr/>
          <a:lstStyle/>
          <a:p>
            <a:fld id="{234755BD-B4AC-9044-BCE4-27904766F8BB}" type="slidenum">
              <a:rPr lang="en-US" smtClean="0"/>
              <a:pPr/>
              <a:t>9</a:t>
            </a:fld>
            <a:endParaRPr lang="en-US"/>
          </a:p>
        </p:txBody>
      </p:sp>
      <p:sp>
        <p:nvSpPr>
          <p:cNvPr id="3" name="Title 2">
            <a:extLst>
              <a:ext uri="{FF2B5EF4-FFF2-40B4-BE49-F238E27FC236}">
                <a16:creationId xmlns:a16="http://schemas.microsoft.com/office/drawing/2014/main" id="{0F2E408F-97DA-43F1-B254-E852F948FC26}"/>
              </a:ext>
            </a:extLst>
          </p:cNvPr>
          <p:cNvSpPr>
            <a:spLocks noGrp="1"/>
          </p:cNvSpPr>
          <p:nvPr>
            <p:ph type="title"/>
          </p:nvPr>
        </p:nvSpPr>
        <p:spPr>
          <a:xfrm>
            <a:off x="910256" y="504868"/>
            <a:ext cx="8874759" cy="798177"/>
          </a:xfrm>
        </p:spPr>
        <p:txBody>
          <a:bodyPr/>
          <a:lstStyle/>
          <a:p>
            <a:r>
              <a:rPr lang="en-US">
                <a:latin typeface="Oswald"/>
              </a:rPr>
              <a:t>Pell Lifetime Eligibility USED (LEU) Restoration</a:t>
            </a:r>
            <a:endParaRPr lang="en-US"/>
          </a:p>
        </p:txBody>
      </p:sp>
      <p:sp>
        <p:nvSpPr>
          <p:cNvPr id="6" name="Text Placeholder 3">
            <a:extLst>
              <a:ext uri="{FF2B5EF4-FFF2-40B4-BE49-F238E27FC236}">
                <a16:creationId xmlns:a16="http://schemas.microsoft.com/office/drawing/2014/main" id="{CA88491C-7BF8-4821-BA1E-2F1123520476}"/>
              </a:ext>
            </a:extLst>
          </p:cNvPr>
          <p:cNvSpPr txBox="1">
            <a:spLocks/>
          </p:cNvSpPr>
          <p:nvPr/>
        </p:nvSpPr>
        <p:spPr>
          <a:xfrm>
            <a:off x="910256" y="1865767"/>
            <a:ext cx="10931458" cy="4487365"/>
          </a:xfrm>
          <a:prstGeom prst="rect">
            <a:avLst/>
          </a:prstGeom>
        </p:spPr>
        <p:txBody>
          <a:bodyPr vert="horz" lIns="0" tIns="45720" rIns="91440" bIns="45720" rtlCol="0" anchor="t">
            <a:noAutofit/>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600"/>
              </a:spcBef>
              <a:buClr>
                <a:schemeClr val="bg1"/>
              </a:buClr>
              <a:buNone/>
            </a:pPr>
            <a:r>
              <a:rPr lang="en-US" sz="2600" dirty="0">
                <a:solidFill>
                  <a:schemeClr val="bg1"/>
                </a:solidFill>
                <a:latin typeface="Cambria"/>
                <a:ea typeface="Cambria"/>
                <a:cs typeface="Arial"/>
              </a:rPr>
              <a:t>Under the HEA, Pell eligibility is limited to 12 semesters or equivalent. Under the </a:t>
            </a:r>
            <a:r>
              <a:rPr lang="en-US" sz="2600" i="1" dirty="0">
                <a:solidFill>
                  <a:schemeClr val="bg1"/>
                </a:solidFill>
                <a:latin typeface="Cambria"/>
                <a:ea typeface="Cambria"/>
                <a:cs typeface="Arial"/>
              </a:rPr>
              <a:t>FAFSA</a:t>
            </a:r>
            <a:r>
              <a:rPr lang="en-US" sz="2600" i="1" baseline="30000" dirty="0">
                <a:solidFill>
                  <a:schemeClr val="bg1"/>
                </a:solidFill>
                <a:latin typeface="Cambria"/>
                <a:ea typeface="Cambria"/>
                <a:cs typeface="Arial"/>
              </a:rPr>
              <a:t>®</a:t>
            </a:r>
            <a:r>
              <a:rPr lang="en-US" sz="2600" i="1" dirty="0">
                <a:solidFill>
                  <a:schemeClr val="bg1"/>
                </a:solidFill>
                <a:latin typeface="Cambria"/>
                <a:ea typeface="Cambria"/>
                <a:cs typeface="Arial"/>
              </a:rPr>
              <a:t> Simplification Act</a:t>
            </a:r>
            <a:r>
              <a:rPr lang="en-US" sz="2600" dirty="0">
                <a:solidFill>
                  <a:schemeClr val="bg1"/>
                </a:solidFill>
                <a:latin typeface="Cambria"/>
                <a:ea typeface="Cambria"/>
                <a:cs typeface="Arial"/>
              </a:rPr>
              <a:t>, restore Pell eligibility;</a:t>
            </a:r>
            <a:endParaRPr lang="en-US" sz="2600" dirty="0">
              <a:solidFill>
                <a:schemeClr val="bg1"/>
              </a:solidFill>
              <a:ea typeface="Cambria"/>
              <a:cs typeface="Arial"/>
            </a:endParaRPr>
          </a:p>
          <a:p>
            <a:pPr marL="685165" lvl="1" indent="-227965">
              <a:lnSpc>
                <a:spcPct val="100000"/>
              </a:lnSpc>
              <a:spcBef>
                <a:spcPts val="600"/>
              </a:spcBef>
              <a:buClr>
                <a:schemeClr val="bg1"/>
              </a:buClr>
            </a:pPr>
            <a:r>
              <a:rPr lang="en-US" sz="2600" dirty="0">
                <a:solidFill>
                  <a:schemeClr val="bg1"/>
                </a:solidFill>
                <a:latin typeface="Cambria"/>
                <a:ea typeface="Cambria"/>
                <a:cs typeface="Arial"/>
              </a:rPr>
              <a:t>If a student was unable to complete a course of study because of a school closing,</a:t>
            </a:r>
            <a:endParaRPr lang="en-US" sz="2600" dirty="0">
              <a:solidFill>
                <a:schemeClr val="bg1"/>
              </a:solidFill>
              <a:ea typeface="Cambria"/>
              <a:cs typeface="Arial"/>
            </a:endParaRPr>
          </a:p>
          <a:p>
            <a:pPr marL="685165" lvl="1" indent="-227965">
              <a:lnSpc>
                <a:spcPct val="100000"/>
              </a:lnSpc>
              <a:spcBef>
                <a:spcPts val="600"/>
              </a:spcBef>
              <a:buClr>
                <a:schemeClr val="bg1"/>
              </a:buClr>
            </a:pPr>
            <a:r>
              <a:rPr lang="en-US" sz="2600" dirty="0">
                <a:solidFill>
                  <a:schemeClr val="bg1"/>
                </a:solidFill>
                <a:latin typeface="Cambria"/>
                <a:ea typeface="Cambria"/>
                <a:cs typeface="Arial"/>
              </a:rPr>
              <a:t>If a student's previous eligibility for the Pell Grant was falsely certified, or</a:t>
            </a:r>
            <a:endParaRPr lang="en-US" sz="2600" dirty="0">
              <a:solidFill>
                <a:schemeClr val="bg1"/>
              </a:solidFill>
              <a:ea typeface="Cambria"/>
              <a:cs typeface="Arial"/>
            </a:endParaRPr>
          </a:p>
          <a:p>
            <a:pPr marL="685165" lvl="1" indent="-227965">
              <a:lnSpc>
                <a:spcPct val="100000"/>
              </a:lnSpc>
              <a:spcBef>
                <a:spcPts val="600"/>
              </a:spcBef>
              <a:buClr>
                <a:schemeClr val="bg1"/>
              </a:buClr>
            </a:pPr>
            <a:r>
              <a:rPr lang="en-US" sz="2600" dirty="0">
                <a:solidFill>
                  <a:schemeClr val="bg1"/>
                </a:solidFill>
                <a:latin typeface="Cambria"/>
                <a:ea typeface="Cambria"/>
                <a:cs typeface="Arial"/>
              </a:rPr>
              <a:t>When the recipient has a loan discharged due to borrower defense.</a:t>
            </a:r>
            <a:endParaRPr lang="en-US" sz="2600">
              <a:solidFill>
                <a:schemeClr val="bg1"/>
              </a:solidFill>
              <a:ea typeface="Cambria"/>
              <a:cs typeface="Arial"/>
            </a:endParaRPr>
          </a:p>
        </p:txBody>
      </p:sp>
    </p:spTree>
    <p:extLst>
      <p:ext uri="{BB962C8B-B14F-4D97-AF65-F5344CB8AC3E}">
        <p14:creationId xmlns:p14="http://schemas.microsoft.com/office/powerpoint/2010/main" val="733834302"/>
      </p:ext>
    </p:extLst>
  </p:cSld>
  <p:clrMapOvr>
    <a:masterClrMapping/>
  </p:clrMapOvr>
</p:sld>
</file>

<file path=ppt/theme/theme1.xml><?xml version="1.0" encoding="utf-8"?>
<a:theme xmlns:a="http://schemas.openxmlformats.org/drawingml/2006/main" name="Office Theme">
  <a:themeElements>
    <a:clrScheme name="">
      <a:dk1>
        <a:srgbClr val="191918"/>
      </a:dk1>
      <a:lt1>
        <a:srgbClr val="FFFFFF"/>
      </a:lt1>
      <a:dk2>
        <a:srgbClr val="2F3337"/>
      </a:dk2>
      <a:lt2>
        <a:srgbClr val="FFFFFE"/>
      </a:lt2>
      <a:accent1>
        <a:srgbClr val="2279A7"/>
      </a:accent1>
      <a:accent2>
        <a:srgbClr val="3EA11B"/>
      </a:accent2>
      <a:accent3>
        <a:srgbClr val="1C7959"/>
      </a:accent3>
      <a:accent4>
        <a:srgbClr val="195B7D"/>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43C935C0354E4A8DE5A9845775116F" ma:contentTypeVersion="1" ma:contentTypeDescription="Create a new document." ma:contentTypeScope="" ma:versionID="e8ee6e98e65d61b7caf7b96d4d0382b1">
  <xsd:schema xmlns:xsd="http://www.w3.org/2001/XMLSchema" xmlns:xs="http://www.w3.org/2001/XMLSchema" xmlns:p="http://schemas.microsoft.com/office/2006/metadata/properties" xmlns:ns2="d3556068-94b5-4e44-be2a-e8d7a096361c" targetNamespace="http://schemas.microsoft.com/office/2006/metadata/properties" ma:root="true" ma:fieldsID="74de40115a85f3d07fd5aaf4c7d4273c" ns2:_="">
    <xsd:import namespace="d3556068-94b5-4e44-be2a-e8d7a096361c"/>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556068-94b5-4e44-be2a-e8d7a09636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3556068-94b5-4e44-be2a-e8d7a096361c">
      <UserInfo>
        <DisplayName>Sipple-Asher, Bessie</DisplayName>
        <AccountId>460</AccountId>
        <AccountType/>
      </UserInfo>
      <UserInfo>
        <DisplayName>Richards, Allison</DisplayName>
        <AccountId>457</AccountId>
        <AccountType/>
      </UserInfo>
      <UserInfo>
        <DisplayName>Gerrans, Greg</DisplayName>
        <AccountId>606</AccountId>
        <AccountType/>
      </UserInfo>
      <UserInfo>
        <DisplayName>Nelson, Alanna</DisplayName>
        <AccountId>637</AccountId>
        <AccountType/>
      </UserInfo>
      <UserInfo>
        <DisplayName>Meyers, Rebecca</DisplayName>
        <AccountId>632</AccountId>
        <AccountType/>
      </UserInfo>
      <UserInfo>
        <DisplayName>Abramowitz, Tami</DisplayName>
        <AccountId>785</AccountId>
        <AccountType/>
      </UserInfo>
    </SharedWithUsers>
  </documentManagement>
</p:properties>
</file>

<file path=customXml/itemProps1.xml><?xml version="1.0" encoding="utf-8"?>
<ds:datastoreItem xmlns:ds="http://schemas.openxmlformats.org/officeDocument/2006/customXml" ds:itemID="{C49D8589-4BFA-4960-84A7-AABD1B7647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556068-94b5-4e44-be2a-e8d7a09636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2DCF16-C109-4A1A-8065-614F11557B4C}">
  <ds:schemaRefs>
    <ds:schemaRef ds:uri="http://schemas.microsoft.com/sharepoint/v3/contenttype/forms"/>
  </ds:schemaRefs>
</ds:datastoreItem>
</file>

<file path=customXml/itemProps3.xml><?xml version="1.0" encoding="utf-8"?>
<ds:datastoreItem xmlns:ds="http://schemas.openxmlformats.org/officeDocument/2006/customXml" ds:itemID="{AE376008-96D4-4ABA-979E-BB0A4B41A0EB}">
  <ds:schemaRefs>
    <ds:schemaRef ds:uri="http://schemas.microsoft.com/office/2006/documentManagement/types"/>
    <ds:schemaRef ds:uri="http://purl.org/dc/elements/1.1/"/>
    <ds:schemaRef ds:uri="http://purl.org/dc/dcmitype/"/>
    <ds:schemaRef ds:uri="http://schemas.microsoft.com/office/2006/metadata/properties"/>
    <ds:schemaRef ds:uri="http://www.w3.org/XML/1998/namespace"/>
    <ds:schemaRef ds:uri="http://schemas.openxmlformats.org/package/2006/metadata/core-properties"/>
    <ds:schemaRef ds:uri="http://schemas.microsoft.com/office/infopath/2007/PartnerControls"/>
    <ds:schemaRef ds:uri="d3556068-94b5-4e44-be2a-e8d7a096361c"/>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1233</TotalTime>
  <Words>2842</Words>
  <Application>Microsoft Office PowerPoint</Application>
  <PresentationFormat>Widescreen</PresentationFormat>
  <Paragraphs>246</Paragraphs>
  <Slides>23</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Arial Narrow</vt:lpstr>
      <vt:lpstr>Arial,Sans-Serif</vt:lpstr>
      <vt:lpstr>Calibri</vt:lpstr>
      <vt:lpstr>Cambria</vt:lpstr>
      <vt:lpstr>Candara</vt:lpstr>
      <vt:lpstr>Oswald</vt:lpstr>
      <vt:lpstr>Symbol</vt:lpstr>
      <vt:lpstr>Symbol,Sans-Serif</vt:lpstr>
      <vt:lpstr>Wingdings</vt:lpstr>
      <vt:lpstr>Office Theme</vt:lpstr>
      <vt:lpstr>General Session #5</vt:lpstr>
      <vt:lpstr>Agenda</vt:lpstr>
      <vt:lpstr>Consolidated Appropriations AcT, 2021</vt:lpstr>
      <vt:lpstr>FAFSA Simplification Act</vt:lpstr>
      <vt:lpstr>Coordination with The FUTURE ACT</vt:lpstr>
      <vt:lpstr>PowerPoint Presentation</vt:lpstr>
      <vt:lpstr>SULA repeal</vt:lpstr>
      <vt:lpstr>Removal of Selective Service and Drug Conviction Requirements for Title IV Eligibility</vt:lpstr>
      <vt:lpstr>Pell Lifetime Eligibility USED (LEU) Restoration</vt:lpstr>
      <vt:lpstr>FAFSA Simplification – FAFSA form</vt:lpstr>
      <vt:lpstr>Fafsa simplification – fafsa form</vt:lpstr>
      <vt:lpstr>FAFSA Simplification—SAI</vt:lpstr>
      <vt:lpstr>FAFSA Simplification - SAI</vt:lpstr>
      <vt:lpstr>FAFSA Simplification - SAI</vt:lpstr>
      <vt:lpstr>FAFSA Simplification - SAI</vt:lpstr>
      <vt:lpstr>2021 HHS poverty guidelines (conus)</vt:lpstr>
      <vt:lpstr>FAFSA Simplification - SAI</vt:lpstr>
      <vt:lpstr>More Pell grant provisions</vt:lpstr>
      <vt:lpstr>Misc. points</vt:lpstr>
      <vt:lpstr>More changes</vt:lpstr>
      <vt:lpstr>And still more</vt:lpstr>
      <vt:lpstr>Privacy and data sharing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PPT 16x9_Template 2020</dc:title>
  <dc:creator>Lloyd, Leslie</dc:creator>
  <cp:lastModifiedBy>Cottingham, Brittney</cp:lastModifiedBy>
  <cp:revision>1496</cp:revision>
  <dcterms:created xsi:type="dcterms:W3CDTF">2020-06-18T13:31:15Z</dcterms:created>
  <dcterms:modified xsi:type="dcterms:W3CDTF">2021-10-29T13:27:37Z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0x0101004A43C935C0354E4A8DE5A9845775116F</vt:lpwstr>
  </property>
  <property fmtid="{D5CDD505-2E9C-101B-9397-08002B2CF9AE}" pid="3" name="AuthorIds_UIVersion_2560">
    <vt:lpwstr>79</vt:lpwstr>
  </property>
  <property fmtid="{D5CDD505-2E9C-101B-9397-08002B2CF9AE}" pid="4" name="_dlc_DocIdItemGuid">
    <vt:lpwstr>f3771e19-3d4d-4273-b8a0-0c915acd830e</vt:lpwstr>
  </property>
</Properties>
</file>