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50"/>
  </p:notesMasterIdLst>
  <p:sldIdLst>
    <p:sldId id="352" r:id="rId5"/>
    <p:sldId id="310" r:id="rId6"/>
    <p:sldId id="1678" r:id="rId7"/>
    <p:sldId id="428" r:id="rId8"/>
    <p:sldId id="436" r:id="rId9"/>
    <p:sldId id="1681" r:id="rId10"/>
    <p:sldId id="438" r:id="rId11"/>
    <p:sldId id="439" r:id="rId12"/>
    <p:sldId id="440" r:id="rId13"/>
    <p:sldId id="3468" r:id="rId14"/>
    <p:sldId id="441" r:id="rId15"/>
    <p:sldId id="442" r:id="rId16"/>
    <p:sldId id="443" r:id="rId17"/>
    <p:sldId id="444" r:id="rId18"/>
    <p:sldId id="445" r:id="rId19"/>
    <p:sldId id="3467" r:id="rId20"/>
    <p:sldId id="447" r:id="rId21"/>
    <p:sldId id="451" r:id="rId22"/>
    <p:sldId id="452" r:id="rId23"/>
    <p:sldId id="3470" r:id="rId24"/>
    <p:sldId id="453" r:id="rId25"/>
    <p:sldId id="448" r:id="rId26"/>
    <p:sldId id="449" r:id="rId27"/>
    <p:sldId id="450" r:id="rId28"/>
    <p:sldId id="3457" r:id="rId29"/>
    <p:sldId id="1679" r:id="rId30"/>
    <p:sldId id="435" r:id="rId31"/>
    <p:sldId id="437" r:id="rId32"/>
    <p:sldId id="1683" r:id="rId33"/>
    <p:sldId id="3460" r:id="rId34"/>
    <p:sldId id="3459" r:id="rId35"/>
    <p:sldId id="3462" r:id="rId36"/>
    <p:sldId id="3464" r:id="rId37"/>
    <p:sldId id="3471" r:id="rId38"/>
    <p:sldId id="1674" r:id="rId39"/>
    <p:sldId id="1676" r:id="rId40"/>
    <p:sldId id="416" r:id="rId41"/>
    <p:sldId id="479" r:id="rId42"/>
    <p:sldId id="3455" r:id="rId43"/>
    <p:sldId id="3461" r:id="rId44"/>
    <p:sldId id="3456" r:id="rId45"/>
    <p:sldId id="1675" r:id="rId46"/>
    <p:sldId id="3452" r:id="rId47"/>
    <p:sldId id="3450" r:id="rId48"/>
    <p:sldId id="3453"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sser, David" initials="MD" lastIdx="1" clrIdx="0">
    <p:extLst>
      <p:ext uri="{19B8F6BF-5375-455C-9EA6-DF929625EA0E}">
        <p15:presenceInfo xmlns:p15="http://schemas.microsoft.com/office/powerpoint/2012/main" userId="S::david.musser@ed.gov::71552eaf-9846-4fc7-a39f-f59f11bac0e9" providerId="AD"/>
      </p:ext>
    </p:extLst>
  </p:cmAuthor>
  <p:cmAuthor id="2" name="Smith, Butch" initials="SB" lastIdx="7" clrIdx="1">
    <p:extLst>
      <p:ext uri="{19B8F6BF-5375-455C-9EA6-DF929625EA0E}">
        <p15:presenceInfo xmlns:p15="http://schemas.microsoft.com/office/powerpoint/2012/main" userId="S::Charles.W.Smith@ed.gov::87397b5b-82bc-44a0-99af-3cc1e1c90275" providerId="AD"/>
      </p:ext>
    </p:extLst>
  </p:cmAuthor>
  <p:cmAuthor id="3" name="Shuler, Ashley" initials="SA" lastIdx="12" clrIdx="2">
    <p:extLst>
      <p:ext uri="{19B8F6BF-5375-455C-9EA6-DF929625EA0E}">
        <p15:presenceInfo xmlns:p15="http://schemas.microsoft.com/office/powerpoint/2012/main" userId="S::Ashley.Shuler@ed.gov::eded4784-ad06-403f-908c-a6c9fd3e9c2a" providerId="AD"/>
      </p:ext>
    </p:extLst>
  </p:cmAuthor>
  <p:cmAuthor id="4" name="Bartnicki, David" initials="BD" lastIdx="19" clrIdx="3">
    <p:extLst>
      <p:ext uri="{19B8F6BF-5375-455C-9EA6-DF929625EA0E}">
        <p15:presenceInfo xmlns:p15="http://schemas.microsoft.com/office/powerpoint/2012/main" userId="S::David.Bartnicki@ed.gov::a7b57be7-befe-4d02-a764-40de3babbf32" providerId="AD"/>
      </p:ext>
    </p:extLst>
  </p:cmAuthor>
  <p:cmAuthor id="5" name="Hammond, Cynthia" initials="HC" lastIdx="2" clrIdx="4">
    <p:extLst>
      <p:ext uri="{19B8F6BF-5375-455C-9EA6-DF929625EA0E}">
        <p15:presenceInfo xmlns:p15="http://schemas.microsoft.com/office/powerpoint/2012/main" userId="S::cynthia.hammond@ed.gov::c268f0d9-de2b-4a1e-8590-a37c93dd8d45" providerId="AD"/>
      </p:ext>
    </p:extLst>
  </p:cmAuthor>
  <p:cmAuthor id="6" name="Massman, Joe" initials="MJ" lastIdx="2" clrIdx="5">
    <p:extLst>
      <p:ext uri="{19B8F6BF-5375-455C-9EA6-DF929625EA0E}">
        <p15:presenceInfo xmlns:p15="http://schemas.microsoft.com/office/powerpoint/2012/main" userId="S::Joe.Massman@ed.gov::1efa25a7-4f91-4a02-b279-6c03c1f3472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EA11B"/>
    <a:srgbClr val="FF0000"/>
    <a:srgbClr val="113C52"/>
    <a:srgbClr val="E7EFF5"/>
    <a:srgbClr val="DDDEDF"/>
    <a:srgbClr val="113C53"/>
    <a:srgbClr val="0E2C3B"/>
    <a:srgbClr val="38546D"/>
    <a:srgbClr val="344F67"/>
    <a:srgbClr val="3857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64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3FDA72-2393-4B3F-8F8F-547617C5EA69}" type="datetimeFigureOut">
              <a:rPr lang="en-US" smtClean="0"/>
              <a:t>11/30/2021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9312DC-84F5-408B-947F-EAE8AD61D853}" type="slidenum">
              <a:rPr lang="en-US" smtClean="0"/>
              <a:t>‹#›</a:t>
            </a:fld>
            <a:endParaRPr lang="en-US"/>
          </a:p>
        </p:txBody>
      </p:sp>
    </p:spTree>
    <p:extLst>
      <p:ext uri="{BB962C8B-B14F-4D97-AF65-F5344CB8AC3E}">
        <p14:creationId xmlns:p14="http://schemas.microsoft.com/office/powerpoint/2010/main" val="3391933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9312DC-84F5-408B-947F-EAE8AD61D853}" type="slidenum">
              <a:rPr lang="en-US" smtClean="0"/>
              <a:t>37</a:t>
            </a:fld>
            <a:endParaRPr lang="en-US"/>
          </a:p>
        </p:txBody>
      </p:sp>
    </p:spTree>
    <p:extLst>
      <p:ext uri="{BB962C8B-B14F-4D97-AF65-F5344CB8AC3E}">
        <p14:creationId xmlns:p14="http://schemas.microsoft.com/office/powerpoint/2010/main" val="3149791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C49312DC-84F5-408B-947F-EAE8AD61D853}" type="slidenum">
              <a:rPr lang="en-US" smtClean="0"/>
              <a:t>38</a:t>
            </a:fld>
            <a:endParaRPr lang="en-US"/>
          </a:p>
        </p:txBody>
      </p:sp>
    </p:spTree>
    <p:extLst>
      <p:ext uri="{BB962C8B-B14F-4D97-AF65-F5344CB8AC3E}">
        <p14:creationId xmlns:p14="http://schemas.microsoft.com/office/powerpoint/2010/main" val="15510712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9312DC-84F5-408B-947F-EAE8AD61D853}" type="slidenum">
              <a:rPr lang="en-US" smtClean="0"/>
              <a:t>44</a:t>
            </a:fld>
            <a:endParaRPr lang="en-US"/>
          </a:p>
        </p:txBody>
      </p:sp>
    </p:spTree>
    <p:extLst>
      <p:ext uri="{BB962C8B-B14F-4D97-AF65-F5344CB8AC3E}">
        <p14:creationId xmlns:p14="http://schemas.microsoft.com/office/powerpoint/2010/main" val="36370284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age - Gradient">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EC7C30E-D304-7742-A362-367DDA60EADE}"/>
              </a:ext>
            </a:extLst>
          </p:cNvPr>
          <p:cNvSpPr/>
          <p:nvPr userDrawn="1"/>
        </p:nvSpPr>
        <p:spPr>
          <a:xfrm>
            <a:off x="0" y="5500688"/>
            <a:ext cx="12242987" cy="13573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noFill/>
            </a:endParaRPr>
          </a:p>
        </p:txBody>
      </p:sp>
      <p:sp>
        <p:nvSpPr>
          <p:cNvPr id="7" name="Subtitle 2"/>
          <p:cNvSpPr>
            <a:spLocks noGrp="1"/>
          </p:cNvSpPr>
          <p:nvPr>
            <p:ph type="subTitle" idx="1"/>
          </p:nvPr>
        </p:nvSpPr>
        <p:spPr>
          <a:xfrm>
            <a:off x="641779" y="2667004"/>
            <a:ext cx="10972800" cy="704851"/>
          </a:xfrm>
          <a:prstGeom prst="rect">
            <a:avLst/>
          </a:prstGeom>
        </p:spPr>
        <p:txBody>
          <a:bodyPr vert="horz"/>
          <a:lstStyle>
            <a:lvl1pPr marL="0" indent="0" algn="l">
              <a:buNone/>
              <a:defRPr sz="2800" b="0" i="0">
                <a:solidFill>
                  <a:schemeClr val="tx1"/>
                </a:solidFill>
                <a:latin typeface="Cambria" panose="02040503050406030204" pitchFamily="18" charset="0"/>
                <a:cs typeface="Arial"/>
              </a:defRPr>
            </a:lvl1pPr>
            <a:lvl2pPr marL="609495" indent="0" algn="ctr">
              <a:buNone/>
              <a:defRPr/>
            </a:lvl2pPr>
            <a:lvl3pPr marL="1218992" indent="0" algn="ctr">
              <a:buNone/>
              <a:defRPr/>
            </a:lvl3pPr>
            <a:lvl4pPr marL="1828488" indent="0" algn="ctr">
              <a:buNone/>
              <a:defRPr/>
            </a:lvl4pPr>
            <a:lvl5pPr marL="2437986" indent="0" algn="ctr">
              <a:buNone/>
              <a:defRPr/>
            </a:lvl5pPr>
            <a:lvl6pPr marL="3047480" indent="0" algn="ctr">
              <a:buNone/>
              <a:defRPr/>
            </a:lvl6pPr>
            <a:lvl7pPr marL="3656975" indent="0" algn="ctr">
              <a:buNone/>
              <a:defRPr/>
            </a:lvl7pPr>
            <a:lvl8pPr marL="4266471" indent="0" algn="ctr">
              <a:buNone/>
              <a:defRPr/>
            </a:lvl8pPr>
            <a:lvl9pPr marL="4875967" indent="0" algn="ctr">
              <a:buNone/>
              <a:defRPr/>
            </a:lvl9pPr>
          </a:lstStyle>
          <a:p>
            <a:r>
              <a:rPr lang="en-US"/>
              <a:t>Click to edit Master subtitle style</a:t>
            </a:r>
          </a:p>
        </p:txBody>
      </p:sp>
      <p:sp>
        <p:nvSpPr>
          <p:cNvPr id="8" name="Content Placeholder 10"/>
          <p:cNvSpPr>
            <a:spLocks noGrp="1"/>
          </p:cNvSpPr>
          <p:nvPr>
            <p:ph sz="quarter" idx="10" hasCustomPrompt="1"/>
          </p:nvPr>
        </p:nvSpPr>
        <p:spPr>
          <a:xfrm>
            <a:off x="2252865" y="4790092"/>
            <a:ext cx="9361715" cy="596678"/>
          </a:xfrm>
          <a:prstGeom prst="rect">
            <a:avLst/>
          </a:prstGeom>
        </p:spPr>
        <p:txBody>
          <a:bodyPr vert="horz"/>
          <a:lstStyle>
            <a:lvl1pPr marL="0" indent="0" algn="r">
              <a:buNone/>
              <a:defRPr sz="2400" i="1">
                <a:solidFill>
                  <a:schemeClr val="tx1"/>
                </a:solidFill>
                <a:latin typeface="Cambria" panose="02040503050406030204" pitchFamily="18" charset="0"/>
                <a:cs typeface="Arial"/>
              </a:defRPr>
            </a:lvl1pPr>
            <a:lvl2pPr algn="r">
              <a:defRPr sz="4799">
                <a:latin typeface="Arial"/>
                <a:cs typeface="Arial"/>
              </a:defRPr>
            </a:lvl2pPr>
            <a:lvl3pPr algn="r">
              <a:defRPr sz="4799">
                <a:latin typeface="Arial"/>
                <a:cs typeface="Arial"/>
              </a:defRPr>
            </a:lvl3pPr>
            <a:lvl4pPr algn="r">
              <a:defRPr sz="4799">
                <a:latin typeface="Arial"/>
                <a:cs typeface="Arial"/>
              </a:defRPr>
            </a:lvl4pPr>
            <a:lvl5pPr algn="r">
              <a:defRPr sz="4799">
                <a:latin typeface="Arial"/>
                <a:cs typeface="Arial"/>
              </a:defRPr>
            </a:lvl5pPr>
          </a:lstStyle>
          <a:p>
            <a:pPr lvl="0"/>
            <a:r>
              <a:rPr lang="en-US"/>
              <a:t>MM/DD/YYYY</a:t>
            </a:r>
          </a:p>
        </p:txBody>
      </p:sp>
      <p:sp>
        <p:nvSpPr>
          <p:cNvPr id="13" name="Title 12"/>
          <p:cNvSpPr>
            <a:spLocks noGrp="1"/>
          </p:cNvSpPr>
          <p:nvPr>
            <p:ph type="title"/>
          </p:nvPr>
        </p:nvSpPr>
        <p:spPr>
          <a:xfrm>
            <a:off x="641779" y="457202"/>
            <a:ext cx="10972800" cy="1881597"/>
          </a:xfrm>
          <a:prstGeom prst="rect">
            <a:avLst/>
          </a:prstGeom>
        </p:spPr>
        <p:txBody>
          <a:bodyPr vert="horz"/>
          <a:lstStyle>
            <a:lvl1pPr algn="l">
              <a:defRPr sz="6000" b="1" i="0">
                <a:solidFill>
                  <a:schemeClr val="tx1"/>
                </a:solidFill>
                <a:latin typeface="Arial Narrow" panose="020B0604020202020204" pitchFamily="34" charset="0"/>
                <a:cs typeface="Arial Narrow" panose="020B0604020202020204" pitchFamily="34" charset="0"/>
              </a:defRPr>
            </a:lvl1pPr>
          </a:lstStyle>
          <a:p>
            <a:r>
              <a:rPr lang="en-US"/>
              <a:t>Click to edit Master title style</a:t>
            </a:r>
          </a:p>
        </p:txBody>
      </p:sp>
      <p:pic>
        <p:nvPicPr>
          <p:cNvPr id="10" name="Picture 9">
            <a:extLst>
              <a:ext uri="{FF2B5EF4-FFF2-40B4-BE49-F238E27FC236}">
                <a16:creationId xmlns:a16="http://schemas.microsoft.com/office/drawing/2014/main" id="{1008B5A6-FD7B-A642-AA78-C3E565A18113}"/>
              </a:ext>
            </a:extLst>
          </p:cNvPr>
          <p:cNvPicPr>
            <a:picLocks noChangeAspect="1"/>
          </p:cNvPicPr>
          <p:nvPr userDrawn="1"/>
        </p:nvPicPr>
        <p:blipFill>
          <a:blip r:embed="rId2">
            <a:extLst>
              <a:ext uri="{28A0092B-C50C-407E-A947-70E740481C1C}">
                <a14:useLocalDpi xmlns:a14="http://schemas.microsoft.com/office/drawing/2010/main" val="0"/>
              </a:ext>
            </a:extLst>
          </a:blip>
          <a:srcRect t="16717" b="16717"/>
          <a:stretch/>
        </p:blipFill>
        <p:spPr>
          <a:xfrm>
            <a:off x="7513330" y="5788963"/>
            <a:ext cx="4378223" cy="780762"/>
          </a:xfrm>
          <a:prstGeom prst="rect">
            <a:avLst/>
          </a:prstGeom>
        </p:spPr>
      </p:pic>
    </p:spTree>
    <p:extLst>
      <p:ext uri="{BB962C8B-B14F-4D97-AF65-F5344CB8AC3E}">
        <p14:creationId xmlns:p14="http://schemas.microsoft.com/office/powerpoint/2010/main" val="2681150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FAE0BB-31CD-FF42-B449-3B90615C0901}"/>
              </a:ext>
            </a:extLst>
          </p:cNvPr>
          <p:cNvSpPr>
            <a:spLocks noGrp="1"/>
          </p:cNvSpPr>
          <p:nvPr>
            <p:ph type="sldNum" sz="quarter" idx="32"/>
          </p:nvPr>
        </p:nvSpPr>
        <p:spPr/>
        <p:txBody>
          <a:bodyPr/>
          <a:lstStyle/>
          <a:p>
            <a:fld id="{234755BD-B4AC-9044-BCE4-27904766F8BB}" type="slidenum">
              <a:rPr lang="en-US" smtClean="0"/>
              <a:pPr/>
              <a:t>‹#›</a:t>
            </a:fld>
            <a:endParaRPr lang="en-US"/>
          </a:p>
        </p:txBody>
      </p:sp>
      <p:cxnSp>
        <p:nvCxnSpPr>
          <p:cNvPr id="38" name="Straight Connector 37">
            <a:extLst>
              <a:ext uri="{FF2B5EF4-FFF2-40B4-BE49-F238E27FC236}">
                <a16:creationId xmlns:a16="http://schemas.microsoft.com/office/drawing/2014/main" id="{EA3C4354-DC86-134A-A92D-97EDBD2B6C8E}"/>
              </a:ext>
            </a:extLst>
          </p:cNvPr>
          <p:cNvCxnSpPr>
            <a:cxnSpLocks/>
          </p:cNvCxnSpPr>
          <p:nvPr userDrawn="1"/>
        </p:nvCxnSpPr>
        <p:spPr>
          <a:xfrm>
            <a:off x="897120"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39" name="Title Placeholder 17">
            <a:extLst>
              <a:ext uri="{FF2B5EF4-FFF2-40B4-BE49-F238E27FC236}">
                <a16:creationId xmlns:a16="http://schemas.microsoft.com/office/drawing/2014/main" id="{075E4044-40AF-3845-A0FF-CACFEAC608FF}"/>
              </a:ext>
            </a:extLst>
          </p:cNvPr>
          <p:cNvSpPr>
            <a:spLocks noGrp="1"/>
          </p:cNvSpPr>
          <p:nvPr>
            <p:ph type="title"/>
          </p:nvPr>
        </p:nvSpPr>
        <p:spPr>
          <a:xfrm>
            <a:off x="912569" y="349504"/>
            <a:ext cx="8991511" cy="798177"/>
          </a:xfrm>
          <a:prstGeom prst="rect">
            <a:avLst/>
          </a:prstGeom>
        </p:spPr>
        <p:txBody>
          <a:bodyPr vert="horz" lIns="0" tIns="45720" rIns="91440" bIns="45720" rtlCol="0" anchor="b" anchorCtr="0">
            <a:noAutofit/>
          </a:bodyPr>
          <a:lstStyle/>
          <a:p>
            <a:r>
              <a:rPr lang="en-US"/>
              <a:t>Click to edit Master title style</a:t>
            </a:r>
          </a:p>
        </p:txBody>
      </p:sp>
      <p:sp>
        <p:nvSpPr>
          <p:cNvPr id="24" name="Picture Placeholder 31">
            <a:extLst>
              <a:ext uri="{FF2B5EF4-FFF2-40B4-BE49-F238E27FC236}">
                <a16:creationId xmlns:a16="http://schemas.microsoft.com/office/drawing/2014/main" id="{96E70AE9-FB76-604B-A65C-598FA706A7D7}"/>
              </a:ext>
            </a:extLst>
          </p:cNvPr>
          <p:cNvSpPr>
            <a:spLocks noGrp="1"/>
          </p:cNvSpPr>
          <p:nvPr>
            <p:ph type="pic" sz="quarter" idx="28" hasCustomPrompt="1"/>
          </p:nvPr>
        </p:nvSpPr>
        <p:spPr>
          <a:xfrm>
            <a:off x="910089"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25" name="Text Placeholder 2">
            <a:extLst>
              <a:ext uri="{FF2B5EF4-FFF2-40B4-BE49-F238E27FC236}">
                <a16:creationId xmlns:a16="http://schemas.microsoft.com/office/drawing/2014/main" id="{BF8C0C59-6ED8-2D48-AC15-EDF74BEAB43A}"/>
              </a:ext>
            </a:extLst>
          </p:cNvPr>
          <p:cNvSpPr>
            <a:spLocks noGrp="1"/>
          </p:cNvSpPr>
          <p:nvPr>
            <p:ph type="body" sz="quarter" idx="31" hasCustomPrompt="1"/>
          </p:nvPr>
        </p:nvSpPr>
        <p:spPr>
          <a:xfrm>
            <a:off x="910089"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27" name="Text Placeholder 2">
            <a:extLst>
              <a:ext uri="{FF2B5EF4-FFF2-40B4-BE49-F238E27FC236}">
                <a16:creationId xmlns:a16="http://schemas.microsoft.com/office/drawing/2014/main" id="{3E6314B7-065C-834C-A970-18D9159E830F}"/>
              </a:ext>
            </a:extLst>
          </p:cNvPr>
          <p:cNvSpPr>
            <a:spLocks noGrp="1"/>
          </p:cNvSpPr>
          <p:nvPr>
            <p:ph type="body" sz="quarter" idx="33" hasCustomPrompt="1"/>
          </p:nvPr>
        </p:nvSpPr>
        <p:spPr>
          <a:xfrm>
            <a:off x="910088"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28" name="Picture Placeholder 31">
            <a:extLst>
              <a:ext uri="{FF2B5EF4-FFF2-40B4-BE49-F238E27FC236}">
                <a16:creationId xmlns:a16="http://schemas.microsoft.com/office/drawing/2014/main" id="{96CC19F3-F173-CD42-86F2-D17DB0FED06F}"/>
              </a:ext>
            </a:extLst>
          </p:cNvPr>
          <p:cNvSpPr>
            <a:spLocks noGrp="1"/>
          </p:cNvSpPr>
          <p:nvPr>
            <p:ph type="pic" sz="quarter" idx="39" hasCustomPrompt="1"/>
          </p:nvPr>
        </p:nvSpPr>
        <p:spPr>
          <a:xfrm>
            <a:off x="9136570"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30" name="Text Placeholder 2">
            <a:extLst>
              <a:ext uri="{FF2B5EF4-FFF2-40B4-BE49-F238E27FC236}">
                <a16:creationId xmlns:a16="http://schemas.microsoft.com/office/drawing/2014/main" id="{B98CF99A-3EA3-EB40-BC93-51373A3B2F8B}"/>
              </a:ext>
            </a:extLst>
          </p:cNvPr>
          <p:cNvSpPr>
            <a:spLocks noGrp="1"/>
          </p:cNvSpPr>
          <p:nvPr>
            <p:ph type="body" sz="quarter" idx="40" hasCustomPrompt="1"/>
          </p:nvPr>
        </p:nvSpPr>
        <p:spPr>
          <a:xfrm>
            <a:off x="9136570"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31" name="Text Placeholder 2">
            <a:extLst>
              <a:ext uri="{FF2B5EF4-FFF2-40B4-BE49-F238E27FC236}">
                <a16:creationId xmlns:a16="http://schemas.microsoft.com/office/drawing/2014/main" id="{0BC8F4ED-5E68-2449-AD64-8F4F79A34ED9}"/>
              </a:ext>
            </a:extLst>
          </p:cNvPr>
          <p:cNvSpPr>
            <a:spLocks noGrp="1"/>
          </p:cNvSpPr>
          <p:nvPr>
            <p:ph type="body" sz="quarter" idx="41" hasCustomPrompt="1"/>
          </p:nvPr>
        </p:nvSpPr>
        <p:spPr>
          <a:xfrm>
            <a:off x="9136569"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32" name="Picture Placeholder 31">
            <a:extLst>
              <a:ext uri="{FF2B5EF4-FFF2-40B4-BE49-F238E27FC236}">
                <a16:creationId xmlns:a16="http://schemas.microsoft.com/office/drawing/2014/main" id="{93030644-BEAB-4A4D-96D8-83AF3883CF41}"/>
              </a:ext>
            </a:extLst>
          </p:cNvPr>
          <p:cNvSpPr>
            <a:spLocks noGrp="1"/>
          </p:cNvSpPr>
          <p:nvPr>
            <p:ph type="pic" sz="quarter" idx="42" hasCustomPrompt="1"/>
          </p:nvPr>
        </p:nvSpPr>
        <p:spPr>
          <a:xfrm>
            <a:off x="3658544"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37" name="Text Placeholder 2">
            <a:extLst>
              <a:ext uri="{FF2B5EF4-FFF2-40B4-BE49-F238E27FC236}">
                <a16:creationId xmlns:a16="http://schemas.microsoft.com/office/drawing/2014/main" id="{E28FEAD2-259D-E74D-8873-31B5EAC1E858}"/>
              </a:ext>
            </a:extLst>
          </p:cNvPr>
          <p:cNvSpPr>
            <a:spLocks noGrp="1"/>
          </p:cNvSpPr>
          <p:nvPr>
            <p:ph type="body" sz="quarter" idx="43" hasCustomPrompt="1"/>
          </p:nvPr>
        </p:nvSpPr>
        <p:spPr>
          <a:xfrm>
            <a:off x="3658544"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40" name="Text Placeholder 2">
            <a:extLst>
              <a:ext uri="{FF2B5EF4-FFF2-40B4-BE49-F238E27FC236}">
                <a16:creationId xmlns:a16="http://schemas.microsoft.com/office/drawing/2014/main" id="{33DA959B-5B2A-4C4E-BF5F-130477D3F8CE}"/>
              </a:ext>
            </a:extLst>
          </p:cNvPr>
          <p:cNvSpPr>
            <a:spLocks noGrp="1"/>
          </p:cNvSpPr>
          <p:nvPr>
            <p:ph type="body" sz="quarter" idx="44" hasCustomPrompt="1"/>
          </p:nvPr>
        </p:nvSpPr>
        <p:spPr>
          <a:xfrm>
            <a:off x="3658543"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41" name="Picture Placeholder 31">
            <a:extLst>
              <a:ext uri="{FF2B5EF4-FFF2-40B4-BE49-F238E27FC236}">
                <a16:creationId xmlns:a16="http://schemas.microsoft.com/office/drawing/2014/main" id="{68867C6A-7C54-894A-BC7D-E98DC5E4A431}"/>
              </a:ext>
            </a:extLst>
          </p:cNvPr>
          <p:cNvSpPr>
            <a:spLocks noGrp="1"/>
          </p:cNvSpPr>
          <p:nvPr>
            <p:ph type="pic" sz="quarter" idx="45" hasCustomPrompt="1"/>
          </p:nvPr>
        </p:nvSpPr>
        <p:spPr>
          <a:xfrm>
            <a:off x="6388114"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42" name="Text Placeholder 2">
            <a:extLst>
              <a:ext uri="{FF2B5EF4-FFF2-40B4-BE49-F238E27FC236}">
                <a16:creationId xmlns:a16="http://schemas.microsoft.com/office/drawing/2014/main" id="{611DAA6E-D53E-234D-AA4F-BB5F610D9025}"/>
              </a:ext>
            </a:extLst>
          </p:cNvPr>
          <p:cNvSpPr>
            <a:spLocks noGrp="1"/>
          </p:cNvSpPr>
          <p:nvPr>
            <p:ph type="body" sz="quarter" idx="46" hasCustomPrompt="1"/>
          </p:nvPr>
        </p:nvSpPr>
        <p:spPr>
          <a:xfrm>
            <a:off x="6388114"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43" name="Text Placeholder 2">
            <a:extLst>
              <a:ext uri="{FF2B5EF4-FFF2-40B4-BE49-F238E27FC236}">
                <a16:creationId xmlns:a16="http://schemas.microsoft.com/office/drawing/2014/main" id="{2CEA056E-C884-244F-9FA5-F52654E0C3AE}"/>
              </a:ext>
            </a:extLst>
          </p:cNvPr>
          <p:cNvSpPr>
            <a:spLocks noGrp="1"/>
          </p:cNvSpPr>
          <p:nvPr>
            <p:ph type="body" sz="quarter" idx="47" hasCustomPrompt="1"/>
          </p:nvPr>
        </p:nvSpPr>
        <p:spPr>
          <a:xfrm>
            <a:off x="6388113"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pic>
        <p:nvPicPr>
          <p:cNvPr id="18" name="Picture 17">
            <a:extLst>
              <a:ext uri="{FF2B5EF4-FFF2-40B4-BE49-F238E27FC236}">
                <a16:creationId xmlns:a16="http://schemas.microsoft.com/office/drawing/2014/main" id="{B360D5F2-95F3-8949-ACB9-17B5250328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422311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ext and Photo Split - Whit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782854D6-B623-9F4B-8173-55532FEF9376}"/>
              </a:ext>
            </a:extLst>
          </p:cNvPr>
          <p:cNvSpPr>
            <a:spLocks noGrp="1" noChangeAspect="1"/>
          </p:cNvSpPr>
          <p:nvPr>
            <p:ph type="pic" idx="1"/>
          </p:nvPr>
        </p:nvSpPr>
        <p:spPr>
          <a:xfrm>
            <a:off x="6096595" y="0"/>
            <a:ext cx="6101503" cy="6858000"/>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Nulla</a:t>
            </a:r>
            <a:r>
              <a:rPr lang="en-US"/>
              <a:t> vitae </a:t>
            </a:r>
            <a:r>
              <a:rPr lang="en-US" err="1"/>
              <a:t>elit</a:t>
            </a:r>
            <a:r>
              <a:rPr lang="en-US"/>
              <a:t> libero, a pharetra </a:t>
            </a:r>
            <a:r>
              <a:rPr lang="en-US" err="1"/>
              <a:t>augue</a:t>
            </a:r>
            <a:r>
              <a:rPr lang="en-US"/>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pic>
        <p:nvPicPr>
          <p:cNvPr id="13" name="Graphic 12">
            <a:extLst>
              <a:ext uri="{FF2B5EF4-FFF2-40B4-BE49-F238E27FC236}">
                <a16:creationId xmlns:a16="http://schemas.microsoft.com/office/drawing/2014/main" id="{F5C684E6-C7D4-144C-9001-2716F124B3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2" name="Slide Number Placeholder 2">
            <a:extLst>
              <a:ext uri="{FF2B5EF4-FFF2-40B4-BE49-F238E27FC236}">
                <a16:creationId xmlns:a16="http://schemas.microsoft.com/office/drawing/2014/main" id="{EEF4FC2F-DAA0-F341-92D7-AB4FF591EFA0}"/>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a:p>
        </p:txBody>
      </p:sp>
    </p:spTree>
    <p:extLst>
      <p:ext uri="{BB962C8B-B14F-4D97-AF65-F5344CB8AC3E}">
        <p14:creationId xmlns:p14="http://schemas.microsoft.com/office/powerpoint/2010/main" val="290496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s with Photo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F028C5A-08E7-BC42-BC24-7B607EC484CD}"/>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5" name="Picture Placeholder 2">
            <a:extLst>
              <a:ext uri="{FF2B5EF4-FFF2-40B4-BE49-F238E27FC236}">
                <a16:creationId xmlns:a16="http://schemas.microsoft.com/office/drawing/2014/main" id="{0BDE5F3D-CEC7-574F-8B1A-72CDC410BE62}"/>
              </a:ext>
            </a:extLst>
          </p:cNvPr>
          <p:cNvSpPr>
            <a:spLocks noGrp="1" noChangeAspect="1"/>
          </p:cNvSpPr>
          <p:nvPr>
            <p:ph type="pic" idx="1"/>
          </p:nvPr>
        </p:nvSpPr>
        <p:spPr>
          <a:xfrm>
            <a:off x="1" y="0"/>
            <a:ext cx="3458849" cy="6858000"/>
          </a:xfrm>
          <a:solidFill>
            <a:schemeClr val="bg1">
              <a:lumMod val="95000"/>
            </a:schemeClr>
          </a:solidFill>
        </p:spPr>
        <p:txBody>
          <a:bodyPr anchor="t"/>
          <a:lstStyle>
            <a:lvl1pPr marL="0" indent="0" algn="l">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sp>
        <p:nvSpPr>
          <p:cNvPr id="7" name="Text Placeholder 2">
            <a:extLst>
              <a:ext uri="{FF2B5EF4-FFF2-40B4-BE49-F238E27FC236}">
                <a16:creationId xmlns:a16="http://schemas.microsoft.com/office/drawing/2014/main" id="{D8C6D2D4-8D7D-244C-AF2D-34CB46657419}"/>
              </a:ext>
            </a:extLst>
          </p:cNvPr>
          <p:cNvSpPr>
            <a:spLocks noGrp="1"/>
          </p:cNvSpPr>
          <p:nvPr>
            <p:ph type="body" sz="quarter" idx="21" hasCustomPrompt="1"/>
          </p:nvPr>
        </p:nvSpPr>
        <p:spPr>
          <a:xfrm>
            <a:off x="3939605" y="2037562"/>
            <a:ext cx="7337344" cy="365126"/>
          </a:xfrm>
        </p:spPr>
        <p:txBody>
          <a:bodyPr lIns="0">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Subtitle if needed Cambria Italic 18pt font lorem ipsum</a:t>
            </a:r>
          </a:p>
        </p:txBody>
      </p:sp>
      <p:cxnSp>
        <p:nvCxnSpPr>
          <p:cNvPr id="8" name="Straight Connector 7">
            <a:extLst>
              <a:ext uri="{FF2B5EF4-FFF2-40B4-BE49-F238E27FC236}">
                <a16:creationId xmlns:a16="http://schemas.microsoft.com/office/drawing/2014/main" id="{CDA05FE6-20DB-9040-BA17-770A53015C9F}"/>
              </a:ext>
            </a:extLst>
          </p:cNvPr>
          <p:cNvCxnSpPr>
            <a:cxnSpLocks/>
          </p:cNvCxnSpPr>
          <p:nvPr userDrawn="1"/>
        </p:nvCxnSpPr>
        <p:spPr>
          <a:xfrm>
            <a:off x="3939605" y="2702071"/>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5" name="Title 4">
            <a:extLst>
              <a:ext uri="{FF2B5EF4-FFF2-40B4-BE49-F238E27FC236}">
                <a16:creationId xmlns:a16="http://schemas.microsoft.com/office/drawing/2014/main" id="{7931B1DB-C293-A840-B75B-BE17B0817D5B}"/>
              </a:ext>
            </a:extLst>
          </p:cNvPr>
          <p:cNvSpPr>
            <a:spLocks noGrp="1"/>
          </p:cNvSpPr>
          <p:nvPr>
            <p:ph type="title" hasCustomPrompt="1"/>
          </p:nvPr>
        </p:nvSpPr>
        <p:spPr>
          <a:xfrm>
            <a:off x="3939605" y="737889"/>
            <a:ext cx="7337344" cy="1107491"/>
          </a:xfrm>
        </p:spPr>
        <p:txBody>
          <a:bodyPr>
            <a:noAutofit/>
          </a:bodyPr>
          <a:lstStyle>
            <a:lvl1pPr>
              <a:defRPr sz="4000"/>
            </a:lvl1pPr>
          </a:lstStyle>
          <a:p>
            <a:r>
              <a:rPr lang="en-US"/>
              <a:t>title</a:t>
            </a:r>
          </a:p>
        </p:txBody>
      </p:sp>
      <p:sp>
        <p:nvSpPr>
          <p:cNvPr id="12" name="Text Placeholder 2">
            <a:extLst>
              <a:ext uri="{FF2B5EF4-FFF2-40B4-BE49-F238E27FC236}">
                <a16:creationId xmlns:a16="http://schemas.microsoft.com/office/drawing/2014/main" id="{478EBD1C-4A03-344E-918F-975F55317B28}"/>
              </a:ext>
            </a:extLst>
          </p:cNvPr>
          <p:cNvSpPr>
            <a:spLocks noGrp="1"/>
          </p:cNvSpPr>
          <p:nvPr>
            <p:ph type="body" sz="quarter" idx="24" hasCustomPrompt="1"/>
          </p:nvPr>
        </p:nvSpPr>
        <p:spPr>
          <a:xfrm>
            <a:off x="3961076" y="3710754"/>
            <a:ext cx="3407194" cy="21831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Aenean lacinia </a:t>
            </a:r>
            <a:r>
              <a:rPr lang="en-US" err="1"/>
              <a:t>bibendum</a:t>
            </a:r>
            <a:r>
              <a:rPr lang="en-US"/>
              <a:t> </a:t>
            </a:r>
            <a:r>
              <a:rPr lang="en-US" err="1"/>
              <a:t>nulla</a:t>
            </a:r>
            <a:r>
              <a:rPr lang="en-US"/>
              <a:t> sed </a:t>
            </a:r>
            <a:r>
              <a:rPr lang="en-US" err="1"/>
              <a:t>consectetur</a:t>
            </a:r>
            <a:r>
              <a:rPr lang="en-US"/>
              <a:t>. </a:t>
            </a:r>
          </a:p>
        </p:txBody>
      </p:sp>
      <p:sp>
        <p:nvSpPr>
          <p:cNvPr id="13" name="Text Placeholder 2">
            <a:extLst>
              <a:ext uri="{FF2B5EF4-FFF2-40B4-BE49-F238E27FC236}">
                <a16:creationId xmlns:a16="http://schemas.microsoft.com/office/drawing/2014/main" id="{F355F047-E3CB-C642-868A-FFACFF64801A}"/>
              </a:ext>
            </a:extLst>
          </p:cNvPr>
          <p:cNvSpPr>
            <a:spLocks noGrp="1"/>
          </p:cNvSpPr>
          <p:nvPr>
            <p:ph type="body" sz="quarter" idx="25" hasCustomPrompt="1"/>
          </p:nvPr>
        </p:nvSpPr>
        <p:spPr>
          <a:xfrm>
            <a:off x="3961076" y="3077953"/>
            <a:ext cx="304932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17" name="Text Placeholder 2">
            <a:extLst>
              <a:ext uri="{FF2B5EF4-FFF2-40B4-BE49-F238E27FC236}">
                <a16:creationId xmlns:a16="http://schemas.microsoft.com/office/drawing/2014/main" id="{EC06D661-DE1A-2944-B5ED-77C44A10A3AD}"/>
              </a:ext>
            </a:extLst>
          </p:cNvPr>
          <p:cNvSpPr>
            <a:spLocks noGrp="1"/>
          </p:cNvSpPr>
          <p:nvPr>
            <p:ph type="body" sz="quarter" idx="26" hasCustomPrompt="1"/>
          </p:nvPr>
        </p:nvSpPr>
        <p:spPr>
          <a:xfrm>
            <a:off x="7870496" y="3710754"/>
            <a:ext cx="3407194" cy="21831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Aenean lacinia </a:t>
            </a:r>
            <a:r>
              <a:rPr lang="en-US" err="1"/>
              <a:t>bibendum</a:t>
            </a:r>
            <a:r>
              <a:rPr lang="en-US"/>
              <a:t> </a:t>
            </a:r>
            <a:r>
              <a:rPr lang="en-US" err="1"/>
              <a:t>nulla</a:t>
            </a:r>
            <a:r>
              <a:rPr lang="en-US"/>
              <a:t> sed </a:t>
            </a:r>
            <a:r>
              <a:rPr lang="en-US" err="1"/>
              <a:t>consectetur</a:t>
            </a:r>
            <a:endParaRPr lang="en-US"/>
          </a:p>
        </p:txBody>
      </p:sp>
      <p:sp>
        <p:nvSpPr>
          <p:cNvPr id="18" name="Text Placeholder 2">
            <a:extLst>
              <a:ext uri="{FF2B5EF4-FFF2-40B4-BE49-F238E27FC236}">
                <a16:creationId xmlns:a16="http://schemas.microsoft.com/office/drawing/2014/main" id="{F102AB95-B9E0-5F4B-A8F4-DA33CF59B511}"/>
              </a:ext>
            </a:extLst>
          </p:cNvPr>
          <p:cNvSpPr>
            <a:spLocks noGrp="1"/>
          </p:cNvSpPr>
          <p:nvPr>
            <p:ph type="body" sz="quarter" idx="27" hasCustomPrompt="1"/>
          </p:nvPr>
        </p:nvSpPr>
        <p:spPr>
          <a:xfrm>
            <a:off x="7870496" y="3077953"/>
            <a:ext cx="304932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pic>
        <p:nvPicPr>
          <p:cNvPr id="14" name="Picture 13">
            <a:extLst>
              <a:ext uri="{FF2B5EF4-FFF2-40B4-BE49-F238E27FC236}">
                <a16:creationId xmlns:a16="http://schemas.microsoft.com/office/drawing/2014/main" id="{C17B018E-26B3-E842-B50F-4B4E4C926C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845655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with Chart Area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A68FCD-9F1F-784F-9A7E-6E9161A1EF6C}"/>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7" name="Text Placeholder 2">
            <a:extLst>
              <a:ext uri="{FF2B5EF4-FFF2-40B4-BE49-F238E27FC236}">
                <a16:creationId xmlns:a16="http://schemas.microsoft.com/office/drawing/2014/main" id="{45712B85-1442-6E42-9E7B-4A595CC0E0B8}"/>
              </a:ext>
            </a:extLst>
          </p:cNvPr>
          <p:cNvSpPr>
            <a:spLocks noGrp="1"/>
          </p:cNvSpPr>
          <p:nvPr>
            <p:ph type="body" sz="quarter" idx="20" hasCustomPrompt="1"/>
          </p:nvPr>
        </p:nvSpPr>
        <p:spPr>
          <a:xfrm>
            <a:off x="915053" y="2886637"/>
            <a:ext cx="2856846" cy="2639054"/>
          </a:xfrm>
        </p:spPr>
        <p:txBody>
          <a:bodyPr lIns="0">
            <a:noAutofit/>
          </a:bodyPr>
          <a:lstStyle>
            <a:lvl1pPr marL="0" marR="0" indent="0" algn="l" defTabSz="914196" rtl="0" eaLnBrk="1" fontAlgn="auto" latinLnBrk="0" hangingPunct="1">
              <a:lnSpc>
                <a:spcPct val="110000"/>
              </a:lnSpc>
              <a:spcBef>
                <a:spcPts val="1000"/>
              </a:spcBef>
              <a:spcAft>
                <a:spcPts val="0"/>
              </a:spcAft>
              <a:buClrTx/>
              <a:buSzTx/>
              <a:buFontTx/>
              <a:buNone/>
              <a:tabLst/>
              <a:defRPr sz="1800" b="0" i="0"/>
            </a:lvl1pPr>
            <a:lvl2pPr marL="457099" indent="0">
              <a:buFontTx/>
              <a:buNone/>
              <a:defRPr sz="1401" b="0" i="0"/>
            </a:lvl2pPr>
            <a:lvl3pPr marL="914196" indent="0">
              <a:buFontTx/>
              <a:buNone/>
              <a:defRPr sz="1401" b="0" i="0"/>
            </a:lvl3pPr>
            <a:lvl4pPr>
              <a:defRPr sz="1601"/>
            </a:lvl4pPr>
            <a:lvl5pPr>
              <a:defRPr sz="1601"/>
            </a:lvl5pPr>
          </a:lstStyle>
          <a:p>
            <a:pPr lvl="0"/>
            <a:r>
              <a:rPr lang="en-US"/>
              <a:t>Minimum font size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3" name="Content Placeholder 22">
            <a:extLst>
              <a:ext uri="{FF2B5EF4-FFF2-40B4-BE49-F238E27FC236}">
                <a16:creationId xmlns:a16="http://schemas.microsoft.com/office/drawing/2014/main" id="{5EF24A01-2572-2E45-B9E5-801C62E84E88}"/>
              </a:ext>
            </a:extLst>
          </p:cNvPr>
          <p:cNvSpPr>
            <a:spLocks noGrp="1"/>
          </p:cNvSpPr>
          <p:nvPr>
            <p:ph sz="quarter" idx="21"/>
          </p:nvPr>
        </p:nvSpPr>
        <p:spPr>
          <a:xfrm>
            <a:off x="4192521" y="2206507"/>
            <a:ext cx="7084428" cy="3319184"/>
          </a:xfrm>
        </p:spPr>
        <p:txBody>
          <a:bodyPr anchor="t"/>
          <a:lstStyle>
            <a:lvl1pPr marL="0" indent="0">
              <a:buNone/>
              <a:defRPr/>
            </a:lvl1pPr>
          </a:lstStyle>
          <a:p>
            <a:pPr lvl="0"/>
            <a:r>
              <a:rPr lang="en-US"/>
              <a:t>Click to edit Master text styles</a:t>
            </a:r>
          </a:p>
        </p:txBody>
      </p:sp>
      <p:cxnSp>
        <p:nvCxnSpPr>
          <p:cNvPr id="11" name="Straight Connector 10">
            <a:extLst>
              <a:ext uri="{FF2B5EF4-FFF2-40B4-BE49-F238E27FC236}">
                <a16:creationId xmlns:a16="http://schemas.microsoft.com/office/drawing/2014/main" id="{8C9FF1C0-504F-9542-AFC1-BC4456815DDF}"/>
              </a:ext>
            </a:extLst>
          </p:cNvPr>
          <p:cNvCxnSpPr>
            <a:cxnSpLocks/>
          </p:cNvCxnSpPr>
          <p:nvPr userDrawn="1"/>
        </p:nvCxnSpPr>
        <p:spPr>
          <a:xfrm>
            <a:off x="905164"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2" name="Title Placeholder 17">
            <a:extLst>
              <a:ext uri="{FF2B5EF4-FFF2-40B4-BE49-F238E27FC236}">
                <a16:creationId xmlns:a16="http://schemas.microsoft.com/office/drawing/2014/main" id="{2884633F-D05A-1843-876F-5EE12D7FC33C}"/>
              </a:ext>
            </a:extLst>
          </p:cNvPr>
          <p:cNvSpPr>
            <a:spLocks noGrp="1"/>
          </p:cNvSpPr>
          <p:nvPr>
            <p:ph type="title"/>
          </p:nvPr>
        </p:nvSpPr>
        <p:spPr>
          <a:xfrm>
            <a:off x="912570" y="349504"/>
            <a:ext cx="8861626" cy="798177"/>
          </a:xfrm>
          <a:prstGeom prst="rect">
            <a:avLst/>
          </a:prstGeom>
        </p:spPr>
        <p:txBody>
          <a:bodyPr vert="horz" lIns="0" tIns="45720" rIns="91440" bIns="45720" rtlCol="0" anchor="b" anchorCtr="0">
            <a:noAutofit/>
          </a:bodyPr>
          <a:lstStyle/>
          <a:p>
            <a:r>
              <a:rPr lang="en-US"/>
              <a:t>Click to edit Master title style</a:t>
            </a:r>
          </a:p>
        </p:txBody>
      </p:sp>
      <p:sp>
        <p:nvSpPr>
          <p:cNvPr id="10" name="Text Placeholder 2">
            <a:extLst>
              <a:ext uri="{FF2B5EF4-FFF2-40B4-BE49-F238E27FC236}">
                <a16:creationId xmlns:a16="http://schemas.microsoft.com/office/drawing/2014/main" id="{5453E883-3F77-3549-9A4A-DC60817595FA}"/>
              </a:ext>
            </a:extLst>
          </p:cNvPr>
          <p:cNvSpPr>
            <a:spLocks noGrp="1"/>
          </p:cNvSpPr>
          <p:nvPr>
            <p:ph type="body" sz="quarter" idx="25" hasCustomPrompt="1"/>
          </p:nvPr>
        </p:nvSpPr>
        <p:spPr>
          <a:xfrm>
            <a:off x="912570" y="2206507"/>
            <a:ext cx="306308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graph description</a:t>
            </a:r>
          </a:p>
        </p:txBody>
      </p:sp>
      <p:pic>
        <p:nvPicPr>
          <p:cNvPr id="13" name="Picture 12">
            <a:extLst>
              <a:ext uri="{FF2B5EF4-FFF2-40B4-BE49-F238E27FC236}">
                <a16:creationId xmlns:a16="http://schemas.microsoft.com/office/drawing/2014/main" id="{5BE9A29E-383C-6C4D-A865-B892B4054C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675025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istic and Photo_Light">
    <p:spTree>
      <p:nvGrpSpPr>
        <p:cNvPr id="1" name=""/>
        <p:cNvGrpSpPr/>
        <p:nvPr/>
      </p:nvGrpSpPr>
      <p:grpSpPr>
        <a:xfrm>
          <a:off x="0" y="0"/>
          <a:ext cx="0" cy="0"/>
          <a:chOff x="0" y="0"/>
          <a:chExt cx="0" cy="0"/>
        </a:xfrm>
      </p:grpSpPr>
      <p:sp>
        <p:nvSpPr>
          <p:cNvPr id="17" name="Picture Placeholder 2">
            <a:extLst>
              <a:ext uri="{FF2B5EF4-FFF2-40B4-BE49-F238E27FC236}">
                <a16:creationId xmlns:a16="http://schemas.microsoft.com/office/drawing/2014/main" id="{0A2583F1-527B-FE46-974C-CE1DF96A44BB}"/>
              </a:ext>
            </a:extLst>
          </p:cNvPr>
          <p:cNvSpPr>
            <a:spLocks noGrp="1" noChangeAspect="1"/>
          </p:cNvSpPr>
          <p:nvPr>
            <p:ph type="pic" idx="1"/>
          </p:nvPr>
        </p:nvSpPr>
        <p:spPr>
          <a:xfrm>
            <a:off x="6096595" y="0"/>
            <a:ext cx="6101503" cy="6858000"/>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1729995"/>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Aenean lacinia </a:t>
            </a:r>
            <a:r>
              <a:rPr lang="en-US" err="1"/>
              <a:t>bibendum</a:t>
            </a:r>
            <a:r>
              <a:rPr lang="en-US"/>
              <a:t> </a:t>
            </a:r>
            <a:r>
              <a:rPr lang="en-US" err="1"/>
              <a:t>nulla</a:t>
            </a:r>
            <a:r>
              <a:rPr lang="en-US"/>
              <a:t> sed </a:t>
            </a:r>
            <a:r>
              <a:rPr lang="en-US" err="1"/>
              <a:t>consectetur</a:t>
            </a:r>
            <a:r>
              <a:rPr lang="en-US"/>
              <a:t>. </a:t>
            </a:r>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3218776"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Stat description</a:t>
            </a:r>
          </a:p>
        </p:txBody>
      </p:sp>
      <p:pic>
        <p:nvPicPr>
          <p:cNvPr id="20" name="Graphic 19">
            <a:extLst>
              <a:ext uri="{FF2B5EF4-FFF2-40B4-BE49-F238E27FC236}">
                <a16:creationId xmlns:a16="http://schemas.microsoft.com/office/drawing/2014/main" id="{A8FA750C-5993-AB41-8B9F-1190E960FEF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9" name="Text Placeholder 4">
            <a:extLst>
              <a:ext uri="{FF2B5EF4-FFF2-40B4-BE49-F238E27FC236}">
                <a16:creationId xmlns:a16="http://schemas.microsoft.com/office/drawing/2014/main" id="{03DE606A-3303-7540-8D87-CA349EB9C5D1}"/>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a:t>45%</a:t>
            </a:r>
          </a:p>
        </p:txBody>
      </p:sp>
      <p:sp>
        <p:nvSpPr>
          <p:cNvPr id="11" name="Slide Number Placeholder 2">
            <a:extLst>
              <a:ext uri="{FF2B5EF4-FFF2-40B4-BE49-F238E27FC236}">
                <a16:creationId xmlns:a16="http://schemas.microsoft.com/office/drawing/2014/main" id="{4DEFC807-5826-B140-B9AE-E18E0029EBB4}"/>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a:p>
        </p:txBody>
      </p:sp>
    </p:spTree>
    <p:extLst>
      <p:ext uri="{BB962C8B-B14F-4D97-AF65-F5344CB8AC3E}">
        <p14:creationId xmlns:p14="http://schemas.microsoft.com/office/powerpoint/2010/main" val="25281694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lit Statistic_Light">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21294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Donec </a:t>
            </a:r>
            <a:r>
              <a:rPr lang="en-US" err="1"/>
              <a:t>ullamcorper</a:t>
            </a:r>
            <a:r>
              <a:rPr lang="en-US"/>
              <a:t> </a:t>
            </a:r>
            <a:r>
              <a:rPr lang="en-US" err="1"/>
              <a:t>nulla</a:t>
            </a:r>
            <a:r>
              <a:rPr lang="en-US"/>
              <a:t> non </a:t>
            </a:r>
            <a:r>
              <a:rPr lang="en-US" err="1"/>
              <a:t>metus</a:t>
            </a:r>
            <a:r>
              <a:rPr lang="en-US"/>
              <a:t> auctor </a:t>
            </a:r>
            <a:r>
              <a:rPr lang="en-US" err="1"/>
              <a:t>fringilla</a:t>
            </a:r>
            <a:r>
              <a:rPr lang="en-US"/>
              <a:t>. </a:t>
            </a:r>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307300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Stat description</a:t>
            </a:r>
          </a:p>
        </p:txBody>
      </p:sp>
      <p:sp>
        <p:nvSpPr>
          <p:cNvPr id="12" name="Text Placeholder 4">
            <a:extLst>
              <a:ext uri="{FF2B5EF4-FFF2-40B4-BE49-F238E27FC236}">
                <a16:creationId xmlns:a16="http://schemas.microsoft.com/office/drawing/2014/main" id="{FC44442F-17F0-6840-98FC-7D0B2934B422}"/>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a:t>45%</a:t>
            </a:r>
          </a:p>
        </p:txBody>
      </p:sp>
      <p:cxnSp>
        <p:nvCxnSpPr>
          <p:cNvPr id="17" name="Straight Connector 16">
            <a:extLst>
              <a:ext uri="{FF2B5EF4-FFF2-40B4-BE49-F238E27FC236}">
                <a16:creationId xmlns:a16="http://schemas.microsoft.com/office/drawing/2014/main" id="{BBBB1314-B689-3C47-AD68-41B4368714C4}"/>
              </a:ext>
            </a:extLst>
          </p:cNvPr>
          <p:cNvCxnSpPr>
            <a:cxnSpLocks/>
          </p:cNvCxnSpPr>
          <p:nvPr userDrawn="1"/>
        </p:nvCxnSpPr>
        <p:spPr>
          <a:xfrm>
            <a:off x="680516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0" name="Text Placeholder 2">
            <a:extLst>
              <a:ext uri="{FF2B5EF4-FFF2-40B4-BE49-F238E27FC236}">
                <a16:creationId xmlns:a16="http://schemas.microsoft.com/office/drawing/2014/main" id="{9596B8FC-E469-AE41-AE29-40BB22698738}"/>
              </a:ext>
            </a:extLst>
          </p:cNvPr>
          <p:cNvSpPr>
            <a:spLocks noGrp="1"/>
          </p:cNvSpPr>
          <p:nvPr>
            <p:ph type="body" sz="quarter" idx="26" hasCustomPrompt="1"/>
          </p:nvPr>
        </p:nvSpPr>
        <p:spPr>
          <a:xfrm>
            <a:off x="6805168" y="3870293"/>
            <a:ext cx="4597400" cy="21294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Donec </a:t>
            </a:r>
            <a:r>
              <a:rPr lang="en-US" err="1"/>
              <a:t>ullamcorper</a:t>
            </a:r>
            <a:r>
              <a:rPr lang="en-US"/>
              <a:t> </a:t>
            </a:r>
            <a:r>
              <a:rPr lang="en-US" err="1"/>
              <a:t>nulla</a:t>
            </a:r>
            <a:r>
              <a:rPr lang="en-US"/>
              <a:t> non </a:t>
            </a:r>
            <a:r>
              <a:rPr lang="en-US" err="1"/>
              <a:t>metus</a:t>
            </a:r>
            <a:r>
              <a:rPr lang="en-US"/>
              <a:t> auctor </a:t>
            </a:r>
            <a:r>
              <a:rPr lang="en-US" err="1"/>
              <a:t>fringilla</a:t>
            </a:r>
            <a:r>
              <a:rPr lang="en-US"/>
              <a:t>. </a:t>
            </a:r>
          </a:p>
        </p:txBody>
      </p:sp>
      <p:sp>
        <p:nvSpPr>
          <p:cNvPr id="22" name="Text Placeholder 2">
            <a:extLst>
              <a:ext uri="{FF2B5EF4-FFF2-40B4-BE49-F238E27FC236}">
                <a16:creationId xmlns:a16="http://schemas.microsoft.com/office/drawing/2014/main" id="{BC10196B-C491-6A47-BFDF-40301F383B0B}"/>
              </a:ext>
            </a:extLst>
          </p:cNvPr>
          <p:cNvSpPr>
            <a:spLocks noGrp="1"/>
          </p:cNvSpPr>
          <p:nvPr>
            <p:ph type="body" sz="quarter" idx="27" hasCustomPrompt="1"/>
          </p:nvPr>
        </p:nvSpPr>
        <p:spPr>
          <a:xfrm>
            <a:off x="6805168" y="3237493"/>
            <a:ext cx="307300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Stat description</a:t>
            </a:r>
          </a:p>
        </p:txBody>
      </p:sp>
      <p:sp>
        <p:nvSpPr>
          <p:cNvPr id="23" name="Text Placeholder 4">
            <a:extLst>
              <a:ext uri="{FF2B5EF4-FFF2-40B4-BE49-F238E27FC236}">
                <a16:creationId xmlns:a16="http://schemas.microsoft.com/office/drawing/2014/main" id="{8A53698E-11BB-E840-9D43-5228B4A69031}"/>
              </a:ext>
            </a:extLst>
          </p:cNvPr>
          <p:cNvSpPr>
            <a:spLocks noGrp="1"/>
          </p:cNvSpPr>
          <p:nvPr>
            <p:ph type="body" sz="quarter" idx="28" hasCustomPrompt="1"/>
          </p:nvPr>
        </p:nvSpPr>
        <p:spPr>
          <a:xfrm>
            <a:off x="670411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a:t>12%</a:t>
            </a:r>
          </a:p>
        </p:txBody>
      </p:sp>
      <p:sp>
        <p:nvSpPr>
          <p:cNvPr id="14" name="Slide Number Placeholder 2">
            <a:extLst>
              <a:ext uri="{FF2B5EF4-FFF2-40B4-BE49-F238E27FC236}">
                <a16:creationId xmlns:a16="http://schemas.microsoft.com/office/drawing/2014/main" id="{13E7C899-6FAF-5F48-80CE-C8050F619B4A}"/>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3" name="Picture 12">
            <a:extLst>
              <a:ext uri="{FF2B5EF4-FFF2-40B4-BE49-F238E27FC236}">
                <a16:creationId xmlns:a16="http://schemas.microsoft.com/office/drawing/2014/main" id="{9E27B5CF-14CA-7240-B5CF-102A1143C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304171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sktop Screen_Full">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4" name="Picture 3">
            <a:extLst>
              <a:ext uri="{FF2B5EF4-FFF2-40B4-BE49-F238E27FC236}">
                <a16:creationId xmlns:a16="http://schemas.microsoft.com/office/drawing/2014/main" id="{FA0E8A02-0312-6D4A-BC84-ECD2C782D89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289955" y="1367113"/>
            <a:ext cx="9333221" cy="5249937"/>
          </a:xfrm>
          <a:prstGeom prst="rect">
            <a:avLst/>
          </a:prstGeom>
        </p:spPr>
      </p:pic>
      <p:sp>
        <p:nvSpPr>
          <p:cNvPr id="14" name="Picture Placeholder 2">
            <a:extLst>
              <a:ext uri="{FF2B5EF4-FFF2-40B4-BE49-F238E27FC236}">
                <a16:creationId xmlns:a16="http://schemas.microsoft.com/office/drawing/2014/main" id="{72FC5F9F-EC0D-EB48-B4C5-AB6595254929}"/>
              </a:ext>
            </a:extLst>
          </p:cNvPr>
          <p:cNvSpPr>
            <a:spLocks noGrp="1" noChangeAspect="1"/>
          </p:cNvSpPr>
          <p:nvPr>
            <p:ph type="pic" idx="1"/>
          </p:nvPr>
        </p:nvSpPr>
        <p:spPr>
          <a:xfrm>
            <a:off x="3307977" y="1842248"/>
            <a:ext cx="5298142" cy="299869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pic>
        <p:nvPicPr>
          <p:cNvPr id="8" name="Picture 7">
            <a:extLst>
              <a:ext uri="{FF2B5EF4-FFF2-40B4-BE49-F238E27FC236}">
                <a16:creationId xmlns:a16="http://schemas.microsoft.com/office/drawing/2014/main" id="{55907614-2DE8-AE42-8A47-090BD4943D3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2140366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sktop and Mobile Screen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4" name="Picture 3">
            <a:extLst>
              <a:ext uri="{FF2B5EF4-FFF2-40B4-BE49-F238E27FC236}">
                <a16:creationId xmlns:a16="http://schemas.microsoft.com/office/drawing/2014/main" id="{FA0E8A02-0312-6D4A-BC84-ECD2C782D89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80359" y="1367113"/>
            <a:ext cx="9333221" cy="5249937"/>
          </a:xfrm>
          <a:prstGeom prst="rect">
            <a:avLst/>
          </a:prstGeom>
        </p:spPr>
      </p:pic>
      <p:sp>
        <p:nvSpPr>
          <p:cNvPr id="14" name="Picture Placeholder 2">
            <a:extLst>
              <a:ext uri="{FF2B5EF4-FFF2-40B4-BE49-F238E27FC236}">
                <a16:creationId xmlns:a16="http://schemas.microsoft.com/office/drawing/2014/main" id="{72FC5F9F-EC0D-EB48-B4C5-AB6595254929}"/>
              </a:ext>
            </a:extLst>
          </p:cNvPr>
          <p:cNvSpPr>
            <a:spLocks noGrp="1" noChangeAspect="1"/>
          </p:cNvSpPr>
          <p:nvPr>
            <p:ph type="pic" idx="1"/>
          </p:nvPr>
        </p:nvSpPr>
        <p:spPr>
          <a:xfrm>
            <a:off x="2698381" y="1842248"/>
            <a:ext cx="5298142" cy="299869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pic>
        <p:nvPicPr>
          <p:cNvPr id="13" name="Picture 12">
            <a:extLst>
              <a:ext uri="{FF2B5EF4-FFF2-40B4-BE49-F238E27FC236}">
                <a16:creationId xmlns:a16="http://schemas.microsoft.com/office/drawing/2014/main" id="{FC66E7B3-49C7-7A40-B79F-FD8AB6F97D94}"/>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022216" y="3191474"/>
            <a:ext cx="1681877" cy="3298935"/>
          </a:xfrm>
          <a:prstGeom prst="rect">
            <a:avLst/>
          </a:prstGeom>
        </p:spPr>
      </p:pic>
      <p:sp>
        <p:nvSpPr>
          <p:cNvPr id="15" name="Picture Placeholder 2">
            <a:extLst>
              <a:ext uri="{FF2B5EF4-FFF2-40B4-BE49-F238E27FC236}">
                <a16:creationId xmlns:a16="http://schemas.microsoft.com/office/drawing/2014/main" id="{5A3B78BE-89B9-5C40-A6CB-11462EC618AA}"/>
              </a:ext>
            </a:extLst>
          </p:cNvPr>
          <p:cNvSpPr>
            <a:spLocks noGrp="1" noChangeAspect="1"/>
          </p:cNvSpPr>
          <p:nvPr>
            <p:ph type="pic" idx="11"/>
          </p:nvPr>
        </p:nvSpPr>
        <p:spPr>
          <a:xfrm>
            <a:off x="8173078" y="3551577"/>
            <a:ext cx="1369683" cy="2582523"/>
          </a:xfrm>
          <a:solidFill>
            <a:schemeClr val="bg1">
              <a:lumMod val="95000"/>
            </a:schemeClr>
          </a:solidFill>
        </p:spPr>
        <p:txBody>
          <a:bodyPr anchor="t"/>
          <a:lstStyle>
            <a:lvl1pPr marL="0" indent="0" algn="ctr">
              <a:buNone/>
              <a:defRPr sz="18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pic>
        <p:nvPicPr>
          <p:cNvPr id="11" name="Picture 10">
            <a:extLst>
              <a:ext uri="{FF2B5EF4-FFF2-40B4-BE49-F238E27FC236}">
                <a16:creationId xmlns:a16="http://schemas.microsoft.com/office/drawing/2014/main" id="{59921A3B-5CBC-D849-9A71-B24653983C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7014667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obile Screen">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11" name="Picture 10">
            <a:extLst>
              <a:ext uri="{FF2B5EF4-FFF2-40B4-BE49-F238E27FC236}">
                <a16:creationId xmlns:a16="http://schemas.microsoft.com/office/drawing/2014/main" id="{AD121983-BF29-5A4B-9FBC-CD4347AD3F8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945181" y="1259538"/>
            <a:ext cx="2731617" cy="5357957"/>
          </a:xfrm>
          <a:prstGeom prst="rect">
            <a:avLst/>
          </a:prstGeom>
        </p:spPr>
      </p:pic>
      <p:sp>
        <p:nvSpPr>
          <p:cNvPr id="12" name="Picture Placeholder 2">
            <a:extLst>
              <a:ext uri="{FF2B5EF4-FFF2-40B4-BE49-F238E27FC236}">
                <a16:creationId xmlns:a16="http://schemas.microsoft.com/office/drawing/2014/main" id="{0C3EB18B-2D96-6A43-B31B-9FC3B39328B7}"/>
              </a:ext>
            </a:extLst>
          </p:cNvPr>
          <p:cNvSpPr>
            <a:spLocks noGrp="1" noChangeAspect="1"/>
          </p:cNvSpPr>
          <p:nvPr>
            <p:ph type="pic" idx="1"/>
          </p:nvPr>
        </p:nvSpPr>
        <p:spPr>
          <a:xfrm>
            <a:off x="5193390" y="1821340"/>
            <a:ext cx="2226742" cy="4198043"/>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pic>
        <p:nvPicPr>
          <p:cNvPr id="8" name="Picture 7">
            <a:extLst>
              <a:ext uri="{FF2B5EF4-FFF2-40B4-BE49-F238E27FC236}">
                <a16:creationId xmlns:a16="http://schemas.microsoft.com/office/drawing/2014/main" id="{9DDA3EF6-9DC2-1343-AA2A-E04A85E586C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5175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obile Screen and Text">
    <p:spTree>
      <p:nvGrpSpPr>
        <p:cNvPr id="1" name=""/>
        <p:cNvGrpSpPr/>
        <p:nvPr/>
      </p:nvGrpSpPr>
      <p:grpSpPr>
        <a:xfrm>
          <a:off x="0" y="0"/>
          <a:ext cx="0" cy="0"/>
          <a:chOff x="0" y="0"/>
          <a:chExt cx="0" cy="0"/>
        </a:xfrm>
      </p:grpSpPr>
      <p:pic>
        <p:nvPicPr>
          <p:cNvPr id="4" name="Picture 3" descr="A picture containing monitor, mirror&#10;&#10;Description automatically generated">
            <a:extLst>
              <a:ext uri="{FF2B5EF4-FFF2-40B4-BE49-F238E27FC236}">
                <a16:creationId xmlns:a16="http://schemas.microsoft.com/office/drawing/2014/main" id="{EC163BC8-A8F4-D347-A20E-FC5D0ACD40B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416326" y="718635"/>
            <a:ext cx="2731617" cy="5357957"/>
          </a:xfrm>
          <a:prstGeom prst="rect">
            <a:avLst/>
          </a:prstGeom>
        </p:spPr>
      </p:pic>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Nulla</a:t>
            </a:r>
            <a:r>
              <a:rPr lang="en-US"/>
              <a:t> vitae </a:t>
            </a:r>
            <a:r>
              <a:rPr lang="en-US" err="1"/>
              <a:t>elit</a:t>
            </a:r>
            <a:r>
              <a:rPr lang="en-US"/>
              <a:t> libero, a pharetra </a:t>
            </a:r>
            <a:r>
              <a:rPr lang="en-US" err="1"/>
              <a:t>augue</a:t>
            </a:r>
            <a:r>
              <a:rPr lang="en-US"/>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Picture Placeholder 2">
            <a:extLst>
              <a:ext uri="{FF2B5EF4-FFF2-40B4-BE49-F238E27FC236}">
                <a16:creationId xmlns:a16="http://schemas.microsoft.com/office/drawing/2014/main" id="{D94A2464-988D-7242-AB72-943B49F5C68B}"/>
              </a:ext>
            </a:extLst>
          </p:cNvPr>
          <p:cNvSpPr>
            <a:spLocks noGrp="1" noChangeAspect="1"/>
          </p:cNvSpPr>
          <p:nvPr>
            <p:ph type="pic" idx="1"/>
          </p:nvPr>
        </p:nvSpPr>
        <p:spPr>
          <a:xfrm>
            <a:off x="7664535" y="1280437"/>
            <a:ext cx="2224302" cy="4198043"/>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A5C14B54-2883-A84E-B4E7-F67C5E8FBD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647391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ection Divider - Blu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0828" y="1918506"/>
            <a:ext cx="10366861" cy="2054670"/>
          </a:xfrm>
        </p:spPr>
        <p:txBody>
          <a:bodyPr/>
          <a:lstStyle>
            <a:lvl1pPr>
              <a:defRPr sz="6000" baseline="0">
                <a:solidFill>
                  <a:schemeClr val="tx1"/>
                </a:solidFill>
              </a:defRPr>
            </a:lvl1pPr>
          </a:lstStyle>
          <a:p>
            <a:r>
              <a:rPr lang="en-US"/>
              <a:t>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2"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8" name="Slide Number Placeholder 5">
            <a:extLst>
              <a:ext uri="{FF2B5EF4-FFF2-40B4-BE49-F238E27FC236}">
                <a16:creationId xmlns:a16="http://schemas.microsoft.com/office/drawing/2014/main" id="{11FCD031-E1A7-D142-B0AF-3B0DFBB82CAB}"/>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pic>
        <p:nvPicPr>
          <p:cNvPr id="4" name="Picture 3">
            <a:extLst>
              <a:ext uri="{FF2B5EF4-FFF2-40B4-BE49-F238E27FC236}">
                <a16:creationId xmlns:a16="http://schemas.microsoft.com/office/drawing/2014/main" id="{4FC5C6CE-3432-1345-84A0-7C06142016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6208622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Mobile Screen and Text">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Nulla</a:t>
            </a:r>
            <a:r>
              <a:rPr lang="en-US"/>
              <a:t> vitae </a:t>
            </a:r>
            <a:r>
              <a:rPr lang="en-US" err="1"/>
              <a:t>elit</a:t>
            </a:r>
            <a:r>
              <a:rPr lang="en-US"/>
              <a:t> libero, a pharetra </a:t>
            </a:r>
            <a:r>
              <a:rPr lang="en-US" err="1"/>
              <a:t>augue</a:t>
            </a:r>
            <a:r>
              <a:rPr lang="en-US"/>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6553320F-B869-314E-8B21-5E90267A8D6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373753" y="1135759"/>
            <a:ext cx="8756714" cy="4925652"/>
          </a:xfrm>
          <a:prstGeom prst="rect">
            <a:avLst/>
          </a:prstGeom>
        </p:spPr>
      </p:pic>
      <p:sp>
        <p:nvSpPr>
          <p:cNvPr id="12" name="Picture Placeholder 2">
            <a:extLst>
              <a:ext uri="{FF2B5EF4-FFF2-40B4-BE49-F238E27FC236}">
                <a16:creationId xmlns:a16="http://schemas.microsoft.com/office/drawing/2014/main" id="{DED2555A-F6CB-0743-9F03-1E0DCE4D1E10}"/>
              </a:ext>
            </a:extLst>
          </p:cNvPr>
          <p:cNvSpPr>
            <a:spLocks noGrp="1" noChangeAspect="1"/>
          </p:cNvSpPr>
          <p:nvPr>
            <p:ph type="pic" idx="1"/>
          </p:nvPr>
        </p:nvSpPr>
        <p:spPr>
          <a:xfrm>
            <a:off x="6248828" y="1582615"/>
            <a:ext cx="4980547" cy="279595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pic>
        <p:nvPicPr>
          <p:cNvPr id="13" name="Picture 12">
            <a:extLst>
              <a:ext uri="{FF2B5EF4-FFF2-40B4-BE49-F238E27FC236}">
                <a16:creationId xmlns:a16="http://schemas.microsoft.com/office/drawing/2014/main" id="{703BCE72-41A5-7F40-9E68-178F572607A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574306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6 Cards Slid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F7055E9-8404-42FC-A1A5-9B014C717E7B}"/>
              </a:ext>
            </a:extLst>
          </p:cNvPr>
          <p:cNvSpPr/>
          <p:nvPr userDrawn="1"/>
        </p:nvSpPr>
        <p:spPr>
          <a:xfrm>
            <a:off x="6094943" y="0"/>
            <a:ext cx="3047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14" name="Rectangle 13">
            <a:extLst>
              <a:ext uri="{FF2B5EF4-FFF2-40B4-BE49-F238E27FC236}">
                <a16:creationId xmlns:a16="http://schemas.microsoft.com/office/drawing/2014/main" id="{24A9F13D-35D6-4879-BA50-7F74B3257597}"/>
              </a:ext>
            </a:extLst>
          </p:cNvPr>
          <p:cNvSpPr/>
          <p:nvPr userDrawn="1"/>
        </p:nvSpPr>
        <p:spPr>
          <a:xfrm>
            <a:off x="2" y="0"/>
            <a:ext cx="609599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19" name="Picture Placeholder 6">
            <a:extLst>
              <a:ext uri="{FF2B5EF4-FFF2-40B4-BE49-F238E27FC236}">
                <a16:creationId xmlns:a16="http://schemas.microsoft.com/office/drawing/2014/main" id="{D3471893-9E34-4B9F-BDD6-09E95B5D7FA1}"/>
              </a:ext>
            </a:extLst>
          </p:cNvPr>
          <p:cNvSpPr>
            <a:spLocks noGrp="1"/>
          </p:cNvSpPr>
          <p:nvPr>
            <p:ph type="pic" sz="quarter" idx="23" hasCustomPrompt="1"/>
          </p:nvPr>
        </p:nvSpPr>
        <p:spPr>
          <a:xfrm>
            <a:off x="9142941" y="0"/>
            <a:ext cx="3049060"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a:t>Insert picture here</a:t>
            </a:r>
          </a:p>
        </p:txBody>
      </p:sp>
      <p:sp>
        <p:nvSpPr>
          <p:cNvPr id="8" name="Rectangle 7">
            <a:extLst>
              <a:ext uri="{FF2B5EF4-FFF2-40B4-BE49-F238E27FC236}">
                <a16:creationId xmlns:a16="http://schemas.microsoft.com/office/drawing/2014/main" id="{0242F225-2828-4D1B-9136-21D1BCC6A2D7}"/>
              </a:ext>
            </a:extLst>
          </p:cNvPr>
          <p:cNvSpPr/>
          <p:nvPr userDrawn="1"/>
        </p:nvSpPr>
        <p:spPr>
          <a:xfrm>
            <a:off x="3048001" y="3429000"/>
            <a:ext cx="3047999"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7" name="Picture Placeholder 6">
            <a:extLst>
              <a:ext uri="{FF2B5EF4-FFF2-40B4-BE49-F238E27FC236}">
                <a16:creationId xmlns:a16="http://schemas.microsoft.com/office/drawing/2014/main" id="{566B3302-79C9-47DD-926E-80E1C84AEE88}"/>
              </a:ext>
            </a:extLst>
          </p:cNvPr>
          <p:cNvSpPr>
            <a:spLocks noGrp="1"/>
          </p:cNvSpPr>
          <p:nvPr>
            <p:ph type="pic" sz="quarter" idx="12" hasCustomPrompt="1"/>
          </p:nvPr>
        </p:nvSpPr>
        <p:spPr>
          <a:xfrm>
            <a:off x="6096000" y="3429000"/>
            <a:ext cx="3046941"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a:t>Insert picture here</a:t>
            </a:r>
          </a:p>
        </p:txBody>
      </p:sp>
      <p:sp>
        <p:nvSpPr>
          <p:cNvPr id="12" name="Picture Placeholder 6">
            <a:extLst>
              <a:ext uri="{FF2B5EF4-FFF2-40B4-BE49-F238E27FC236}">
                <a16:creationId xmlns:a16="http://schemas.microsoft.com/office/drawing/2014/main" id="{63FC71F7-D512-4D99-888E-4EC31D291D65}"/>
              </a:ext>
            </a:extLst>
          </p:cNvPr>
          <p:cNvSpPr>
            <a:spLocks noGrp="1"/>
          </p:cNvSpPr>
          <p:nvPr>
            <p:ph type="pic" sz="quarter" idx="18" hasCustomPrompt="1"/>
          </p:nvPr>
        </p:nvSpPr>
        <p:spPr>
          <a:xfrm>
            <a:off x="2" y="3429000"/>
            <a:ext cx="3046943"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a:t>Insert picture here</a:t>
            </a:r>
          </a:p>
        </p:txBody>
      </p:sp>
      <p:sp>
        <p:nvSpPr>
          <p:cNvPr id="17" name="Rectangle 16">
            <a:extLst>
              <a:ext uri="{FF2B5EF4-FFF2-40B4-BE49-F238E27FC236}">
                <a16:creationId xmlns:a16="http://schemas.microsoft.com/office/drawing/2014/main" id="{B0576037-E950-4C59-A474-3775715A540C}"/>
              </a:ext>
            </a:extLst>
          </p:cNvPr>
          <p:cNvSpPr/>
          <p:nvPr userDrawn="1"/>
        </p:nvSpPr>
        <p:spPr>
          <a:xfrm>
            <a:off x="9142940" y="3429000"/>
            <a:ext cx="3051179"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26" name="Text Placeholder 41">
            <a:extLst>
              <a:ext uri="{FF2B5EF4-FFF2-40B4-BE49-F238E27FC236}">
                <a16:creationId xmlns:a16="http://schemas.microsoft.com/office/drawing/2014/main" id="{18F6428D-9F53-4F8B-9610-CBDB54298D1A}"/>
              </a:ext>
            </a:extLst>
          </p:cNvPr>
          <p:cNvSpPr>
            <a:spLocks noGrp="1"/>
          </p:cNvSpPr>
          <p:nvPr>
            <p:ph type="body" sz="quarter" idx="19" hasCustomPrompt="1"/>
          </p:nvPr>
        </p:nvSpPr>
        <p:spPr>
          <a:xfrm>
            <a:off x="6391386" y="652465"/>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a:t>Edit Master text styles</a:t>
            </a:r>
          </a:p>
        </p:txBody>
      </p:sp>
      <p:cxnSp>
        <p:nvCxnSpPr>
          <p:cNvPr id="16" name="Straight Connector 15">
            <a:extLst>
              <a:ext uri="{FF2B5EF4-FFF2-40B4-BE49-F238E27FC236}">
                <a16:creationId xmlns:a16="http://schemas.microsoft.com/office/drawing/2014/main" id="{A80679EE-4436-DE4C-B005-926D48917C23}"/>
              </a:ext>
            </a:extLst>
          </p:cNvPr>
          <p:cNvCxnSpPr>
            <a:cxnSpLocks/>
          </p:cNvCxnSpPr>
          <p:nvPr userDrawn="1"/>
        </p:nvCxnSpPr>
        <p:spPr>
          <a:xfrm>
            <a:off x="705326" y="142726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2" name="Title Placeholder 17">
            <a:extLst>
              <a:ext uri="{FF2B5EF4-FFF2-40B4-BE49-F238E27FC236}">
                <a16:creationId xmlns:a16="http://schemas.microsoft.com/office/drawing/2014/main" id="{83C6662A-3F02-684B-98A8-A552D610B4DF}"/>
              </a:ext>
            </a:extLst>
          </p:cNvPr>
          <p:cNvSpPr>
            <a:spLocks noGrp="1"/>
          </p:cNvSpPr>
          <p:nvPr>
            <p:ph type="title" hasCustomPrompt="1"/>
          </p:nvPr>
        </p:nvSpPr>
        <p:spPr>
          <a:xfrm>
            <a:off x="737410" y="517235"/>
            <a:ext cx="4620126"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title</a:t>
            </a:r>
          </a:p>
        </p:txBody>
      </p:sp>
      <p:sp>
        <p:nvSpPr>
          <p:cNvPr id="27" name="Text Placeholder 2">
            <a:extLst>
              <a:ext uri="{FF2B5EF4-FFF2-40B4-BE49-F238E27FC236}">
                <a16:creationId xmlns:a16="http://schemas.microsoft.com/office/drawing/2014/main" id="{8C4B592C-D781-D744-84AC-4EAF0AB63E0E}"/>
              </a:ext>
            </a:extLst>
          </p:cNvPr>
          <p:cNvSpPr>
            <a:spLocks noGrp="1"/>
          </p:cNvSpPr>
          <p:nvPr>
            <p:ph type="body" sz="quarter" idx="20" hasCustomPrompt="1"/>
          </p:nvPr>
        </p:nvSpPr>
        <p:spPr>
          <a:xfrm>
            <a:off x="737409" y="1910040"/>
            <a:ext cx="4620126" cy="1036356"/>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28" name="Text Placeholder 41">
            <a:extLst>
              <a:ext uri="{FF2B5EF4-FFF2-40B4-BE49-F238E27FC236}">
                <a16:creationId xmlns:a16="http://schemas.microsoft.com/office/drawing/2014/main" id="{23AD23BA-B9BF-C441-8161-2A9EF58DDE3C}"/>
              </a:ext>
            </a:extLst>
          </p:cNvPr>
          <p:cNvSpPr>
            <a:spLocks noGrp="1"/>
          </p:cNvSpPr>
          <p:nvPr>
            <p:ph type="body" sz="quarter" idx="24" hasCustomPrompt="1"/>
          </p:nvPr>
        </p:nvSpPr>
        <p:spPr>
          <a:xfrm>
            <a:off x="3443024" y="4086544"/>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a:t>Edit Master text styles</a:t>
            </a:r>
          </a:p>
        </p:txBody>
      </p:sp>
      <p:sp>
        <p:nvSpPr>
          <p:cNvPr id="29" name="Text Placeholder 41">
            <a:extLst>
              <a:ext uri="{FF2B5EF4-FFF2-40B4-BE49-F238E27FC236}">
                <a16:creationId xmlns:a16="http://schemas.microsoft.com/office/drawing/2014/main" id="{0CE2227C-4844-4548-ABA9-546F322F64A9}"/>
              </a:ext>
            </a:extLst>
          </p:cNvPr>
          <p:cNvSpPr>
            <a:spLocks noGrp="1"/>
          </p:cNvSpPr>
          <p:nvPr>
            <p:ph type="body" sz="quarter" idx="25" hasCustomPrompt="1"/>
          </p:nvPr>
        </p:nvSpPr>
        <p:spPr>
          <a:xfrm>
            <a:off x="9537966" y="4086543"/>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a:t>Edit Master text styles</a:t>
            </a:r>
          </a:p>
        </p:txBody>
      </p:sp>
      <p:pic>
        <p:nvPicPr>
          <p:cNvPr id="30" name="Graphic 29">
            <a:extLst>
              <a:ext uri="{FF2B5EF4-FFF2-40B4-BE49-F238E27FC236}">
                <a16:creationId xmlns:a16="http://schemas.microsoft.com/office/drawing/2014/main" id="{59D2CAEF-45A5-5F43-83E9-D0622CCAFB7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31" name="Slide Number Placeholder 2">
            <a:extLst>
              <a:ext uri="{FF2B5EF4-FFF2-40B4-BE49-F238E27FC236}">
                <a16:creationId xmlns:a16="http://schemas.microsoft.com/office/drawing/2014/main" id="{CC745943-EB8B-EE49-A1FA-CC67D0350799}"/>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a:p>
        </p:txBody>
      </p:sp>
    </p:spTree>
    <p:extLst>
      <p:ext uri="{BB962C8B-B14F-4D97-AF65-F5344CB8AC3E}">
        <p14:creationId xmlns:p14="http://schemas.microsoft.com/office/powerpoint/2010/main" val="1726903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age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143F43-DA76-AB44-9CF6-DCC2E8313DBF}"/>
              </a:ext>
            </a:extLst>
          </p:cNvPr>
          <p:cNvSpPr>
            <a:spLocks noGrp="1"/>
          </p:cNvSpPr>
          <p:nvPr>
            <p:ph type="pic" sz="quarter" idx="26"/>
          </p:nvPr>
        </p:nvSpPr>
        <p:spPr>
          <a:xfrm>
            <a:off x="0" y="0"/>
            <a:ext cx="12192000" cy="6858000"/>
          </a:xfrm>
          <a:solidFill>
            <a:schemeClr val="bg1">
              <a:lumMod val="95000"/>
            </a:schemeClr>
          </a:solidFill>
        </p:spPr>
        <p:txBody>
          <a:bodyPr/>
          <a:lstStyle>
            <a:lvl1pPr>
              <a:defRPr>
                <a:solidFill>
                  <a:schemeClr val="bg1">
                    <a:lumMod val="75000"/>
                  </a:schemeClr>
                </a:solidFill>
              </a:defRPr>
            </a:lvl1pPr>
          </a:lstStyle>
          <a:p>
            <a:endParaRPr lang="en-US"/>
          </a:p>
        </p:txBody>
      </p:sp>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lvl1pPr>
              <a:defRPr>
                <a:solidFill>
                  <a:schemeClr val="bg1"/>
                </a:solidFill>
              </a:defRPr>
            </a:lvl1pPr>
          </a:lstStyle>
          <a:p>
            <a:fld id="{234755BD-B4AC-9044-BCE4-27904766F8BB}" type="slidenum">
              <a:rPr lang="en-US" smtClean="0"/>
              <a:pPr/>
              <a:t>‹#›</a:t>
            </a:fld>
            <a:endParaRPr lang="en-US"/>
          </a:p>
        </p:txBody>
      </p:sp>
      <p:sp>
        <p:nvSpPr>
          <p:cNvPr id="7" name="Text Placeholder 4">
            <a:extLst>
              <a:ext uri="{FF2B5EF4-FFF2-40B4-BE49-F238E27FC236}">
                <a16:creationId xmlns:a16="http://schemas.microsoft.com/office/drawing/2014/main" id="{9F91FAD6-F79D-7A4B-855F-228F32ECFBA5}"/>
              </a:ext>
            </a:extLst>
          </p:cNvPr>
          <p:cNvSpPr>
            <a:spLocks noGrp="1"/>
          </p:cNvSpPr>
          <p:nvPr>
            <p:ph type="body" sz="quarter" idx="25" hasCustomPrompt="1"/>
          </p:nvPr>
        </p:nvSpPr>
        <p:spPr>
          <a:xfrm>
            <a:off x="748586" y="5082032"/>
            <a:ext cx="6407588" cy="1272208"/>
          </a:xfrm>
        </p:spPr>
        <p:txBody>
          <a:bodyPr/>
          <a:lstStyle>
            <a:lvl1pPr marL="0" indent="0" algn="l">
              <a:buNone/>
              <a:defRPr sz="6000" b="1" i="0">
                <a:solidFill>
                  <a:schemeClr val="bg1"/>
                </a:solidFill>
                <a:latin typeface="Oswald" pitchFamily="2" charset="77"/>
              </a:defRPr>
            </a:lvl1pPr>
          </a:lstStyle>
          <a:p>
            <a:pPr lvl="0"/>
            <a:r>
              <a:rPr lang="en-US"/>
              <a:t>Insert text here</a:t>
            </a:r>
          </a:p>
        </p:txBody>
      </p:sp>
    </p:spTree>
    <p:extLst>
      <p:ext uri="{BB962C8B-B14F-4D97-AF65-F5344CB8AC3E}">
        <p14:creationId xmlns:p14="http://schemas.microsoft.com/office/powerpoint/2010/main" val="19996777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Slide_Ligh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7F68BA70-379C-B74C-8362-EA71ECB9AE0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6" name="Text Placeholder 5">
            <a:extLst>
              <a:ext uri="{FF2B5EF4-FFF2-40B4-BE49-F238E27FC236}">
                <a16:creationId xmlns:a16="http://schemas.microsoft.com/office/drawing/2014/main" id="{DBCFEDD8-A1C1-E046-BC11-D540C9A4472C}"/>
              </a:ext>
            </a:extLst>
          </p:cNvPr>
          <p:cNvSpPr>
            <a:spLocks noGrp="1"/>
          </p:cNvSpPr>
          <p:nvPr>
            <p:ph type="body" sz="quarter" idx="11" hasCustomPrompt="1"/>
          </p:nvPr>
        </p:nvSpPr>
        <p:spPr>
          <a:xfrm>
            <a:off x="1516965" y="2060327"/>
            <a:ext cx="9158068" cy="3157972"/>
          </a:xfrm>
        </p:spPr>
        <p:txBody>
          <a:bodyPr/>
          <a:lstStyle>
            <a:lvl1pPr marL="0" indent="0" algn="ctr">
              <a:lnSpc>
                <a:spcPct val="110000"/>
              </a:lnSpc>
              <a:buNone/>
              <a:defRPr sz="3600" b="1" i="0">
                <a:solidFill>
                  <a:schemeClr val="tx1"/>
                </a:solidFill>
                <a:latin typeface="Arial Narrow" panose="020B0604020202020204" pitchFamily="34" charset="0"/>
                <a:cs typeface="Arial Narrow" panose="020B0604020202020204" pitchFamily="34" charset="0"/>
              </a:defRPr>
            </a:lvl1pPr>
          </a:lstStyle>
          <a:p>
            <a:pPr lvl="0"/>
            <a:r>
              <a:rPr lang="en-US"/>
              <a:t>Insert quote. Four to five lines. Insert quote. Four to five lines. Insert quote. Four to five lines. Insert quote. Four to five lines. Insert quote. Four to five lines. Insert quote. Four to five lines. Insert quote. Four to five lines. Insert quote. Four to five lines.”</a:t>
            </a:r>
          </a:p>
        </p:txBody>
      </p:sp>
      <p:sp>
        <p:nvSpPr>
          <p:cNvPr id="10" name="Text Placeholder 2">
            <a:extLst>
              <a:ext uri="{FF2B5EF4-FFF2-40B4-BE49-F238E27FC236}">
                <a16:creationId xmlns:a16="http://schemas.microsoft.com/office/drawing/2014/main" id="{311ED389-4663-9F44-B154-39544D7C3700}"/>
              </a:ext>
            </a:extLst>
          </p:cNvPr>
          <p:cNvSpPr>
            <a:spLocks noGrp="1"/>
          </p:cNvSpPr>
          <p:nvPr>
            <p:ph type="body" sz="quarter" idx="33" hasCustomPrompt="1"/>
          </p:nvPr>
        </p:nvSpPr>
        <p:spPr>
          <a:xfrm>
            <a:off x="3038474" y="5391067"/>
            <a:ext cx="6115049" cy="550424"/>
          </a:xfrm>
        </p:spPr>
        <p:txBody>
          <a:bodyPr vert="horz" lIns="0" tIns="0" rIns="0" bIns="0" rtlCol="0" anchor="t" anchorCtr="0">
            <a:noAutofit/>
          </a:bodyPr>
          <a:lstStyle>
            <a:lvl1pPr marL="0" marR="0" indent="0" algn="ctr" defTabSz="914173" rtl="0" eaLnBrk="1" fontAlgn="auto" latinLnBrk="0" hangingPunct="1">
              <a:lnSpc>
                <a:spcPct val="80000"/>
              </a:lnSpc>
              <a:spcBef>
                <a:spcPts val="0"/>
              </a:spcBef>
              <a:spcAft>
                <a:spcPts val="0"/>
              </a:spcAft>
              <a:buClr>
                <a:schemeClr val="accent2"/>
              </a:buClr>
              <a:buSzTx/>
              <a:buFontTx/>
              <a:buNone/>
              <a:tabLst/>
              <a:defRPr lang="en-US" sz="1800" b="1" i="0" spc="100" baseline="0">
                <a:solidFill>
                  <a:schemeClr val="accent1"/>
                </a:solidFill>
                <a:effectLst/>
                <a:latin typeface="Arial Narrow" panose="020B0604020202020204" pitchFamily="34" charset="0"/>
                <a:cs typeface="Arial Narrow" panose="020B0604020202020204" pitchFamily="34" charset="0"/>
              </a:defRPr>
            </a:lvl1pPr>
          </a:lstStyle>
          <a:p>
            <a:pPr marL="0" marR="0" lvl="0" indent="0" algn="ctr" defTabSz="914173" rtl="0" eaLnBrk="1" fontAlgn="auto" latinLnBrk="0" hangingPunct="1">
              <a:lnSpc>
                <a:spcPct val="80000"/>
              </a:lnSpc>
              <a:spcBef>
                <a:spcPts val="0"/>
              </a:spcBef>
              <a:spcAft>
                <a:spcPts val="0"/>
              </a:spcAft>
              <a:buClr>
                <a:schemeClr val="accent2"/>
              </a:buClr>
              <a:buSzTx/>
              <a:buFontTx/>
              <a:buNone/>
              <a:tabLst/>
              <a:defRPr/>
            </a:pPr>
            <a:r>
              <a:rPr lang="en-US"/>
              <a:t>—QUOTE ATTRIBUTION</a:t>
            </a:r>
          </a:p>
        </p:txBody>
      </p:sp>
      <p:sp>
        <p:nvSpPr>
          <p:cNvPr id="11" name="Slide Number Placeholder 2">
            <a:extLst>
              <a:ext uri="{FF2B5EF4-FFF2-40B4-BE49-F238E27FC236}">
                <a16:creationId xmlns:a16="http://schemas.microsoft.com/office/drawing/2014/main" id="{795D4A6D-9D9A-0041-AC3B-4503DA84D2E4}"/>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sp>
        <p:nvSpPr>
          <p:cNvPr id="12" name="TextBox 11">
            <a:extLst>
              <a:ext uri="{FF2B5EF4-FFF2-40B4-BE49-F238E27FC236}">
                <a16:creationId xmlns:a16="http://schemas.microsoft.com/office/drawing/2014/main" id="{A2668A42-AE1B-5840-A55E-9AC70E946809}"/>
              </a:ext>
            </a:extLst>
          </p:cNvPr>
          <p:cNvSpPr txBox="1"/>
          <p:nvPr userDrawn="1"/>
        </p:nvSpPr>
        <p:spPr>
          <a:xfrm>
            <a:off x="5588794" y="533342"/>
            <a:ext cx="1014412" cy="270843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0" b="1" i="0" kern="1200">
                <a:solidFill>
                  <a:schemeClr val="accent2"/>
                </a:solidFill>
                <a:effectLst/>
                <a:latin typeface="Arial Narrow" panose="020B0604020202020204" pitchFamily="34" charset="0"/>
                <a:ea typeface="+mn-ea"/>
                <a:cs typeface="Arial Narrow" panose="020B0604020202020204" pitchFamily="34" charset="0"/>
              </a:rPr>
              <a:t>“</a:t>
            </a:r>
          </a:p>
        </p:txBody>
      </p:sp>
      <p:pic>
        <p:nvPicPr>
          <p:cNvPr id="13" name="Picture 12">
            <a:extLst>
              <a:ext uri="{FF2B5EF4-FFF2-40B4-BE49-F238E27FC236}">
                <a16:creationId xmlns:a16="http://schemas.microsoft.com/office/drawing/2014/main" id="{02CABE5A-1B5F-D944-AB84-78EB94DB95D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8442835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 White">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p>
            <a:fld id="{234755BD-B4AC-9044-BCE4-27904766F8BB}" type="slidenum">
              <a:rPr lang="en-US" smtClean="0"/>
              <a:pPr/>
              <a:t>‹#›</a:t>
            </a:fld>
            <a:endParaRPr lang="en-US"/>
          </a:p>
        </p:txBody>
      </p:sp>
      <p:pic>
        <p:nvPicPr>
          <p:cNvPr id="4" name="Picture 3">
            <a:extLst>
              <a:ext uri="{FF2B5EF4-FFF2-40B4-BE49-F238E27FC236}">
                <a16:creationId xmlns:a16="http://schemas.microsoft.com/office/drawing/2014/main" id="{E80EBE3D-B89D-B042-81B8-A0D5CEEBA1C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066807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Section Divider with Subtitle - Gradi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4400" y="1371608"/>
            <a:ext cx="10366861" cy="2057397"/>
          </a:xfrm>
        </p:spPr>
        <p:txBody>
          <a:bodyPr/>
          <a:lstStyle>
            <a:lvl1pPr>
              <a:defRPr sz="6000" baseline="0">
                <a:solidFill>
                  <a:schemeClr val="tx1"/>
                </a:solidFill>
              </a:defRPr>
            </a:lvl1pPr>
          </a:lstStyle>
          <a:p>
            <a:r>
              <a:rPr lang="en-US"/>
              <a:t>Alternate 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3"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9" name="Text Placeholder 2">
            <a:extLst>
              <a:ext uri="{FF2B5EF4-FFF2-40B4-BE49-F238E27FC236}">
                <a16:creationId xmlns:a16="http://schemas.microsoft.com/office/drawing/2014/main" id="{CA7C0192-8E73-3741-B808-E7043B73E544}"/>
              </a:ext>
            </a:extLst>
          </p:cNvPr>
          <p:cNvSpPr>
            <a:spLocks noGrp="1"/>
          </p:cNvSpPr>
          <p:nvPr>
            <p:ph idx="1" hasCustomPrompt="1"/>
          </p:nvPr>
        </p:nvSpPr>
        <p:spPr>
          <a:xfrm>
            <a:off x="929987" y="3702945"/>
            <a:ext cx="10366861" cy="323977"/>
          </a:xfrm>
          <a:prstGeom prst="rect">
            <a:avLst/>
          </a:prstGeom>
        </p:spPr>
        <p:txBody>
          <a:bodyPr vert="horz" lIns="0" tIns="45720" rIns="91440" bIns="45720" rtlCol="0">
            <a:normAutofit/>
          </a:bodyPr>
          <a:lstStyle>
            <a:lvl1pPr marL="0" indent="0">
              <a:buFontTx/>
              <a:buNone/>
              <a:defRPr sz="1800" b="0" i="0" cap="none" spc="0" baseline="0">
                <a:solidFill>
                  <a:schemeClr val="tx1"/>
                </a:solidFill>
                <a:latin typeface="Cambria" panose="02040503050406030204" pitchFamily="18" charset="0"/>
              </a:defRPr>
            </a:lvl1pPr>
          </a:lstStyle>
          <a:p>
            <a:pPr lvl="0"/>
            <a:r>
              <a:rPr lang="en-US"/>
              <a:t>Subtitle if needed Cambria 18pt font lorem ipsum</a:t>
            </a:r>
          </a:p>
        </p:txBody>
      </p:sp>
      <p:sp>
        <p:nvSpPr>
          <p:cNvPr id="10" name="Slide Number Placeholder 5">
            <a:extLst>
              <a:ext uri="{FF2B5EF4-FFF2-40B4-BE49-F238E27FC236}">
                <a16:creationId xmlns:a16="http://schemas.microsoft.com/office/drawing/2014/main" id="{5B0C05F0-E967-F84E-89BB-F5BF21AD7C08}"/>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A65CB05D-61DB-744E-8B27-D016C27E6C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189283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8" name="Picture 7">
            <a:extLst>
              <a:ext uri="{FF2B5EF4-FFF2-40B4-BE49-F238E27FC236}">
                <a16:creationId xmlns:a16="http://schemas.microsoft.com/office/drawing/2014/main" id="{0A48E05C-3650-DD45-859E-DE2FC7B56B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87183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sp>
        <p:nvSpPr>
          <p:cNvPr id="9" name="Text Placeholder 9">
            <a:extLst>
              <a:ext uri="{FF2B5EF4-FFF2-40B4-BE49-F238E27FC236}">
                <a16:creationId xmlns:a16="http://schemas.microsoft.com/office/drawing/2014/main" id="{A630E96A-A89B-4A4D-99F9-E2C8161192EE}"/>
              </a:ext>
            </a:extLst>
          </p:cNvPr>
          <p:cNvSpPr>
            <a:spLocks noGrp="1"/>
          </p:cNvSpPr>
          <p:nvPr>
            <p:ph type="body" sz="quarter" idx="11" hasCustomPrompt="1"/>
          </p:nvPr>
        </p:nvSpPr>
        <p:spPr>
          <a:xfrm>
            <a:off x="896938" y="1550988"/>
            <a:ext cx="10234612" cy="4803248"/>
          </a:xfrm>
        </p:spPr>
        <p:txBody>
          <a:bodyPr/>
          <a:lstStyle>
            <a:lvl1pPr marL="457200" indent="-457200">
              <a:spcAft>
                <a:spcPts val="1200"/>
              </a:spcAft>
              <a:buFont typeface="Arial" panose="020B0604020202020204" pitchFamily="34" charset="0"/>
              <a:buChar char="•"/>
              <a:defRPr sz="28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marL="457200" indent="-457200">
              <a:spcAft>
                <a:spcPts val="1200"/>
              </a:spcAft>
              <a:buFont typeface="Arial" panose="020B0604020202020204" pitchFamily="34" charset="0"/>
              <a:buChar char="•"/>
            </a:pPr>
            <a:r>
              <a:rPr lang="en-US" sz="2400">
                <a:latin typeface="Cambria" panose="02040503050406030204" pitchFamily="18" charset="0"/>
              </a:rPr>
              <a:t>Lorem ipsum dolor sit </a:t>
            </a:r>
            <a:r>
              <a:rPr lang="en-US" sz="2400" err="1">
                <a:latin typeface="Cambria" panose="02040503050406030204" pitchFamily="18" charset="0"/>
              </a:rPr>
              <a:t>amet</a:t>
            </a:r>
            <a:r>
              <a:rPr lang="en-US" sz="2400">
                <a:latin typeface="Cambria" panose="02040503050406030204" pitchFamily="18" charset="0"/>
              </a:rPr>
              <a:t>, </a:t>
            </a:r>
            <a:r>
              <a:rPr lang="en-US" sz="2400" err="1">
                <a:latin typeface="Cambria" panose="02040503050406030204" pitchFamily="18" charset="0"/>
              </a:rPr>
              <a:t>consectetur</a:t>
            </a:r>
            <a:r>
              <a:rPr lang="en-US" sz="2400">
                <a:latin typeface="Cambria" panose="02040503050406030204" pitchFamily="18" charset="0"/>
              </a:rPr>
              <a:t> </a:t>
            </a:r>
            <a:r>
              <a:rPr lang="en-US" sz="2400" err="1">
                <a:latin typeface="Cambria" panose="02040503050406030204" pitchFamily="18" charset="0"/>
              </a:rPr>
              <a:t>adipiscing</a:t>
            </a:r>
            <a:r>
              <a:rPr lang="en-US" sz="2400">
                <a:latin typeface="Cambria" panose="02040503050406030204" pitchFamily="18" charset="0"/>
              </a:rPr>
              <a:t> </a:t>
            </a:r>
            <a:r>
              <a:rPr lang="en-US" sz="2400" err="1">
                <a:latin typeface="Cambria" panose="02040503050406030204" pitchFamily="18" charset="0"/>
              </a:rPr>
              <a:t>elit</a:t>
            </a:r>
            <a:r>
              <a:rPr lang="en-US" sz="2400">
                <a:latin typeface="Cambria" panose="02040503050406030204" pitchFamily="18" charset="0"/>
              </a:rPr>
              <a:t>, sed do </a:t>
            </a:r>
            <a:r>
              <a:rPr lang="en-US" sz="2400" err="1">
                <a:latin typeface="Cambria" panose="02040503050406030204" pitchFamily="18" charset="0"/>
              </a:rPr>
              <a:t>eiusmod</a:t>
            </a:r>
            <a:r>
              <a:rPr lang="en-US" sz="2400">
                <a:latin typeface="Cambria" panose="02040503050406030204" pitchFamily="18" charset="0"/>
              </a:rPr>
              <a:t> </a:t>
            </a:r>
            <a:r>
              <a:rPr lang="en-US" sz="2400" err="1">
                <a:latin typeface="Cambria" panose="02040503050406030204" pitchFamily="18" charset="0"/>
              </a:rPr>
              <a:t>tempor</a:t>
            </a:r>
            <a:r>
              <a:rPr lang="en-US" sz="2400">
                <a:latin typeface="Cambria" panose="02040503050406030204" pitchFamily="18" charset="0"/>
              </a:rPr>
              <a:t> </a:t>
            </a:r>
            <a:r>
              <a:rPr lang="en-US" sz="2400" err="1">
                <a:latin typeface="Cambria" panose="02040503050406030204" pitchFamily="18" charset="0"/>
              </a:rPr>
              <a:t>incididunt</a:t>
            </a:r>
            <a:r>
              <a:rPr lang="en-US" sz="2400">
                <a:latin typeface="Cambria" panose="02040503050406030204" pitchFamily="18" charset="0"/>
              </a:rPr>
              <a:t> </a:t>
            </a:r>
            <a:r>
              <a:rPr lang="en-US" sz="2400" err="1">
                <a:latin typeface="Cambria" panose="02040503050406030204" pitchFamily="18" charset="0"/>
              </a:rPr>
              <a:t>ut</a:t>
            </a:r>
            <a:r>
              <a:rPr lang="en-US" sz="2400">
                <a:latin typeface="Cambria" panose="02040503050406030204" pitchFamily="18" charset="0"/>
              </a:rPr>
              <a:t> </a:t>
            </a:r>
            <a:r>
              <a:rPr lang="en-US" sz="2400" err="1">
                <a:latin typeface="Cambria" panose="02040503050406030204" pitchFamily="18" charset="0"/>
              </a:rPr>
              <a:t>labore</a:t>
            </a:r>
            <a:r>
              <a:rPr lang="en-US" sz="2400">
                <a:latin typeface="Cambria" panose="02040503050406030204" pitchFamily="18" charset="0"/>
              </a:rPr>
              <a:t> </a:t>
            </a:r>
          </a:p>
          <a:p>
            <a:pPr marL="457200" indent="-457200">
              <a:spcAft>
                <a:spcPts val="1200"/>
              </a:spcAft>
              <a:buFont typeface="Arial" panose="020B0604020202020204" pitchFamily="34" charset="0"/>
              <a:buChar char="•"/>
            </a:pPr>
            <a:r>
              <a:rPr lang="en-US" sz="2400">
                <a:latin typeface="Cambria" panose="02040503050406030204" pitchFamily="18" charset="0"/>
              </a:rPr>
              <a:t>et dolore magna </a:t>
            </a:r>
            <a:r>
              <a:rPr lang="en-US" sz="2400" err="1">
                <a:latin typeface="Cambria" panose="02040503050406030204" pitchFamily="18" charset="0"/>
              </a:rPr>
              <a:t>aliqua</a:t>
            </a:r>
            <a:r>
              <a:rPr lang="en-US" sz="2400">
                <a:latin typeface="Cambria" panose="02040503050406030204" pitchFamily="18" charset="0"/>
              </a:rPr>
              <a:t>. </a:t>
            </a:r>
          </a:p>
        </p:txBody>
      </p:sp>
      <p:pic>
        <p:nvPicPr>
          <p:cNvPr id="8" name="Picture 7">
            <a:extLst>
              <a:ext uri="{FF2B5EF4-FFF2-40B4-BE49-F238E27FC236}">
                <a16:creationId xmlns:a16="http://schemas.microsoft.com/office/drawing/2014/main" id="{0D516DDA-28A5-4D45-A55C-595C032942C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984389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wo Columns - Gradient">
    <p:bg>
      <p:bgPr>
        <a:solidFill>
          <a:schemeClr val="bg1"/>
        </a:solidFill>
        <a:effectLst/>
      </p:bgPr>
    </p:bg>
    <p:spTree>
      <p:nvGrpSpPr>
        <p:cNvPr id="1" name=""/>
        <p:cNvGrpSpPr/>
        <p:nvPr/>
      </p:nvGrpSpPr>
      <p:grpSpPr>
        <a:xfrm>
          <a:off x="0" y="0"/>
          <a:ext cx="0" cy="0"/>
          <a:chOff x="0" y="0"/>
          <a:chExt cx="0" cy="0"/>
        </a:xfrm>
      </p:grpSpPr>
      <p:cxnSp>
        <p:nvCxnSpPr>
          <p:cNvPr id="20" name="Straight Connector 19">
            <a:extLst>
              <a:ext uri="{FF2B5EF4-FFF2-40B4-BE49-F238E27FC236}">
                <a16:creationId xmlns:a16="http://schemas.microsoft.com/office/drawing/2014/main" id="{2B77079C-4238-C245-868E-8F2D147A0174}"/>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1" name="Title Placeholder 17">
            <a:extLst>
              <a:ext uri="{FF2B5EF4-FFF2-40B4-BE49-F238E27FC236}">
                <a16:creationId xmlns:a16="http://schemas.microsoft.com/office/drawing/2014/main" id="{6A83C0DE-D209-AC40-A278-E03F7AC4CA7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sp>
        <p:nvSpPr>
          <p:cNvPr id="25" name="Text Placeholder 2">
            <a:extLst>
              <a:ext uri="{FF2B5EF4-FFF2-40B4-BE49-F238E27FC236}">
                <a16:creationId xmlns:a16="http://schemas.microsoft.com/office/drawing/2014/main" id="{981BFAF1-1DB2-0A45-BE9C-261E5CA6E240}"/>
              </a:ext>
            </a:extLst>
          </p:cNvPr>
          <p:cNvSpPr>
            <a:spLocks noGrp="1"/>
          </p:cNvSpPr>
          <p:nvPr>
            <p:ph type="body" sz="quarter" idx="20" hasCustomPrompt="1"/>
          </p:nvPr>
        </p:nvSpPr>
        <p:spPr>
          <a:xfrm>
            <a:off x="897119" y="3124205"/>
            <a:ext cx="8890211" cy="2521403"/>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pic>
        <p:nvPicPr>
          <p:cNvPr id="12" name="Graphic 11">
            <a:extLst>
              <a:ext uri="{FF2B5EF4-FFF2-40B4-BE49-F238E27FC236}">
                <a16:creationId xmlns:a16="http://schemas.microsoft.com/office/drawing/2014/main" id="{4F6F4B07-3668-D149-8113-4DE49504E0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5" name="Text Placeholder 2">
            <a:extLst>
              <a:ext uri="{FF2B5EF4-FFF2-40B4-BE49-F238E27FC236}">
                <a16:creationId xmlns:a16="http://schemas.microsoft.com/office/drawing/2014/main" id="{780774BC-50CB-E74D-A7FA-17C71D14AE5B}"/>
              </a:ext>
            </a:extLst>
          </p:cNvPr>
          <p:cNvSpPr>
            <a:spLocks noGrp="1"/>
          </p:cNvSpPr>
          <p:nvPr>
            <p:ph type="body" sz="quarter" idx="23" hasCustomPrompt="1"/>
          </p:nvPr>
        </p:nvSpPr>
        <p:spPr>
          <a:xfrm>
            <a:off x="897120" y="2491405"/>
            <a:ext cx="476409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 insert text here</a:t>
            </a:r>
          </a:p>
        </p:txBody>
      </p:sp>
      <p:sp>
        <p:nvSpPr>
          <p:cNvPr id="9" name="Slide Number Placeholder 5">
            <a:extLst>
              <a:ext uri="{FF2B5EF4-FFF2-40B4-BE49-F238E27FC236}">
                <a16:creationId xmlns:a16="http://schemas.microsoft.com/office/drawing/2014/main" id="{419F0F05-DD1D-5848-824C-96C9DAC1A5C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pic>
        <p:nvPicPr>
          <p:cNvPr id="8" name="Picture 7">
            <a:extLst>
              <a:ext uri="{FF2B5EF4-FFF2-40B4-BE49-F238E27FC236}">
                <a16:creationId xmlns:a16="http://schemas.microsoft.com/office/drawing/2014/main" id="{56F989B6-F29F-8243-8E52-36116EC77A9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38362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8" name="Text Placeholder 2">
            <a:extLst>
              <a:ext uri="{FF2B5EF4-FFF2-40B4-BE49-F238E27FC236}">
                <a16:creationId xmlns:a16="http://schemas.microsoft.com/office/drawing/2014/main" id="{A814D8B0-2A19-5541-83AE-74FAE6C78E3D}"/>
              </a:ext>
            </a:extLst>
          </p:cNvPr>
          <p:cNvSpPr>
            <a:spLocks noGrp="1"/>
          </p:cNvSpPr>
          <p:nvPr>
            <p:ph type="body" sz="quarter" idx="20" hasCustomPrompt="1"/>
          </p:nvPr>
        </p:nvSpPr>
        <p:spPr>
          <a:xfrm>
            <a:off x="897120" y="3124205"/>
            <a:ext cx="4597400" cy="2521403"/>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sp>
        <p:nvSpPr>
          <p:cNvPr id="13" name="Text Placeholder 2">
            <a:extLst>
              <a:ext uri="{FF2B5EF4-FFF2-40B4-BE49-F238E27FC236}">
                <a16:creationId xmlns:a16="http://schemas.microsoft.com/office/drawing/2014/main" id="{31AE74F4-DA59-7042-B412-642B3764A5EA}"/>
              </a:ext>
            </a:extLst>
          </p:cNvPr>
          <p:cNvSpPr>
            <a:spLocks noGrp="1"/>
          </p:cNvSpPr>
          <p:nvPr>
            <p:ph type="body" sz="quarter" idx="21" hasCustomPrompt="1"/>
          </p:nvPr>
        </p:nvSpPr>
        <p:spPr>
          <a:xfrm>
            <a:off x="6668044" y="3124205"/>
            <a:ext cx="4597400" cy="2521403"/>
          </a:xfrm>
        </p:spPr>
        <p:txBody>
          <a:bodyPr lIns="0">
            <a:noAutofit/>
          </a:bodyPr>
          <a:lstStyle>
            <a:lvl1pPr marL="0" marR="0" indent="0" algn="l" defTabSz="914173" rtl="0" eaLnBrk="1" fontAlgn="auto" latinLnBrk="0" hangingPunct="1">
              <a:lnSpc>
                <a:spcPct val="110000"/>
              </a:lnSpc>
              <a:spcBef>
                <a:spcPts val="1000"/>
              </a:spcBef>
              <a:spcAft>
                <a:spcPts val="0"/>
              </a:spcAft>
              <a:buClrTx/>
              <a:buSzTx/>
              <a:buFontTx/>
              <a:buNone/>
              <a:tabLst/>
              <a:defRPr sz="18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sp>
        <p:nvSpPr>
          <p:cNvPr id="15" name="Text Placeholder 2">
            <a:extLst>
              <a:ext uri="{FF2B5EF4-FFF2-40B4-BE49-F238E27FC236}">
                <a16:creationId xmlns:a16="http://schemas.microsoft.com/office/drawing/2014/main" id="{81BC873E-68B0-E34B-972C-F7C956006D21}"/>
              </a:ext>
            </a:extLst>
          </p:cNvPr>
          <p:cNvSpPr>
            <a:spLocks noGrp="1"/>
          </p:cNvSpPr>
          <p:nvPr>
            <p:ph type="body" sz="quarter" idx="22" hasCustomPrompt="1"/>
          </p:nvPr>
        </p:nvSpPr>
        <p:spPr>
          <a:xfrm>
            <a:off x="6668046" y="2491405"/>
            <a:ext cx="351585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17" name="Text Placeholder 2">
            <a:extLst>
              <a:ext uri="{FF2B5EF4-FFF2-40B4-BE49-F238E27FC236}">
                <a16:creationId xmlns:a16="http://schemas.microsoft.com/office/drawing/2014/main" id="{E724D5EE-089A-9D41-9980-7788775F7343}"/>
              </a:ext>
            </a:extLst>
          </p:cNvPr>
          <p:cNvSpPr>
            <a:spLocks noGrp="1"/>
          </p:cNvSpPr>
          <p:nvPr>
            <p:ph type="body" sz="quarter" idx="23" hasCustomPrompt="1"/>
          </p:nvPr>
        </p:nvSpPr>
        <p:spPr>
          <a:xfrm>
            <a:off x="897120" y="2491405"/>
            <a:ext cx="351585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pic>
        <p:nvPicPr>
          <p:cNvPr id="11" name="Picture 10">
            <a:extLst>
              <a:ext uri="{FF2B5EF4-FFF2-40B4-BE49-F238E27FC236}">
                <a16:creationId xmlns:a16="http://schemas.microsoft.com/office/drawing/2014/main" id="{64B9F714-5286-9941-B54B-306CB4F0255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939450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a:p>
        </p:txBody>
      </p:sp>
      <p:cxnSp>
        <p:nvCxnSpPr>
          <p:cNvPr id="22" name="Straight Connector 21">
            <a:extLst>
              <a:ext uri="{FF2B5EF4-FFF2-40B4-BE49-F238E27FC236}">
                <a16:creationId xmlns:a16="http://schemas.microsoft.com/office/drawing/2014/main" id="{70CEAD40-DE74-B343-9D8D-9392CBCDEB25}"/>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F79E7A04-D361-A34F-B9C5-F8A439C8882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sp>
        <p:nvSpPr>
          <p:cNvPr id="20" name="Text Placeholder 2">
            <a:extLst>
              <a:ext uri="{FF2B5EF4-FFF2-40B4-BE49-F238E27FC236}">
                <a16:creationId xmlns:a16="http://schemas.microsoft.com/office/drawing/2014/main" id="{5D8E12DC-9352-BC4C-87B7-92F1BD923858}"/>
              </a:ext>
            </a:extLst>
          </p:cNvPr>
          <p:cNvSpPr>
            <a:spLocks noGrp="1"/>
          </p:cNvSpPr>
          <p:nvPr>
            <p:ph type="body" sz="quarter" idx="20" hasCustomPrompt="1"/>
          </p:nvPr>
        </p:nvSpPr>
        <p:spPr>
          <a:xfrm>
            <a:off x="897121"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endParaRPr lang="pt-BR"/>
          </a:p>
        </p:txBody>
      </p:sp>
      <p:sp>
        <p:nvSpPr>
          <p:cNvPr id="21" name="Picture Placeholder 31">
            <a:extLst>
              <a:ext uri="{FF2B5EF4-FFF2-40B4-BE49-F238E27FC236}">
                <a16:creationId xmlns:a16="http://schemas.microsoft.com/office/drawing/2014/main" id="{DD59B9A6-8BE7-0A47-A982-22175B7115B8}"/>
              </a:ext>
            </a:extLst>
          </p:cNvPr>
          <p:cNvSpPr>
            <a:spLocks noGrp="1"/>
          </p:cNvSpPr>
          <p:nvPr>
            <p:ph type="pic" sz="quarter" idx="27" hasCustomPrompt="1"/>
          </p:nvPr>
        </p:nvSpPr>
        <p:spPr>
          <a:xfrm>
            <a:off x="4830000" y="2006687"/>
            <a:ext cx="546443" cy="546497"/>
          </a:xfrm>
        </p:spPr>
        <p:txBody>
          <a:bodyPr>
            <a:normAutofit/>
          </a:bodyPr>
          <a:lstStyle>
            <a:lvl1pPr marL="0" indent="0" algn="ctr">
              <a:buNone/>
              <a:defRPr sz="1200">
                <a:solidFill>
                  <a:schemeClr val="accent3"/>
                </a:solidFill>
              </a:defRPr>
            </a:lvl1pPr>
          </a:lstStyle>
          <a:p>
            <a:r>
              <a:rPr lang="en-US"/>
              <a:t>icon</a:t>
            </a:r>
          </a:p>
        </p:txBody>
      </p:sp>
      <p:sp>
        <p:nvSpPr>
          <p:cNvPr id="23" name="Picture Placeholder 31">
            <a:extLst>
              <a:ext uri="{FF2B5EF4-FFF2-40B4-BE49-F238E27FC236}">
                <a16:creationId xmlns:a16="http://schemas.microsoft.com/office/drawing/2014/main" id="{D64C3EA1-C317-8E44-8B0D-026F3C37437C}"/>
              </a:ext>
            </a:extLst>
          </p:cNvPr>
          <p:cNvSpPr>
            <a:spLocks noGrp="1"/>
          </p:cNvSpPr>
          <p:nvPr>
            <p:ph type="pic" sz="quarter" idx="28" hasCustomPrompt="1"/>
          </p:nvPr>
        </p:nvSpPr>
        <p:spPr>
          <a:xfrm>
            <a:off x="897121" y="2006687"/>
            <a:ext cx="546443" cy="546497"/>
          </a:xfrm>
        </p:spPr>
        <p:txBody>
          <a:bodyPr>
            <a:normAutofit/>
          </a:bodyPr>
          <a:lstStyle>
            <a:lvl1pPr marL="0" indent="0" algn="ctr">
              <a:buNone/>
              <a:defRPr sz="1200">
                <a:solidFill>
                  <a:schemeClr val="accent3"/>
                </a:solidFill>
              </a:defRPr>
            </a:lvl1pPr>
          </a:lstStyle>
          <a:p>
            <a:r>
              <a:rPr lang="en-US"/>
              <a:t>icon</a:t>
            </a:r>
          </a:p>
        </p:txBody>
      </p:sp>
      <p:sp>
        <p:nvSpPr>
          <p:cNvPr id="24" name="Picture Placeholder 31">
            <a:extLst>
              <a:ext uri="{FF2B5EF4-FFF2-40B4-BE49-F238E27FC236}">
                <a16:creationId xmlns:a16="http://schemas.microsoft.com/office/drawing/2014/main" id="{B5E66492-7A5B-8B4B-AD5E-0D1DE65F04A7}"/>
              </a:ext>
            </a:extLst>
          </p:cNvPr>
          <p:cNvSpPr>
            <a:spLocks noGrp="1"/>
          </p:cNvSpPr>
          <p:nvPr>
            <p:ph type="pic" sz="quarter" idx="29" hasCustomPrompt="1"/>
          </p:nvPr>
        </p:nvSpPr>
        <p:spPr>
          <a:xfrm>
            <a:off x="8762877" y="2006687"/>
            <a:ext cx="546443" cy="546497"/>
          </a:xfrm>
        </p:spPr>
        <p:txBody>
          <a:bodyPr>
            <a:normAutofit/>
          </a:bodyPr>
          <a:lstStyle>
            <a:lvl1pPr marL="0" indent="0" algn="ctr">
              <a:buNone/>
              <a:defRPr sz="1200">
                <a:solidFill>
                  <a:schemeClr val="accent3"/>
                </a:solidFill>
              </a:defRPr>
            </a:lvl1pPr>
          </a:lstStyle>
          <a:p>
            <a:r>
              <a:rPr lang="en-US"/>
              <a:t>icon</a:t>
            </a:r>
          </a:p>
        </p:txBody>
      </p:sp>
      <p:sp>
        <p:nvSpPr>
          <p:cNvPr id="25" name="Text Placeholder 2">
            <a:extLst>
              <a:ext uri="{FF2B5EF4-FFF2-40B4-BE49-F238E27FC236}">
                <a16:creationId xmlns:a16="http://schemas.microsoft.com/office/drawing/2014/main" id="{E56F6A8C-BD98-2D41-B0ED-E2CA5AC502C4}"/>
              </a:ext>
            </a:extLst>
          </p:cNvPr>
          <p:cNvSpPr>
            <a:spLocks noGrp="1"/>
          </p:cNvSpPr>
          <p:nvPr>
            <p:ph type="body" sz="quarter" idx="31" hasCustomPrompt="1"/>
          </p:nvPr>
        </p:nvSpPr>
        <p:spPr>
          <a:xfrm>
            <a:off x="895388"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28" name="Text Placeholder 2">
            <a:extLst>
              <a:ext uri="{FF2B5EF4-FFF2-40B4-BE49-F238E27FC236}">
                <a16:creationId xmlns:a16="http://schemas.microsoft.com/office/drawing/2014/main" id="{CD790F19-FA22-064F-B2F7-FF8657C49055}"/>
              </a:ext>
            </a:extLst>
          </p:cNvPr>
          <p:cNvSpPr>
            <a:spLocks noGrp="1"/>
          </p:cNvSpPr>
          <p:nvPr>
            <p:ph type="body" sz="quarter" idx="32" hasCustomPrompt="1"/>
          </p:nvPr>
        </p:nvSpPr>
        <p:spPr>
          <a:xfrm>
            <a:off x="4829999"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endParaRPr lang="pt-BR"/>
          </a:p>
        </p:txBody>
      </p:sp>
      <p:sp>
        <p:nvSpPr>
          <p:cNvPr id="29" name="Text Placeholder 2">
            <a:extLst>
              <a:ext uri="{FF2B5EF4-FFF2-40B4-BE49-F238E27FC236}">
                <a16:creationId xmlns:a16="http://schemas.microsoft.com/office/drawing/2014/main" id="{4726624F-FB38-3B43-ACF9-4A265F383664}"/>
              </a:ext>
            </a:extLst>
          </p:cNvPr>
          <p:cNvSpPr>
            <a:spLocks noGrp="1"/>
          </p:cNvSpPr>
          <p:nvPr>
            <p:ph type="body" sz="quarter" idx="33" hasCustomPrompt="1"/>
          </p:nvPr>
        </p:nvSpPr>
        <p:spPr>
          <a:xfrm>
            <a:off x="4828266"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30" name="Text Placeholder 2">
            <a:extLst>
              <a:ext uri="{FF2B5EF4-FFF2-40B4-BE49-F238E27FC236}">
                <a16:creationId xmlns:a16="http://schemas.microsoft.com/office/drawing/2014/main" id="{4D387C35-CEBB-D647-A231-ADD37565D53E}"/>
              </a:ext>
            </a:extLst>
          </p:cNvPr>
          <p:cNvSpPr>
            <a:spLocks noGrp="1"/>
          </p:cNvSpPr>
          <p:nvPr>
            <p:ph type="body" sz="quarter" idx="34" hasCustomPrompt="1"/>
          </p:nvPr>
        </p:nvSpPr>
        <p:spPr>
          <a:xfrm>
            <a:off x="8762877"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endParaRPr lang="pt-BR"/>
          </a:p>
        </p:txBody>
      </p:sp>
      <p:sp>
        <p:nvSpPr>
          <p:cNvPr id="31" name="Text Placeholder 2">
            <a:extLst>
              <a:ext uri="{FF2B5EF4-FFF2-40B4-BE49-F238E27FC236}">
                <a16:creationId xmlns:a16="http://schemas.microsoft.com/office/drawing/2014/main" id="{9054344D-8709-4541-9B0A-C3A5F6577D4D}"/>
              </a:ext>
            </a:extLst>
          </p:cNvPr>
          <p:cNvSpPr>
            <a:spLocks noGrp="1"/>
          </p:cNvSpPr>
          <p:nvPr>
            <p:ph type="body" sz="quarter" idx="35" hasCustomPrompt="1"/>
          </p:nvPr>
        </p:nvSpPr>
        <p:spPr>
          <a:xfrm>
            <a:off x="8761144"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pic>
        <p:nvPicPr>
          <p:cNvPr id="15" name="Picture 14">
            <a:extLst>
              <a:ext uri="{FF2B5EF4-FFF2-40B4-BE49-F238E27FC236}">
                <a16:creationId xmlns:a16="http://schemas.microsoft.com/office/drawing/2014/main" id="{7746E1D9-AB09-8B46-A02E-CCF655433A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528804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s with Subtitle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a:p>
        </p:txBody>
      </p:sp>
      <p:sp>
        <p:nvSpPr>
          <p:cNvPr id="34" name="Picture Placeholder 31">
            <a:extLst>
              <a:ext uri="{FF2B5EF4-FFF2-40B4-BE49-F238E27FC236}">
                <a16:creationId xmlns:a16="http://schemas.microsoft.com/office/drawing/2014/main" id="{FAF2A23B-AF0C-A64A-AB99-930AF80C795C}"/>
              </a:ext>
            </a:extLst>
          </p:cNvPr>
          <p:cNvSpPr>
            <a:spLocks noGrp="1"/>
          </p:cNvSpPr>
          <p:nvPr>
            <p:ph type="pic" sz="quarter" idx="27" hasCustomPrompt="1"/>
          </p:nvPr>
        </p:nvSpPr>
        <p:spPr>
          <a:xfrm>
            <a:off x="4723668" y="2433912"/>
            <a:ext cx="546443" cy="546497"/>
          </a:xfrm>
        </p:spPr>
        <p:txBody>
          <a:bodyPr>
            <a:normAutofit/>
          </a:bodyPr>
          <a:lstStyle>
            <a:lvl1pPr marL="0" indent="0" algn="ctr">
              <a:buNone/>
              <a:defRPr sz="1200">
                <a:solidFill>
                  <a:schemeClr val="accent3"/>
                </a:solidFill>
              </a:defRPr>
            </a:lvl1pPr>
          </a:lstStyle>
          <a:p>
            <a:r>
              <a:rPr lang="en-US"/>
              <a:t>icon</a:t>
            </a:r>
          </a:p>
        </p:txBody>
      </p:sp>
      <p:sp>
        <p:nvSpPr>
          <p:cNvPr id="35" name="Picture Placeholder 31">
            <a:extLst>
              <a:ext uri="{FF2B5EF4-FFF2-40B4-BE49-F238E27FC236}">
                <a16:creationId xmlns:a16="http://schemas.microsoft.com/office/drawing/2014/main" id="{7F3C18A3-F71E-4D4B-A1ED-3DEBA9639E0F}"/>
              </a:ext>
            </a:extLst>
          </p:cNvPr>
          <p:cNvSpPr>
            <a:spLocks noGrp="1"/>
          </p:cNvSpPr>
          <p:nvPr>
            <p:ph type="pic" sz="quarter" idx="28" hasCustomPrompt="1"/>
          </p:nvPr>
        </p:nvSpPr>
        <p:spPr>
          <a:xfrm>
            <a:off x="908579" y="2433912"/>
            <a:ext cx="546443" cy="546497"/>
          </a:xfrm>
        </p:spPr>
        <p:txBody>
          <a:bodyPr>
            <a:normAutofit/>
          </a:bodyPr>
          <a:lstStyle>
            <a:lvl1pPr marL="0" indent="0" algn="ctr">
              <a:buNone/>
              <a:defRPr sz="1200">
                <a:solidFill>
                  <a:schemeClr val="accent3"/>
                </a:solidFill>
              </a:defRPr>
            </a:lvl1pPr>
          </a:lstStyle>
          <a:p>
            <a:r>
              <a:rPr lang="en-US"/>
              <a:t>icon</a:t>
            </a:r>
          </a:p>
        </p:txBody>
      </p:sp>
      <p:sp>
        <p:nvSpPr>
          <p:cNvPr id="36" name="Picture Placeholder 31">
            <a:extLst>
              <a:ext uri="{FF2B5EF4-FFF2-40B4-BE49-F238E27FC236}">
                <a16:creationId xmlns:a16="http://schemas.microsoft.com/office/drawing/2014/main" id="{B5BA7133-130D-6B49-B85A-99BD6C472AA3}"/>
              </a:ext>
            </a:extLst>
          </p:cNvPr>
          <p:cNvSpPr>
            <a:spLocks noGrp="1"/>
          </p:cNvSpPr>
          <p:nvPr>
            <p:ph type="pic" sz="quarter" idx="29" hasCustomPrompt="1"/>
          </p:nvPr>
        </p:nvSpPr>
        <p:spPr>
          <a:xfrm>
            <a:off x="8538757" y="2433912"/>
            <a:ext cx="546443" cy="546497"/>
          </a:xfrm>
        </p:spPr>
        <p:txBody>
          <a:bodyPr>
            <a:normAutofit/>
          </a:bodyPr>
          <a:lstStyle>
            <a:lvl1pPr marL="0" indent="0" algn="ctr">
              <a:buNone/>
              <a:defRPr sz="1200">
                <a:solidFill>
                  <a:schemeClr val="accent3"/>
                </a:solidFill>
              </a:defRPr>
            </a:lvl1pPr>
          </a:lstStyle>
          <a:p>
            <a:r>
              <a:rPr lang="en-US"/>
              <a:t>icon</a:t>
            </a:r>
          </a:p>
        </p:txBody>
      </p:sp>
      <p:cxnSp>
        <p:nvCxnSpPr>
          <p:cNvPr id="24" name="Straight Connector 23">
            <a:extLst>
              <a:ext uri="{FF2B5EF4-FFF2-40B4-BE49-F238E27FC236}">
                <a16:creationId xmlns:a16="http://schemas.microsoft.com/office/drawing/2014/main" id="{D5742076-30CF-D54A-A712-7525A570EC95}"/>
              </a:ext>
            </a:extLst>
          </p:cNvPr>
          <p:cNvCxnSpPr>
            <a:cxnSpLocks/>
          </p:cNvCxnSpPr>
          <p:nvPr userDrawn="1"/>
        </p:nvCxnSpPr>
        <p:spPr>
          <a:xfrm>
            <a:off x="897120" y="175259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5" name="Title Placeholder 17">
            <a:extLst>
              <a:ext uri="{FF2B5EF4-FFF2-40B4-BE49-F238E27FC236}">
                <a16:creationId xmlns:a16="http://schemas.microsoft.com/office/drawing/2014/main" id="{FF6A2955-3728-F346-BC72-A52E0796B737}"/>
              </a:ext>
            </a:extLst>
          </p:cNvPr>
          <p:cNvSpPr>
            <a:spLocks noGrp="1"/>
          </p:cNvSpPr>
          <p:nvPr>
            <p:ph type="title"/>
          </p:nvPr>
        </p:nvSpPr>
        <p:spPr>
          <a:xfrm>
            <a:off x="912570" y="349504"/>
            <a:ext cx="8997550" cy="798177"/>
          </a:xfrm>
          <a:prstGeom prst="rect">
            <a:avLst/>
          </a:prstGeom>
        </p:spPr>
        <p:txBody>
          <a:bodyPr vert="horz" lIns="0" tIns="45720" rIns="91440" bIns="45720" rtlCol="0" anchor="b" anchorCtr="0">
            <a:noAutofit/>
          </a:bodyPr>
          <a:lstStyle/>
          <a:p>
            <a:r>
              <a:rPr lang="en-US"/>
              <a:t>Click to edit Master title style</a:t>
            </a:r>
          </a:p>
        </p:txBody>
      </p:sp>
      <p:sp>
        <p:nvSpPr>
          <p:cNvPr id="29" name="Text Placeholder 2">
            <a:extLst>
              <a:ext uri="{FF2B5EF4-FFF2-40B4-BE49-F238E27FC236}">
                <a16:creationId xmlns:a16="http://schemas.microsoft.com/office/drawing/2014/main" id="{5C57C253-A490-A949-A804-53051B8B6E11}"/>
              </a:ext>
            </a:extLst>
          </p:cNvPr>
          <p:cNvSpPr>
            <a:spLocks noGrp="1"/>
          </p:cNvSpPr>
          <p:nvPr>
            <p:ph type="body" sz="quarter" idx="30" hasCustomPrompt="1"/>
          </p:nvPr>
        </p:nvSpPr>
        <p:spPr>
          <a:xfrm>
            <a:off x="897120" y="1182684"/>
            <a:ext cx="10109050" cy="350091"/>
          </a:xfrm>
        </p:spPr>
        <p:txBody>
          <a:bodyPr lIns="0">
            <a:noAutofit/>
          </a:bodyPr>
          <a:lstStyle>
            <a:lvl1pPr marL="0" indent="0">
              <a:buFontTx/>
              <a:buNone/>
              <a:defRPr sz="1800" b="0" i="1">
                <a:solidFill>
                  <a:schemeClr val="tx1"/>
                </a:solidFill>
                <a:latin typeface="Cambria" panose="02040503050406030204" pitchFamily="18" charset="0"/>
              </a:defRPr>
            </a:lvl1pPr>
            <a:lvl2pPr>
              <a:defRPr sz="1436"/>
            </a:lvl2pPr>
            <a:lvl3pPr>
              <a:defRPr sz="1436"/>
            </a:lvl3pPr>
            <a:lvl4pPr>
              <a:defRPr sz="1436"/>
            </a:lvl4pPr>
            <a:lvl5pPr>
              <a:defRPr sz="1436"/>
            </a:lvl5pPr>
          </a:lstStyle>
          <a:p>
            <a:pPr lvl="0"/>
            <a:r>
              <a:rPr lang="en-US"/>
              <a:t>Subtitle if needed Cambria Italic 18pt font lorem ipsum</a:t>
            </a:r>
          </a:p>
        </p:txBody>
      </p:sp>
      <p:sp>
        <p:nvSpPr>
          <p:cNvPr id="30" name="Text Placeholder 2">
            <a:extLst>
              <a:ext uri="{FF2B5EF4-FFF2-40B4-BE49-F238E27FC236}">
                <a16:creationId xmlns:a16="http://schemas.microsoft.com/office/drawing/2014/main" id="{9DA1E1B5-A2FA-1E47-A84A-7B921641FE30}"/>
              </a:ext>
            </a:extLst>
          </p:cNvPr>
          <p:cNvSpPr>
            <a:spLocks noGrp="1"/>
          </p:cNvSpPr>
          <p:nvPr>
            <p:ph type="body" sz="quarter" idx="20" hasCustomPrompt="1"/>
          </p:nvPr>
        </p:nvSpPr>
        <p:spPr>
          <a:xfrm>
            <a:off x="897120" y="3921067"/>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31" name="Text Placeholder 2">
            <a:extLst>
              <a:ext uri="{FF2B5EF4-FFF2-40B4-BE49-F238E27FC236}">
                <a16:creationId xmlns:a16="http://schemas.microsoft.com/office/drawing/2014/main" id="{4360D8B5-69C3-944C-BE40-F9688610EBC5}"/>
              </a:ext>
            </a:extLst>
          </p:cNvPr>
          <p:cNvSpPr>
            <a:spLocks noGrp="1"/>
          </p:cNvSpPr>
          <p:nvPr>
            <p:ph type="body" sz="quarter" idx="31" hasCustomPrompt="1"/>
          </p:nvPr>
        </p:nvSpPr>
        <p:spPr>
          <a:xfrm>
            <a:off x="897120" y="3247028"/>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32" name="Text Placeholder 2">
            <a:extLst>
              <a:ext uri="{FF2B5EF4-FFF2-40B4-BE49-F238E27FC236}">
                <a16:creationId xmlns:a16="http://schemas.microsoft.com/office/drawing/2014/main" id="{9FCCB7AA-2239-B042-A1E7-35F098B7F1F0}"/>
              </a:ext>
            </a:extLst>
          </p:cNvPr>
          <p:cNvSpPr>
            <a:spLocks noGrp="1"/>
          </p:cNvSpPr>
          <p:nvPr>
            <p:ph type="body" sz="quarter" idx="36" hasCustomPrompt="1"/>
          </p:nvPr>
        </p:nvSpPr>
        <p:spPr>
          <a:xfrm>
            <a:off x="4711080" y="3920651"/>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33" name="Text Placeholder 2">
            <a:extLst>
              <a:ext uri="{FF2B5EF4-FFF2-40B4-BE49-F238E27FC236}">
                <a16:creationId xmlns:a16="http://schemas.microsoft.com/office/drawing/2014/main" id="{BDAF0A65-F0B6-0D40-B8FD-B6C595CA78E1}"/>
              </a:ext>
            </a:extLst>
          </p:cNvPr>
          <p:cNvSpPr>
            <a:spLocks noGrp="1"/>
          </p:cNvSpPr>
          <p:nvPr>
            <p:ph type="body" sz="quarter" idx="37" hasCustomPrompt="1"/>
          </p:nvPr>
        </p:nvSpPr>
        <p:spPr>
          <a:xfrm>
            <a:off x="4711080" y="3246612"/>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37" name="Text Placeholder 2">
            <a:extLst>
              <a:ext uri="{FF2B5EF4-FFF2-40B4-BE49-F238E27FC236}">
                <a16:creationId xmlns:a16="http://schemas.microsoft.com/office/drawing/2014/main" id="{6A050A0B-00AD-BD4F-9A7D-95B364C76487}"/>
              </a:ext>
            </a:extLst>
          </p:cNvPr>
          <p:cNvSpPr>
            <a:spLocks noGrp="1"/>
          </p:cNvSpPr>
          <p:nvPr>
            <p:ph type="body" sz="quarter" idx="38" hasCustomPrompt="1"/>
          </p:nvPr>
        </p:nvSpPr>
        <p:spPr>
          <a:xfrm>
            <a:off x="8525040" y="3920651"/>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38" name="Text Placeholder 2">
            <a:extLst>
              <a:ext uri="{FF2B5EF4-FFF2-40B4-BE49-F238E27FC236}">
                <a16:creationId xmlns:a16="http://schemas.microsoft.com/office/drawing/2014/main" id="{3444BE53-DD7A-D545-ABC3-2B66F4F9613C}"/>
              </a:ext>
            </a:extLst>
          </p:cNvPr>
          <p:cNvSpPr>
            <a:spLocks noGrp="1"/>
          </p:cNvSpPr>
          <p:nvPr>
            <p:ph type="body" sz="quarter" idx="39" hasCustomPrompt="1"/>
          </p:nvPr>
        </p:nvSpPr>
        <p:spPr>
          <a:xfrm>
            <a:off x="8525040" y="3246612"/>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pic>
        <p:nvPicPr>
          <p:cNvPr id="16" name="Picture 15">
            <a:extLst>
              <a:ext uri="{FF2B5EF4-FFF2-40B4-BE49-F238E27FC236}">
                <a16:creationId xmlns:a16="http://schemas.microsoft.com/office/drawing/2014/main" id="{1081159B-A5F3-C540-B587-D02727A52B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01735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25C1A71-AFFB-8540-8AB0-FC76F28A9580}"/>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sp>
        <p:nvSpPr>
          <p:cNvPr id="3" name="Text Placeholder 2">
            <a:extLst>
              <a:ext uri="{FF2B5EF4-FFF2-40B4-BE49-F238E27FC236}">
                <a16:creationId xmlns:a16="http://schemas.microsoft.com/office/drawing/2014/main" id="{3D5B8505-AFDE-DE43-9426-A9D9F85A1B07}"/>
              </a:ext>
            </a:extLst>
          </p:cNvPr>
          <p:cNvSpPr>
            <a:spLocks noGrp="1"/>
          </p:cNvSpPr>
          <p:nvPr>
            <p:ph type="body" idx="1"/>
          </p:nvPr>
        </p:nvSpPr>
        <p:spPr>
          <a:xfrm>
            <a:off x="914403" y="1999251"/>
            <a:ext cx="10366861" cy="394435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itle Placeholder 17">
            <a:extLst>
              <a:ext uri="{FF2B5EF4-FFF2-40B4-BE49-F238E27FC236}">
                <a16:creationId xmlns:a16="http://schemas.microsoft.com/office/drawing/2014/main" id="{C747C782-C471-5644-AC30-24AB15F2F632}"/>
              </a:ext>
            </a:extLst>
          </p:cNvPr>
          <p:cNvSpPr>
            <a:spLocks noGrp="1"/>
          </p:cNvSpPr>
          <p:nvPr>
            <p:ph type="title"/>
          </p:nvPr>
        </p:nvSpPr>
        <p:spPr>
          <a:xfrm>
            <a:off x="910091" y="356751"/>
            <a:ext cx="8877239" cy="798177"/>
          </a:xfrm>
          <a:prstGeom prst="rect">
            <a:avLst/>
          </a:prstGeom>
        </p:spPr>
        <p:txBody>
          <a:bodyPr vert="horz" lIns="0" tIns="45720" rIns="91440" bIns="45720" rtlCol="0" anchor="b" anchorCtr="0">
            <a:noAutofit/>
          </a:bodyPr>
          <a:lstStyle/>
          <a:p>
            <a:r>
              <a:rPr lang="en-US"/>
              <a:t>Click to edit Master title style</a:t>
            </a:r>
          </a:p>
        </p:txBody>
      </p:sp>
    </p:spTree>
    <p:extLst>
      <p:ext uri="{BB962C8B-B14F-4D97-AF65-F5344CB8AC3E}">
        <p14:creationId xmlns:p14="http://schemas.microsoft.com/office/powerpoint/2010/main" val="385445002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10" r:id="rId3"/>
    <p:sldLayoutId id="2147483676" r:id="rId4"/>
    <p:sldLayoutId id="2147483736" r:id="rId5"/>
    <p:sldLayoutId id="2147483734" r:id="rId6"/>
    <p:sldLayoutId id="2147483655" r:id="rId7"/>
    <p:sldLayoutId id="2147483659" r:id="rId8"/>
    <p:sldLayoutId id="2147483683" r:id="rId9"/>
    <p:sldLayoutId id="2147483685" r:id="rId10"/>
    <p:sldLayoutId id="2147483719" r:id="rId11"/>
    <p:sldLayoutId id="2147483682" r:id="rId12"/>
    <p:sldLayoutId id="2147483686" r:id="rId13"/>
    <p:sldLayoutId id="2147483713" r:id="rId14"/>
    <p:sldLayoutId id="2147483717" r:id="rId15"/>
    <p:sldLayoutId id="2147483718" r:id="rId16"/>
    <p:sldLayoutId id="2147483726" r:id="rId17"/>
    <p:sldLayoutId id="2147483720" r:id="rId18"/>
    <p:sldLayoutId id="2147483681" r:id="rId19"/>
    <p:sldLayoutId id="2147483731" r:id="rId20"/>
    <p:sldLayoutId id="2147483722" r:id="rId21"/>
    <p:sldLayoutId id="2147483723" r:id="rId22"/>
    <p:sldLayoutId id="2147483715" r:id="rId23"/>
    <p:sldLayoutId id="2147483687" r:id="rId24"/>
  </p:sldLayoutIdLst>
  <p:hf hdr="0" dt="0"/>
  <p:txStyles>
    <p:titleStyle>
      <a:lvl1pPr algn="l" defTabSz="914173" rtl="0" eaLnBrk="1" latinLnBrk="0" hangingPunct="1">
        <a:lnSpc>
          <a:spcPct val="90000"/>
        </a:lnSpc>
        <a:spcBef>
          <a:spcPct val="0"/>
        </a:spcBef>
        <a:buNone/>
        <a:defRPr sz="4000" b="1" i="0" kern="1200" cap="all" spc="40" baseline="0">
          <a:solidFill>
            <a:schemeClr val="tx1"/>
          </a:solidFill>
          <a:latin typeface="Arial Narrow" panose="020B0604020202020204" pitchFamily="34" charset="0"/>
          <a:ea typeface="Noto Serif" panose="02020502060505020204" pitchFamily="18" charset="0"/>
          <a:cs typeface="Arial Narrow" panose="020B0604020202020204" pitchFamily="34" charset="0"/>
        </a:defRPr>
      </a:lvl1pPr>
    </p:titleStyle>
    <p:body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3" rtl="0" eaLnBrk="1" latinLnBrk="0" hangingPunct="1">
        <a:defRPr sz="1800" kern="1200">
          <a:solidFill>
            <a:schemeClr val="tx1"/>
          </a:solidFill>
          <a:latin typeface="+mn-lt"/>
          <a:ea typeface="+mn-ea"/>
          <a:cs typeface="+mn-cs"/>
        </a:defRPr>
      </a:lvl1pPr>
      <a:lvl2pPr marL="457087" algn="l" defTabSz="914173" rtl="0" eaLnBrk="1" latinLnBrk="0" hangingPunct="1">
        <a:defRPr sz="1800" kern="1200">
          <a:solidFill>
            <a:schemeClr val="tx1"/>
          </a:solidFill>
          <a:latin typeface="+mn-lt"/>
          <a:ea typeface="+mn-ea"/>
          <a:cs typeface="+mn-cs"/>
        </a:defRPr>
      </a:lvl2pPr>
      <a:lvl3pPr marL="914173" algn="l" defTabSz="914173" rtl="0" eaLnBrk="1" latinLnBrk="0" hangingPunct="1">
        <a:defRPr sz="1800" kern="1200">
          <a:solidFill>
            <a:schemeClr val="tx1"/>
          </a:solidFill>
          <a:latin typeface="+mn-lt"/>
          <a:ea typeface="+mn-ea"/>
          <a:cs typeface="+mn-cs"/>
        </a:defRPr>
      </a:lvl3pPr>
      <a:lvl4pPr marL="1371260" algn="l" defTabSz="914173" rtl="0" eaLnBrk="1" latinLnBrk="0" hangingPunct="1">
        <a:defRPr sz="1800" kern="1200">
          <a:solidFill>
            <a:schemeClr val="tx1"/>
          </a:solidFill>
          <a:latin typeface="+mn-lt"/>
          <a:ea typeface="+mn-ea"/>
          <a:cs typeface="+mn-cs"/>
        </a:defRPr>
      </a:lvl4pPr>
      <a:lvl5pPr marL="1828348" algn="l" defTabSz="914173" rtl="0" eaLnBrk="1" latinLnBrk="0" hangingPunct="1">
        <a:defRPr sz="1800" kern="1200">
          <a:solidFill>
            <a:schemeClr val="tx1"/>
          </a:solidFill>
          <a:latin typeface="+mn-lt"/>
          <a:ea typeface="+mn-ea"/>
          <a:cs typeface="+mn-cs"/>
        </a:defRPr>
      </a:lvl5pPr>
      <a:lvl6pPr marL="2285434" algn="l" defTabSz="914173" rtl="0" eaLnBrk="1" latinLnBrk="0" hangingPunct="1">
        <a:defRPr sz="1800" kern="1200">
          <a:solidFill>
            <a:schemeClr val="tx1"/>
          </a:solidFill>
          <a:latin typeface="+mn-lt"/>
          <a:ea typeface="+mn-ea"/>
          <a:cs typeface="+mn-cs"/>
        </a:defRPr>
      </a:lvl6pPr>
      <a:lvl7pPr marL="2742518" algn="l" defTabSz="914173" rtl="0" eaLnBrk="1" latinLnBrk="0" hangingPunct="1">
        <a:defRPr sz="1800" kern="1200">
          <a:solidFill>
            <a:schemeClr val="tx1"/>
          </a:solidFill>
          <a:latin typeface="+mn-lt"/>
          <a:ea typeface="+mn-ea"/>
          <a:cs typeface="+mn-cs"/>
        </a:defRPr>
      </a:lvl7pPr>
      <a:lvl8pPr marL="3199607" algn="l" defTabSz="914173" rtl="0" eaLnBrk="1" latinLnBrk="0" hangingPunct="1">
        <a:defRPr sz="1800" kern="1200">
          <a:solidFill>
            <a:schemeClr val="tx1"/>
          </a:solidFill>
          <a:latin typeface="+mn-lt"/>
          <a:ea typeface="+mn-ea"/>
          <a:cs typeface="+mn-cs"/>
        </a:defRPr>
      </a:lvl8pPr>
      <a:lvl9pPr marL="3656691" algn="l" defTabSz="91417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121" userDrawn="1">
          <p15:clr>
            <a:srgbClr val="F26B43"/>
          </p15:clr>
        </p15:guide>
        <p15:guide id="2" orient="horz" pos="192" userDrawn="1">
          <p15:clr>
            <a:srgbClr val="F26B43"/>
          </p15:clr>
        </p15:guide>
        <p15:guide id="3" pos="768" userDrawn="1">
          <p15:clr>
            <a:srgbClr val="F26B43"/>
          </p15:clr>
        </p15:guide>
        <p15:guide id="4" pos="9473" userDrawn="1">
          <p15:clr>
            <a:srgbClr val="F26B43"/>
          </p15:clr>
        </p15:guide>
        <p15:guide id="5" orient="horz" pos="768" userDrawn="1">
          <p15:clr>
            <a:srgbClr val="F26B43"/>
          </p15:clr>
        </p15:guide>
        <p15:guide id="6" orient="horz" pos="4992" userDrawn="1">
          <p15:clr>
            <a:srgbClr val="F26B43"/>
          </p15:clr>
        </p15:guide>
        <p15:guide id="7" orient="horz" pos="5592" userDrawn="1">
          <p15:clr>
            <a:srgbClr val="F26B43"/>
          </p15:clr>
        </p15:guide>
        <p15:guide id="8" pos="9801" userDrawn="1">
          <p15:clr>
            <a:srgbClr val="F26B43"/>
          </p15:clr>
        </p15:guide>
        <p15:guide id="9" pos="197" userDrawn="1">
          <p15:clr>
            <a:srgbClr val="F26B43"/>
          </p15:clr>
        </p15:guide>
        <p15:guide id="10" orient="horz" pos="29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hyperlink" Target="https://fsapartners.ed.gov/knowledge-center/library/dear-colleague-letters/2021-06-11/early-implementation-fafsa-simplification-acts-removal-selective-service-and-drug-conviction-requirements-title-iv-eligibility" TargetMode="Externa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hyperlink" Target="https://fsapartners.ed.gov/knowledge-center/library/electronic-announcements/2021-09-23/update-stop-student-debt-relief-scams-act-stop-act-implementation" TargetMode="Externa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fsapartners.ed.gov/knowledge-center/library/electronic-announcements/2021-05-19/interest-rates-direct-loans-first-disbursed-between-july-1-2021-and-june-30-2022-ea-id-loans-21-06"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https://fsapartners.ed.gov/knowledge-center/library/electronic-announcements/2021-05-17/fy-22-sequester-required-changes-title-iv-student-aid-programs-ea-id-general-21-31"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hyperlink" Target="https://fsapartners.ed.gov/knowledge-center/library/electronic-announcements/2021-09-30/impact-american-rescue-plan-change-tax-treatment-unemployment-benefits-student-aid-eligibility-cycle-2022-23-updated-oct-15-2021"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hyperlink" Target="https://www2.ed.gov/policy/highered/reg/hearulemaking/2021/index.html" TargetMode="Externa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hyperlink" Target="https://fsapartners.ed.gov/knowledge-center/library/electronic-announcements/2021-09-30/impact-american-rescue-plan-change-tax-treatment-unemployment-benefits-student-aid-eligibility-cycle-2022-23-updated-oct-15-2021" TargetMode="Externa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hyperlink" Target="https://fsapartners.ed.gov/knowledge-center/library/electronic-announcements/2021-09-30/irs-data-retrieval-tool-and-potential-inaccurate-1-adjusted-gross-income-2022-23-fafsa-form" TargetMode="Externa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45.xml.rels><?xml version="1.0" encoding="UTF-8" standalone="yes"?>
<Relationships xmlns="http://schemas.openxmlformats.org/package/2006/relationships"><Relationship Id="rId2" Type="http://schemas.openxmlformats.org/officeDocument/2006/relationships/hyperlink" Target="https://fsapartners.ed.gov/knowledge-center/library/electronic-announcements/2021-08-27/federal-perkins-loan-program-updated-guidance-mandatory-assignment-federal-perkins-loans-default-more-two-years-ea-id-general-21-53"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A4E4C1-30E3-A34D-BC16-4D385422B15C}"/>
              </a:ext>
            </a:extLst>
          </p:cNvPr>
          <p:cNvSpPr>
            <a:spLocks noGrp="1"/>
          </p:cNvSpPr>
          <p:nvPr>
            <p:ph sz="quarter" idx="10"/>
          </p:nvPr>
        </p:nvSpPr>
        <p:spPr>
          <a:xfrm>
            <a:off x="1423967" y="4046188"/>
            <a:ext cx="10249606" cy="1252092"/>
          </a:xfrm>
        </p:spPr>
        <p:txBody>
          <a:bodyPr/>
          <a:lstStyle/>
          <a:p>
            <a:r>
              <a:rPr lang="en-US" i="0" dirty="0"/>
              <a:t>Annmarie Weisman and David Musser</a:t>
            </a:r>
          </a:p>
          <a:p>
            <a:r>
              <a:rPr lang="en-US" altLang="en-US" sz="1600" i="0" dirty="0"/>
              <a:t>U.S. Department of Education</a:t>
            </a:r>
          </a:p>
          <a:p>
            <a:r>
              <a:rPr lang="en-US" altLang="en-US" sz="1600" i="0" dirty="0"/>
              <a:t>2021 Virtual FSA Training Conference for Financial Aid Professionals</a:t>
            </a:r>
          </a:p>
        </p:txBody>
      </p:sp>
      <p:sp>
        <p:nvSpPr>
          <p:cNvPr id="4" name="Title 3">
            <a:extLst>
              <a:ext uri="{FF2B5EF4-FFF2-40B4-BE49-F238E27FC236}">
                <a16:creationId xmlns:a16="http://schemas.microsoft.com/office/drawing/2014/main" id="{EA86C719-8C13-DF49-B921-72D0FBE5A44A}"/>
              </a:ext>
            </a:extLst>
          </p:cNvPr>
          <p:cNvSpPr>
            <a:spLocks noGrp="1"/>
          </p:cNvSpPr>
          <p:nvPr>
            <p:ph type="title"/>
          </p:nvPr>
        </p:nvSpPr>
        <p:spPr>
          <a:xfrm>
            <a:off x="700773" y="1052060"/>
            <a:ext cx="10972800" cy="1881597"/>
          </a:xfrm>
        </p:spPr>
        <p:txBody>
          <a:bodyPr/>
          <a:lstStyle/>
          <a:p>
            <a:r>
              <a:rPr lang="en-US" sz="6500" dirty="0"/>
              <a:t>General Session #4</a:t>
            </a:r>
            <a:br>
              <a:rPr lang="en-US" sz="6500" dirty="0"/>
            </a:br>
            <a:r>
              <a:rPr lang="en-US" sz="6500" dirty="0"/>
              <a:t>Federal update</a:t>
            </a:r>
          </a:p>
        </p:txBody>
      </p:sp>
      <p:pic>
        <p:nvPicPr>
          <p:cNvPr id="7" name="Picture 6" descr="Logo&#10;&#10;Description automatically generated">
            <a:extLst>
              <a:ext uri="{FF2B5EF4-FFF2-40B4-BE49-F238E27FC236}">
                <a16:creationId xmlns:a16="http://schemas.microsoft.com/office/drawing/2014/main" id="{FB3047E2-D138-4B89-89CE-3D49B34817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5532" y="57967"/>
            <a:ext cx="3431956" cy="3431956"/>
          </a:xfrm>
          <a:prstGeom prst="rect">
            <a:avLst/>
          </a:prstGeom>
        </p:spPr>
      </p:pic>
    </p:spTree>
    <p:extLst>
      <p:ext uri="{BB962C8B-B14F-4D97-AF65-F5344CB8AC3E}">
        <p14:creationId xmlns:p14="http://schemas.microsoft.com/office/powerpoint/2010/main" val="3685791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D44E52-82DE-46BB-8E4F-42C810AB480B}"/>
              </a:ext>
            </a:extLst>
          </p:cNvPr>
          <p:cNvSpPr>
            <a:spLocks noGrp="1"/>
          </p:cNvSpPr>
          <p:nvPr>
            <p:ph type="sldNum" sz="quarter" idx="4"/>
          </p:nvPr>
        </p:nvSpPr>
        <p:spPr/>
        <p:txBody>
          <a:bodyPr/>
          <a:lstStyle/>
          <a:p>
            <a:fld id="{234755BD-B4AC-9044-BCE4-27904766F8BB}" type="slidenum">
              <a:rPr lang="en-US" smtClean="0"/>
              <a:pPr/>
              <a:t>10</a:t>
            </a:fld>
            <a:endParaRPr lang="en-US"/>
          </a:p>
        </p:txBody>
      </p:sp>
      <p:sp>
        <p:nvSpPr>
          <p:cNvPr id="4" name="Text Placeholder 3">
            <a:extLst>
              <a:ext uri="{FF2B5EF4-FFF2-40B4-BE49-F238E27FC236}">
                <a16:creationId xmlns:a16="http://schemas.microsoft.com/office/drawing/2014/main" id="{0A4D5554-2A39-49AC-9D24-54E9EC3939AD}"/>
              </a:ext>
            </a:extLst>
          </p:cNvPr>
          <p:cNvSpPr>
            <a:spLocks noGrp="1"/>
          </p:cNvSpPr>
          <p:nvPr>
            <p:ph type="body" sz="quarter" idx="11"/>
          </p:nvPr>
        </p:nvSpPr>
        <p:spPr>
          <a:xfrm>
            <a:off x="740093" y="1550992"/>
            <a:ext cx="10352022" cy="4803248"/>
          </a:xfrm>
        </p:spPr>
        <p:txBody>
          <a:bodyPr/>
          <a:lstStyle/>
          <a:p>
            <a:r>
              <a:rPr lang="en-US" dirty="0">
                <a:solidFill>
                  <a:schemeClr val="tx1"/>
                </a:solidFill>
              </a:rPr>
              <a:t>Each institution must ensure that its auditor’s work </a:t>
            </a:r>
            <a:r>
              <a:rPr lang="en-US" dirty="0"/>
              <a:t>meets regulatory requirements</a:t>
            </a:r>
            <a:r>
              <a:rPr lang="en-US" dirty="0">
                <a:solidFill>
                  <a:schemeClr val="tx1"/>
                </a:solidFill>
              </a:rPr>
              <a:t> </a:t>
            </a:r>
          </a:p>
          <a:p>
            <a:r>
              <a:rPr lang="en-US" dirty="0">
                <a:solidFill>
                  <a:schemeClr val="tx1"/>
                </a:solidFill>
              </a:rPr>
              <a:t>At a minimum, the auditor must follow and meet the requirements of AU-C Section 725 to evaluate and report on the Supplemental Schedule </a:t>
            </a:r>
          </a:p>
          <a:p>
            <a:r>
              <a:rPr lang="en-US" dirty="0">
                <a:solidFill>
                  <a:schemeClr val="tx1"/>
                </a:solidFill>
              </a:rPr>
              <a:t>Financial statements that do not include the Supplemental Schedule and an auditor’s in-relation-to opinion will be rejected as incomplete and schools will need to submit a corrected audit</a:t>
            </a:r>
          </a:p>
          <a:p>
            <a:endParaRPr lang="en-US" dirty="0"/>
          </a:p>
        </p:txBody>
      </p:sp>
      <p:sp>
        <p:nvSpPr>
          <p:cNvPr id="7" name="Title 2">
            <a:extLst>
              <a:ext uri="{FF2B5EF4-FFF2-40B4-BE49-F238E27FC236}">
                <a16:creationId xmlns:a16="http://schemas.microsoft.com/office/drawing/2014/main" id="{1D0BF95E-F7C9-4F3D-AA7A-3D508A5A7A99}"/>
              </a:ext>
            </a:extLst>
          </p:cNvPr>
          <p:cNvSpPr>
            <a:spLocks noGrp="1"/>
          </p:cNvSpPr>
          <p:nvPr>
            <p:ph type="title"/>
          </p:nvPr>
        </p:nvSpPr>
        <p:spPr>
          <a:xfrm>
            <a:off x="912571" y="349506"/>
            <a:ext cx="10007066" cy="798177"/>
          </a:xfrm>
        </p:spPr>
        <p:txBody>
          <a:bodyPr/>
          <a:lstStyle/>
          <a:p>
            <a:r>
              <a:rPr lang="en-US" dirty="0"/>
              <a:t>GEN-21-07: Audit Supplemental schedule</a:t>
            </a:r>
          </a:p>
        </p:txBody>
      </p:sp>
    </p:spTree>
    <p:extLst>
      <p:ext uri="{BB962C8B-B14F-4D97-AF65-F5344CB8AC3E}">
        <p14:creationId xmlns:p14="http://schemas.microsoft.com/office/powerpoint/2010/main" val="2039172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52B4781-00F9-499D-93F7-0A5C632D66CD}"/>
              </a:ext>
            </a:extLst>
          </p:cNvPr>
          <p:cNvSpPr>
            <a:spLocks noGrp="1"/>
          </p:cNvSpPr>
          <p:nvPr>
            <p:ph type="sldNum" sz="quarter" idx="4"/>
          </p:nvPr>
        </p:nvSpPr>
        <p:spPr/>
        <p:txBody>
          <a:bodyPr/>
          <a:lstStyle/>
          <a:p>
            <a:fld id="{234755BD-B4AC-9044-BCE4-27904766F8BB}" type="slidenum">
              <a:rPr lang="en-US" smtClean="0"/>
              <a:pPr/>
              <a:t>11</a:t>
            </a:fld>
            <a:endParaRPr lang="en-US"/>
          </a:p>
        </p:txBody>
      </p:sp>
      <p:sp>
        <p:nvSpPr>
          <p:cNvPr id="3" name="Title 2">
            <a:extLst>
              <a:ext uri="{FF2B5EF4-FFF2-40B4-BE49-F238E27FC236}">
                <a16:creationId xmlns:a16="http://schemas.microsoft.com/office/drawing/2014/main" id="{E7AADD54-70F7-47AF-869A-617801DE4785}"/>
              </a:ext>
            </a:extLst>
          </p:cNvPr>
          <p:cNvSpPr>
            <a:spLocks noGrp="1"/>
          </p:cNvSpPr>
          <p:nvPr>
            <p:ph type="title"/>
          </p:nvPr>
        </p:nvSpPr>
        <p:spPr/>
        <p:txBody>
          <a:bodyPr/>
          <a:lstStyle/>
          <a:p>
            <a:r>
              <a:rPr lang="en-US" dirty="0"/>
              <a:t>GEN-21-08: Name, image, and likeness</a:t>
            </a:r>
          </a:p>
        </p:txBody>
      </p:sp>
      <p:sp>
        <p:nvSpPr>
          <p:cNvPr id="4" name="Text Placeholder 3">
            <a:extLst>
              <a:ext uri="{FF2B5EF4-FFF2-40B4-BE49-F238E27FC236}">
                <a16:creationId xmlns:a16="http://schemas.microsoft.com/office/drawing/2014/main" id="{799A4CD4-1491-478C-A4A3-1F3D33B562CB}"/>
              </a:ext>
            </a:extLst>
          </p:cNvPr>
          <p:cNvSpPr>
            <a:spLocks noGrp="1"/>
          </p:cNvSpPr>
          <p:nvPr>
            <p:ph type="body" sz="quarter" idx="11"/>
          </p:nvPr>
        </p:nvSpPr>
        <p:spPr/>
        <p:txBody>
          <a:bodyPr/>
          <a:lstStyle/>
          <a:p>
            <a:r>
              <a:rPr lang="en-US" dirty="0"/>
              <a:t>In response to a recent Supreme Court decision, the National Collegiate Athletic Association (NCAA) announced an interim policy effective July 1, 2021 that allows student athletes to receive remuneration for the use of their name, image, and likeness (NIL)</a:t>
            </a:r>
          </a:p>
          <a:p>
            <a:r>
              <a:rPr lang="en-US" dirty="0"/>
              <a:t>The Department’s longstanding policy concerning income and estimated financial assistance (EFA) remains unchanged</a:t>
            </a:r>
          </a:p>
          <a:p>
            <a:r>
              <a:rPr lang="en-US" dirty="0"/>
              <a:t>A student athlete who receives compensation from an organization under an NIL contract will generally be issued a Form 1099 for any amount totaling $600 or more</a:t>
            </a:r>
          </a:p>
        </p:txBody>
      </p:sp>
    </p:spTree>
    <p:extLst>
      <p:ext uri="{BB962C8B-B14F-4D97-AF65-F5344CB8AC3E}">
        <p14:creationId xmlns:p14="http://schemas.microsoft.com/office/powerpoint/2010/main" val="18592415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9625F39-2684-49F9-B4A4-B748AC8E2B6D}"/>
              </a:ext>
            </a:extLst>
          </p:cNvPr>
          <p:cNvSpPr>
            <a:spLocks noGrp="1"/>
          </p:cNvSpPr>
          <p:nvPr>
            <p:ph type="sldNum" sz="quarter" idx="4"/>
          </p:nvPr>
        </p:nvSpPr>
        <p:spPr/>
        <p:txBody>
          <a:bodyPr/>
          <a:lstStyle/>
          <a:p>
            <a:fld id="{234755BD-B4AC-9044-BCE4-27904766F8BB}" type="slidenum">
              <a:rPr lang="en-US" smtClean="0"/>
              <a:pPr/>
              <a:t>12</a:t>
            </a:fld>
            <a:endParaRPr lang="en-US"/>
          </a:p>
        </p:txBody>
      </p:sp>
      <p:sp>
        <p:nvSpPr>
          <p:cNvPr id="3" name="Title 2">
            <a:extLst>
              <a:ext uri="{FF2B5EF4-FFF2-40B4-BE49-F238E27FC236}">
                <a16:creationId xmlns:a16="http://schemas.microsoft.com/office/drawing/2014/main" id="{4DD85D91-B3B6-4B78-9334-2D9F18B8B1C7}"/>
              </a:ext>
            </a:extLst>
          </p:cNvPr>
          <p:cNvSpPr>
            <a:spLocks noGrp="1"/>
          </p:cNvSpPr>
          <p:nvPr>
            <p:ph type="title"/>
          </p:nvPr>
        </p:nvSpPr>
        <p:spPr/>
        <p:txBody>
          <a:bodyPr/>
          <a:lstStyle/>
          <a:p>
            <a:r>
              <a:rPr lang="en-US" dirty="0"/>
              <a:t>GEN-21-08: Name, image, and likeness</a:t>
            </a:r>
          </a:p>
        </p:txBody>
      </p:sp>
      <p:sp>
        <p:nvSpPr>
          <p:cNvPr id="4" name="Text Placeholder 3">
            <a:extLst>
              <a:ext uri="{FF2B5EF4-FFF2-40B4-BE49-F238E27FC236}">
                <a16:creationId xmlns:a16="http://schemas.microsoft.com/office/drawing/2014/main" id="{5BE1BD5C-6D14-4F98-A61E-B5EC05D97183}"/>
              </a:ext>
            </a:extLst>
          </p:cNvPr>
          <p:cNvSpPr>
            <a:spLocks noGrp="1"/>
          </p:cNvSpPr>
          <p:nvPr>
            <p:ph type="body" sz="quarter" idx="11"/>
          </p:nvPr>
        </p:nvSpPr>
        <p:spPr>
          <a:xfrm>
            <a:off x="795612" y="1550992"/>
            <a:ext cx="10517429" cy="4803248"/>
          </a:xfrm>
        </p:spPr>
        <p:txBody>
          <a:bodyPr/>
          <a:lstStyle/>
          <a:p>
            <a:r>
              <a:rPr lang="en-US" dirty="0"/>
              <a:t>NIL compensation disclosed on a 1099 should be reflected in the student’s AGI for the applicable base year (prior-prior year) as normally reported on the Free Application for Federal Student Aid (FAFSA</a:t>
            </a:r>
            <a:r>
              <a:rPr lang="en-US" baseline="30000" dirty="0"/>
              <a:t>®</a:t>
            </a:r>
            <a:r>
              <a:rPr lang="en-US" dirty="0"/>
              <a:t>)</a:t>
            </a:r>
          </a:p>
          <a:p>
            <a:r>
              <a:rPr lang="en-US" dirty="0">
                <a:solidFill>
                  <a:schemeClr val="tx1"/>
                </a:solidFill>
              </a:rPr>
              <a:t>When a student receives a resource because of postsecondary enrollment, it generally counts as EFA only if it is not considered wages, or is considered wages that come from need-based employment</a:t>
            </a:r>
          </a:p>
          <a:p>
            <a:r>
              <a:rPr lang="en-US" dirty="0">
                <a:solidFill>
                  <a:schemeClr val="tx1"/>
                </a:solidFill>
              </a:rPr>
              <a:t>Any given resource factors into the determination of either EFC or EFA but not both</a:t>
            </a:r>
          </a:p>
        </p:txBody>
      </p:sp>
    </p:spTree>
    <p:extLst>
      <p:ext uri="{BB962C8B-B14F-4D97-AF65-F5344CB8AC3E}">
        <p14:creationId xmlns:p14="http://schemas.microsoft.com/office/powerpoint/2010/main" val="1848191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A7D70B-F70E-4A27-9B54-00363D7C53E3}"/>
              </a:ext>
            </a:extLst>
          </p:cNvPr>
          <p:cNvSpPr>
            <a:spLocks noGrp="1"/>
          </p:cNvSpPr>
          <p:nvPr>
            <p:ph type="sldNum" sz="quarter" idx="4"/>
          </p:nvPr>
        </p:nvSpPr>
        <p:spPr/>
        <p:txBody>
          <a:bodyPr/>
          <a:lstStyle/>
          <a:p>
            <a:fld id="{234755BD-B4AC-9044-BCE4-27904766F8BB}" type="slidenum">
              <a:rPr lang="en-US" smtClean="0"/>
              <a:pPr/>
              <a:t>13</a:t>
            </a:fld>
            <a:endParaRPr lang="en-US"/>
          </a:p>
        </p:txBody>
      </p:sp>
      <p:sp>
        <p:nvSpPr>
          <p:cNvPr id="3" name="Title 2">
            <a:extLst>
              <a:ext uri="{FF2B5EF4-FFF2-40B4-BE49-F238E27FC236}">
                <a16:creationId xmlns:a16="http://schemas.microsoft.com/office/drawing/2014/main" id="{D7537806-8018-4AE0-9B32-05D76984AB3A}"/>
              </a:ext>
            </a:extLst>
          </p:cNvPr>
          <p:cNvSpPr>
            <a:spLocks noGrp="1"/>
          </p:cNvSpPr>
          <p:nvPr>
            <p:ph type="title"/>
          </p:nvPr>
        </p:nvSpPr>
        <p:spPr/>
        <p:txBody>
          <a:bodyPr/>
          <a:lstStyle/>
          <a:p>
            <a:r>
              <a:rPr lang="en-US" dirty="0"/>
              <a:t>GEN-21-08: Name, image, and likeness</a:t>
            </a:r>
          </a:p>
        </p:txBody>
      </p:sp>
      <p:sp>
        <p:nvSpPr>
          <p:cNvPr id="4" name="Text Placeholder 3">
            <a:extLst>
              <a:ext uri="{FF2B5EF4-FFF2-40B4-BE49-F238E27FC236}">
                <a16:creationId xmlns:a16="http://schemas.microsoft.com/office/drawing/2014/main" id="{0DD0579B-1D86-414A-860B-9E817B1C9956}"/>
              </a:ext>
            </a:extLst>
          </p:cNvPr>
          <p:cNvSpPr>
            <a:spLocks noGrp="1"/>
          </p:cNvSpPr>
          <p:nvPr>
            <p:ph type="body" sz="quarter" idx="11"/>
          </p:nvPr>
        </p:nvSpPr>
        <p:spPr>
          <a:xfrm>
            <a:off x="896938" y="1550988"/>
            <a:ext cx="10448002" cy="4803248"/>
          </a:xfrm>
        </p:spPr>
        <p:txBody>
          <a:bodyPr/>
          <a:lstStyle/>
          <a:p>
            <a:pPr marL="0" indent="0">
              <a:buNone/>
            </a:pPr>
            <a:r>
              <a:rPr lang="en-US" u="sng" dirty="0"/>
              <a:t>Conflicting information</a:t>
            </a:r>
          </a:p>
          <a:p>
            <a:r>
              <a:rPr lang="en-US" dirty="0"/>
              <a:t>Because many student athletes are public figures, institutions may be more generally aware of the existence of NIL compensation than they would be of other more common sources of income</a:t>
            </a:r>
          </a:p>
          <a:p>
            <a:r>
              <a:rPr lang="en-US" dirty="0"/>
              <a:t>The Department does not expect institutions to actively search for the existence of NIL contracts that were not reported to the institution, or to use anecdotal evidence and/or hearsay to establish the existence of NIL compensation</a:t>
            </a:r>
          </a:p>
        </p:txBody>
      </p:sp>
    </p:spTree>
    <p:extLst>
      <p:ext uri="{BB962C8B-B14F-4D97-AF65-F5344CB8AC3E}">
        <p14:creationId xmlns:p14="http://schemas.microsoft.com/office/powerpoint/2010/main" val="516382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4427C6-BA07-4D6D-9C3F-A2D3D46CBC8C}"/>
              </a:ext>
            </a:extLst>
          </p:cNvPr>
          <p:cNvSpPr>
            <a:spLocks noGrp="1"/>
          </p:cNvSpPr>
          <p:nvPr>
            <p:ph type="sldNum" sz="quarter" idx="4"/>
          </p:nvPr>
        </p:nvSpPr>
        <p:spPr/>
        <p:txBody>
          <a:bodyPr/>
          <a:lstStyle/>
          <a:p>
            <a:fld id="{234755BD-B4AC-9044-BCE4-27904766F8BB}" type="slidenum">
              <a:rPr lang="en-US" smtClean="0"/>
              <a:pPr/>
              <a:t>14</a:t>
            </a:fld>
            <a:endParaRPr lang="en-US"/>
          </a:p>
        </p:txBody>
      </p:sp>
      <p:sp>
        <p:nvSpPr>
          <p:cNvPr id="3" name="Title 2">
            <a:extLst>
              <a:ext uri="{FF2B5EF4-FFF2-40B4-BE49-F238E27FC236}">
                <a16:creationId xmlns:a16="http://schemas.microsoft.com/office/drawing/2014/main" id="{2BD8D0BA-46F3-4DD6-B1B8-6890AEAB832E}"/>
              </a:ext>
            </a:extLst>
          </p:cNvPr>
          <p:cNvSpPr>
            <a:spLocks noGrp="1"/>
          </p:cNvSpPr>
          <p:nvPr>
            <p:ph type="title"/>
          </p:nvPr>
        </p:nvSpPr>
        <p:spPr>
          <a:xfrm>
            <a:off x="912570" y="349506"/>
            <a:ext cx="9443541" cy="798177"/>
          </a:xfrm>
        </p:spPr>
        <p:txBody>
          <a:bodyPr/>
          <a:lstStyle/>
          <a:p>
            <a:r>
              <a:rPr lang="en-US" dirty="0"/>
              <a:t>GEN-21-05: 2021-22 Verification waiver</a:t>
            </a:r>
          </a:p>
        </p:txBody>
      </p:sp>
      <p:sp>
        <p:nvSpPr>
          <p:cNvPr id="4" name="Text Placeholder 3">
            <a:extLst>
              <a:ext uri="{FF2B5EF4-FFF2-40B4-BE49-F238E27FC236}">
                <a16:creationId xmlns:a16="http://schemas.microsoft.com/office/drawing/2014/main" id="{F360EDB6-0906-4BD5-AB2D-AE5A4AC44D61}"/>
              </a:ext>
            </a:extLst>
          </p:cNvPr>
          <p:cNvSpPr>
            <a:spLocks noGrp="1"/>
          </p:cNvSpPr>
          <p:nvPr>
            <p:ph type="body" sz="quarter" idx="11"/>
          </p:nvPr>
        </p:nvSpPr>
        <p:spPr>
          <a:xfrm>
            <a:off x="833143" y="1705246"/>
            <a:ext cx="10234612" cy="4803248"/>
          </a:xfrm>
        </p:spPr>
        <p:txBody>
          <a:bodyPr/>
          <a:lstStyle/>
          <a:p>
            <a:r>
              <a:rPr lang="en-US" dirty="0"/>
              <a:t>GEN-21-05 provides relief from all verification requirements for the 2021-22 award year, except for Identity/Statement of Educational Purpose and High School Completion Status under Verification Tracking Groups V4 and V5</a:t>
            </a:r>
          </a:p>
          <a:p>
            <a:r>
              <a:rPr lang="en-US" dirty="0"/>
              <a:t>Institutions must continue to resolve conflicting information</a:t>
            </a:r>
          </a:p>
          <a:p>
            <a:r>
              <a:rPr lang="en-US" dirty="0"/>
              <a:t>Institutions must report a valid Verification Status Code for every student selected for verification by the Department</a:t>
            </a:r>
          </a:p>
          <a:p>
            <a:pPr lvl="1"/>
            <a:r>
              <a:rPr lang="en-US" sz="2400" dirty="0">
                <a:solidFill>
                  <a:schemeClr val="tx1"/>
                </a:solidFill>
              </a:rPr>
              <a:t>For a student who was selected but not verified due to the exemption, report a status code of “S”</a:t>
            </a:r>
          </a:p>
        </p:txBody>
      </p:sp>
    </p:spTree>
    <p:extLst>
      <p:ext uri="{BB962C8B-B14F-4D97-AF65-F5344CB8AC3E}">
        <p14:creationId xmlns:p14="http://schemas.microsoft.com/office/powerpoint/2010/main" val="53357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AF62E5B-C270-44C4-A480-9B3A042E0853}"/>
              </a:ext>
            </a:extLst>
          </p:cNvPr>
          <p:cNvSpPr>
            <a:spLocks noGrp="1"/>
          </p:cNvSpPr>
          <p:nvPr>
            <p:ph type="sldNum" sz="quarter" idx="4"/>
          </p:nvPr>
        </p:nvSpPr>
        <p:spPr/>
        <p:txBody>
          <a:bodyPr/>
          <a:lstStyle/>
          <a:p>
            <a:fld id="{234755BD-B4AC-9044-BCE4-27904766F8BB}" type="slidenum">
              <a:rPr lang="en-US" smtClean="0"/>
              <a:pPr/>
              <a:t>15</a:t>
            </a:fld>
            <a:endParaRPr lang="en-US"/>
          </a:p>
        </p:txBody>
      </p:sp>
      <p:sp>
        <p:nvSpPr>
          <p:cNvPr id="3" name="Title 2">
            <a:extLst>
              <a:ext uri="{FF2B5EF4-FFF2-40B4-BE49-F238E27FC236}">
                <a16:creationId xmlns:a16="http://schemas.microsoft.com/office/drawing/2014/main" id="{417D1BE8-2170-42F3-8489-53399C828DDF}"/>
              </a:ext>
            </a:extLst>
          </p:cNvPr>
          <p:cNvSpPr>
            <a:spLocks noGrp="1"/>
          </p:cNvSpPr>
          <p:nvPr>
            <p:ph type="title"/>
          </p:nvPr>
        </p:nvSpPr>
        <p:spPr>
          <a:xfrm>
            <a:off x="912571" y="349506"/>
            <a:ext cx="9783782" cy="798177"/>
          </a:xfrm>
        </p:spPr>
        <p:txBody>
          <a:bodyPr/>
          <a:lstStyle/>
          <a:p>
            <a:r>
              <a:rPr lang="en-US" dirty="0"/>
              <a:t>GEN-21-05: 2022-23 Verification changes</a:t>
            </a:r>
          </a:p>
        </p:txBody>
      </p:sp>
      <p:sp>
        <p:nvSpPr>
          <p:cNvPr id="4" name="Text Placeholder 3">
            <a:extLst>
              <a:ext uri="{FF2B5EF4-FFF2-40B4-BE49-F238E27FC236}">
                <a16:creationId xmlns:a16="http://schemas.microsoft.com/office/drawing/2014/main" id="{FE3CB88E-A1A7-4942-8F1B-8506B8EA3C49}"/>
              </a:ext>
            </a:extLst>
          </p:cNvPr>
          <p:cNvSpPr>
            <a:spLocks noGrp="1"/>
          </p:cNvSpPr>
          <p:nvPr>
            <p:ph type="body" sz="quarter" idx="11"/>
          </p:nvPr>
        </p:nvSpPr>
        <p:spPr>
          <a:xfrm>
            <a:off x="687155" y="1473399"/>
            <a:ext cx="10721580" cy="4803248"/>
          </a:xfrm>
        </p:spPr>
        <p:txBody>
          <a:bodyPr/>
          <a:lstStyle/>
          <a:p>
            <a:r>
              <a:rPr lang="en-US" dirty="0"/>
              <a:t>We have removed high school completion status as a verification item under the V4 and V5 tracking groups starting with the 2022-23 FAFSA processing year</a:t>
            </a:r>
          </a:p>
          <a:p>
            <a:pPr lvl="1"/>
            <a:r>
              <a:rPr lang="en-US" sz="2400" dirty="0">
                <a:solidFill>
                  <a:schemeClr val="tx1"/>
                </a:solidFill>
              </a:rPr>
              <a:t>Institutions are no longer required to obtain high school completion documentation to complete V4 or V5 verification</a:t>
            </a:r>
          </a:p>
          <a:p>
            <a:pPr lvl="1"/>
            <a:r>
              <a:rPr lang="en-US" sz="2400" dirty="0">
                <a:solidFill>
                  <a:schemeClr val="tx1"/>
                </a:solidFill>
              </a:rPr>
              <a:t>Institutions are still required to evaluate the validity of a student’s high school diploma if there is reason to believe that the diploma is not valid or was not obtained from an entity that provides secondary school education</a:t>
            </a:r>
          </a:p>
          <a:p>
            <a:r>
              <a:rPr lang="en-US" dirty="0"/>
              <a:t>All other verification items and documents remain the same as those previously established for the 2021-22 award year</a:t>
            </a:r>
          </a:p>
          <a:p>
            <a:r>
              <a:rPr lang="en-US" dirty="0">
                <a:solidFill>
                  <a:schemeClr val="tx1"/>
                </a:solidFill>
              </a:rPr>
              <a:t>Refer to General Session 3 for further details</a:t>
            </a:r>
          </a:p>
        </p:txBody>
      </p:sp>
    </p:spTree>
    <p:extLst>
      <p:ext uri="{BB962C8B-B14F-4D97-AF65-F5344CB8AC3E}">
        <p14:creationId xmlns:p14="http://schemas.microsoft.com/office/powerpoint/2010/main" val="871710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9B4FC-CCCD-034B-982D-0DB26E7D1D3E}"/>
              </a:ext>
            </a:extLst>
          </p:cNvPr>
          <p:cNvSpPr>
            <a:spLocks noGrp="1"/>
          </p:cNvSpPr>
          <p:nvPr>
            <p:ph type="title"/>
          </p:nvPr>
        </p:nvSpPr>
        <p:spPr>
          <a:xfrm>
            <a:off x="910829" y="1918506"/>
            <a:ext cx="8052196" cy="2054670"/>
          </a:xfrm>
        </p:spPr>
        <p:txBody>
          <a:bodyPr/>
          <a:lstStyle/>
          <a:p>
            <a:r>
              <a:rPr lang="en-US" dirty="0"/>
              <a:t>Statutory changes</a:t>
            </a:r>
          </a:p>
        </p:txBody>
      </p:sp>
      <p:sp>
        <p:nvSpPr>
          <p:cNvPr id="3" name="Slide Number Placeholder 2">
            <a:extLst>
              <a:ext uri="{FF2B5EF4-FFF2-40B4-BE49-F238E27FC236}">
                <a16:creationId xmlns:a16="http://schemas.microsoft.com/office/drawing/2014/main" id="{42E162C4-BB1D-6C4B-9CAC-9D1307DF34CE}"/>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16</a:t>
            </a:fld>
            <a:endParaRPr lang="en-US"/>
          </a:p>
        </p:txBody>
      </p:sp>
    </p:spTree>
    <p:extLst>
      <p:ext uri="{BB962C8B-B14F-4D97-AF65-F5344CB8AC3E}">
        <p14:creationId xmlns:p14="http://schemas.microsoft.com/office/powerpoint/2010/main" val="2029097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9655F6-9EDF-4B0B-856D-67DA69D6E2BD}"/>
              </a:ext>
            </a:extLst>
          </p:cNvPr>
          <p:cNvSpPr>
            <a:spLocks noGrp="1"/>
          </p:cNvSpPr>
          <p:nvPr>
            <p:ph type="sldNum" sz="quarter" idx="4"/>
          </p:nvPr>
        </p:nvSpPr>
        <p:spPr/>
        <p:txBody>
          <a:bodyPr/>
          <a:lstStyle/>
          <a:p>
            <a:fld id="{234755BD-B4AC-9044-BCE4-27904766F8BB}" type="slidenum">
              <a:rPr lang="en-US" smtClean="0"/>
              <a:pPr/>
              <a:t>17</a:t>
            </a:fld>
            <a:endParaRPr lang="en-US"/>
          </a:p>
        </p:txBody>
      </p:sp>
      <p:sp>
        <p:nvSpPr>
          <p:cNvPr id="3" name="Title 2">
            <a:extLst>
              <a:ext uri="{FF2B5EF4-FFF2-40B4-BE49-F238E27FC236}">
                <a16:creationId xmlns:a16="http://schemas.microsoft.com/office/drawing/2014/main" id="{63FFAA40-A057-45D7-83D8-013CBF9CECA6}"/>
              </a:ext>
            </a:extLst>
          </p:cNvPr>
          <p:cNvSpPr>
            <a:spLocks noGrp="1"/>
          </p:cNvSpPr>
          <p:nvPr>
            <p:ph type="title"/>
          </p:nvPr>
        </p:nvSpPr>
        <p:spPr/>
        <p:txBody>
          <a:bodyPr/>
          <a:lstStyle/>
          <a:p>
            <a:r>
              <a:rPr lang="en-US" dirty="0"/>
              <a:t>FAFSA Simplification</a:t>
            </a:r>
          </a:p>
        </p:txBody>
      </p:sp>
      <p:sp>
        <p:nvSpPr>
          <p:cNvPr id="4" name="Text Placeholder 3">
            <a:extLst>
              <a:ext uri="{FF2B5EF4-FFF2-40B4-BE49-F238E27FC236}">
                <a16:creationId xmlns:a16="http://schemas.microsoft.com/office/drawing/2014/main" id="{DB896864-A4E4-4378-B0BF-C946338B5672}"/>
              </a:ext>
            </a:extLst>
          </p:cNvPr>
          <p:cNvSpPr>
            <a:spLocks noGrp="1"/>
          </p:cNvSpPr>
          <p:nvPr>
            <p:ph type="body" sz="quarter" idx="11"/>
          </p:nvPr>
        </p:nvSpPr>
        <p:spPr>
          <a:xfrm>
            <a:off x="813520" y="1550992"/>
            <a:ext cx="10564960" cy="4803248"/>
          </a:xfrm>
        </p:spPr>
        <p:txBody>
          <a:bodyPr/>
          <a:lstStyle/>
          <a:p>
            <a:r>
              <a:rPr lang="en-US" dirty="0"/>
              <a:t>The Fostering Undergraduate Talent and Unlocking Resources for Education (FUTURE) Act was signed into law December 19, 2019</a:t>
            </a:r>
          </a:p>
          <a:p>
            <a:pPr lvl="1"/>
            <a:r>
              <a:rPr lang="en-US" sz="2400" dirty="0">
                <a:solidFill>
                  <a:schemeClr val="tx1"/>
                </a:solidFill>
              </a:rPr>
              <a:t>Authorizes direct data exchange with the IRS for purposes of the FAFSA, income-driven loan repayment plans, and total and permanent disability (TPD) loan discharges</a:t>
            </a:r>
          </a:p>
          <a:p>
            <a:r>
              <a:rPr lang="en-US" dirty="0">
                <a:solidFill>
                  <a:schemeClr val="tx1"/>
                </a:solidFill>
              </a:rPr>
              <a:t>The Consolidated Appropriations Act, 2021 was signed into law December 27, 2020</a:t>
            </a:r>
          </a:p>
          <a:p>
            <a:pPr lvl="1"/>
            <a:r>
              <a:rPr lang="en-US" sz="2400" dirty="0">
                <a:solidFill>
                  <a:schemeClr val="tx1"/>
                </a:solidFill>
              </a:rPr>
              <a:t>Included the FAFSA Simplification Act, which will significantly alter the need analysis formula</a:t>
            </a:r>
          </a:p>
          <a:p>
            <a:pPr lvl="1"/>
            <a:r>
              <a:rPr lang="en-US" sz="2400" dirty="0">
                <a:solidFill>
                  <a:schemeClr val="tx1"/>
                </a:solidFill>
              </a:rPr>
              <a:t>Full implementation requires a broad redesign and overhaul of the Department’s systems, with a planned launch for the 2024-25 award year</a:t>
            </a:r>
          </a:p>
          <a:p>
            <a:endParaRPr lang="en-US" dirty="0"/>
          </a:p>
        </p:txBody>
      </p:sp>
    </p:spTree>
    <p:extLst>
      <p:ext uri="{BB962C8B-B14F-4D97-AF65-F5344CB8AC3E}">
        <p14:creationId xmlns:p14="http://schemas.microsoft.com/office/powerpoint/2010/main" val="3746094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3DB95A0-1124-45E8-87AC-8732F1E0FBD0}"/>
              </a:ext>
            </a:extLst>
          </p:cNvPr>
          <p:cNvSpPr>
            <a:spLocks noGrp="1"/>
          </p:cNvSpPr>
          <p:nvPr>
            <p:ph type="sldNum" sz="quarter" idx="4"/>
          </p:nvPr>
        </p:nvSpPr>
        <p:spPr/>
        <p:txBody>
          <a:bodyPr/>
          <a:lstStyle/>
          <a:p>
            <a:fld id="{234755BD-B4AC-9044-BCE4-27904766F8BB}" type="slidenum">
              <a:rPr lang="en-US" smtClean="0"/>
              <a:pPr/>
              <a:t>18</a:t>
            </a:fld>
            <a:endParaRPr lang="en-US"/>
          </a:p>
        </p:txBody>
      </p:sp>
      <p:sp>
        <p:nvSpPr>
          <p:cNvPr id="3" name="Title 2">
            <a:extLst>
              <a:ext uri="{FF2B5EF4-FFF2-40B4-BE49-F238E27FC236}">
                <a16:creationId xmlns:a16="http://schemas.microsoft.com/office/drawing/2014/main" id="{F9963480-0B3C-4963-8A51-063D2A7230A1}"/>
              </a:ext>
            </a:extLst>
          </p:cNvPr>
          <p:cNvSpPr>
            <a:spLocks noGrp="1"/>
          </p:cNvSpPr>
          <p:nvPr>
            <p:ph type="title"/>
          </p:nvPr>
        </p:nvSpPr>
        <p:spPr/>
        <p:txBody>
          <a:bodyPr/>
          <a:lstStyle/>
          <a:p>
            <a:r>
              <a:rPr lang="en-US" dirty="0" err="1"/>
              <a:t>Fafsa</a:t>
            </a:r>
            <a:r>
              <a:rPr lang="en-US" dirty="0"/>
              <a:t> simplification</a:t>
            </a:r>
          </a:p>
        </p:txBody>
      </p:sp>
      <p:sp>
        <p:nvSpPr>
          <p:cNvPr id="4" name="Text Placeholder 3">
            <a:extLst>
              <a:ext uri="{FF2B5EF4-FFF2-40B4-BE49-F238E27FC236}">
                <a16:creationId xmlns:a16="http://schemas.microsoft.com/office/drawing/2014/main" id="{1A53A883-086D-4FA4-B958-64F5E506CAC2}"/>
              </a:ext>
            </a:extLst>
          </p:cNvPr>
          <p:cNvSpPr>
            <a:spLocks noGrp="1"/>
          </p:cNvSpPr>
          <p:nvPr>
            <p:ph type="body" sz="quarter" idx="11"/>
          </p:nvPr>
        </p:nvSpPr>
        <p:spPr>
          <a:xfrm>
            <a:off x="712511" y="1550992"/>
            <a:ext cx="10766978" cy="4803248"/>
          </a:xfrm>
        </p:spPr>
        <p:txBody>
          <a:bodyPr/>
          <a:lstStyle/>
          <a:p>
            <a:r>
              <a:rPr lang="en-US" dirty="0">
                <a:solidFill>
                  <a:schemeClr val="tx1"/>
                </a:solidFill>
              </a:rPr>
              <a:t>Minimum and maximum Pell Grant awards will be determined as a function of the student’s dependency status; marital and tax filing status of the student or student’s parent; AGI; family size; state of residence; and the poverty guideline value</a:t>
            </a:r>
          </a:p>
          <a:p>
            <a:r>
              <a:rPr lang="en-US" dirty="0"/>
              <a:t>EFC will change to Student Aid Index (SAI), which will be used to calculate eligibility for:</a:t>
            </a:r>
          </a:p>
          <a:p>
            <a:pPr lvl="1"/>
            <a:r>
              <a:rPr lang="en-US" sz="2400" dirty="0">
                <a:solidFill>
                  <a:schemeClr val="tx1"/>
                </a:solidFill>
              </a:rPr>
              <a:t>Pell Grants between the maximum and minimum amounts</a:t>
            </a:r>
          </a:p>
          <a:p>
            <a:pPr lvl="1"/>
            <a:r>
              <a:rPr lang="en-US" sz="2400" dirty="0">
                <a:solidFill>
                  <a:schemeClr val="tx1"/>
                </a:solidFill>
              </a:rPr>
              <a:t>Other need-based </a:t>
            </a:r>
            <a:r>
              <a:rPr lang="en-US" sz="2400" i="1" dirty="0">
                <a:solidFill>
                  <a:schemeClr val="tx1"/>
                </a:solidFill>
              </a:rPr>
              <a:t>Title IV </a:t>
            </a:r>
            <a:r>
              <a:rPr lang="en-US" sz="2400" dirty="0">
                <a:solidFill>
                  <a:schemeClr val="tx1"/>
                </a:solidFill>
              </a:rPr>
              <a:t>assistance</a:t>
            </a:r>
          </a:p>
          <a:p>
            <a:r>
              <a:rPr lang="en-US" dirty="0"/>
              <a:t>More information is available in General Session 5</a:t>
            </a:r>
            <a:endParaRPr lang="en-US" dirty="0">
              <a:solidFill>
                <a:schemeClr val="tx1"/>
              </a:solidFill>
            </a:endParaRPr>
          </a:p>
          <a:p>
            <a:endParaRPr lang="en-US" dirty="0">
              <a:solidFill>
                <a:schemeClr val="tx1"/>
              </a:solidFill>
            </a:endParaRPr>
          </a:p>
          <a:p>
            <a:pPr lvl="1"/>
            <a:endParaRPr lang="en-US" dirty="0">
              <a:solidFill>
                <a:schemeClr val="tx1"/>
              </a:solidFill>
            </a:endParaRPr>
          </a:p>
          <a:p>
            <a:pPr lvl="1"/>
            <a:endParaRPr lang="en-US" dirty="0">
              <a:solidFill>
                <a:schemeClr val="tx1"/>
              </a:solidFill>
            </a:endParaRPr>
          </a:p>
        </p:txBody>
      </p:sp>
    </p:spTree>
    <p:extLst>
      <p:ext uri="{BB962C8B-B14F-4D97-AF65-F5344CB8AC3E}">
        <p14:creationId xmlns:p14="http://schemas.microsoft.com/office/powerpoint/2010/main" val="532022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0CD53C0-654A-4CA0-B6EB-28EE1390A064}"/>
              </a:ext>
            </a:extLst>
          </p:cNvPr>
          <p:cNvSpPr>
            <a:spLocks noGrp="1"/>
          </p:cNvSpPr>
          <p:nvPr>
            <p:ph type="sldNum" sz="quarter" idx="4"/>
          </p:nvPr>
        </p:nvSpPr>
        <p:spPr/>
        <p:txBody>
          <a:bodyPr/>
          <a:lstStyle/>
          <a:p>
            <a:fld id="{234755BD-B4AC-9044-BCE4-27904766F8BB}" type="slidenum">
              <a:rPr lang="en-US" smtClean="0"/>
              <a:pPr/>
              <a:t>19</a:t>
            </a:fld>
            <a:endParaRPr lang="en-US"/>
          </a:p>
        </p:txBody>
      </p:sp>
      <p:sp>
        <p:nvSpPr>
          <p:cNvPr id="3" name="Title 2">
            <a:extLst>
              <a:ext uri="{FF2B5EF4-FFF2-40B4-BE49-F238E27FC236}">
                <a16:creationId xmlns:a16="http://schemas.microsoft.com/office/drawing/2014/main" id="{BB50303F-6F48-464A-A83F-CD8149F19937}"/>
              </a:ext>
            </a:extLst>
          </p:cNvPr>
          <p:cNvSpPr>
            <a:spLocks noGrp="1"/>
          </p:cNvSpPr>
          <p:nvPr>
            <p:ph type="title"/>
          </p:nvPr>
        </p:nvSpPr>
        <p:spPr/>
        <p:txBody>
          <a:bodyPr/>
          <a:lstStyle/>
          <a:p>
            <a:r>
              <a:rPr lang="en-US" dirty="0"/>
              <a:t>Repeal of 150% subsidy limit</a:t>
            </a:r>
          </a:p>
        </p:txBody>
      </p:sp>
      <p:sp>
        <p:nvSpPr>
          <p:cNvPr id="4" name="Text Placeholder 3">
            <a:extLst>
              <a:ext uri="{FF2B5EF4-FFF2-40B4-BE49-F238E27FC236}">
                <a16:creationId xmlns:a16="http://schemas.microsoft.com/office/drawing/2014/main" id="{89AF44F5-C173-4F8C-936D-C89BDFD6575C}"/>
              </a:ext>
            </a:extLst>
          </p:cNvPr>
          <p:cNvSpPr>
            <a:spLocks noGrp="1"/>
          </p:cNvSpPr>
          <p:nvPr>
            <p:ph type="body" sz="quarter" idx="11"/>
          </p:nvPr>
        </p:nvSpPr>
        <p:spPr>
          <a:xfrm>
            <a:off x="744408" y="1625420"/>
            <a:ext cx="10703183" cy="4803248"/>
          </a:xfrm>
        </p:spPr>
        <p:txBody>
          <a:bodyPr/>
          <a:lstStyle/>
          <a:p>
            <a:r>
              <a:rPr lang="en-US" dirty="0"/>
              <a:t>The Consolidated Appropriations Act, 2021 also directed the Department to repeal the 150% Direct Subsidized Loan Limit </a:t>
            </a:r>
          </a:p>
          <a:p>
            <a:r>
              <a:rPr lang="en-US" dirty="0"/>
              <a:t>The subsidized usage limit will not apply to any borrower that receives a Direct Subsidized Loan first disbursed on or after July 1, 2021, regardless of the award year associated with the loan</a:t>
            </a:r>
          </a:p>
          <a:p>
            <a:r>
              <a:rPr lang="en-US" dirty="0"/>
              <a:t>For borrowers with outstanding subsidized loans as of July 1, 2021 that previously lost interest subsidy, the Department will adjust the borrower’s account to remove the interest that accrued and reapply the borrower’s payments</a:t>
            </a:r>
          </a:p>
        </p:txBody>
      </p:sp>
    </p:spTree>
    <p:extLst>
      <p:ext uri="{BB962C8B-B14F-4D97-AF65-F5344CB8AC3E}">
        <p14:creationId xmlns:p14="http://schemas.microsoft.com/office/powerpoint/2010/main" val="1642282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Agenda</a:t>
            </a:r>
          </a:p>
        </p:txBody>
      </p:sp>
      <p:sp>
        <p:nvSpPr>
          <p:cNvPr id="5" name="Text Placeholder 3">
            <a:extLst>
              <a:ext uri="{FF2B5EF4-FFF2-40B4-BE49-F238E27FC236}">
                <a16:creationId xmlns:a16="http://schemas.microsoft.com/office/drawing/2014/main" id="{3C763BB8-F9DD-C947-A897-27FFA14BC632}"/>
              </a:ext>
            </a:extLst>
          </p:cNvPr>
          <p:cNvSpPr txBox="1">
            <a:spLocks/>
          </p:cNvSpPr>
          <p:nvPr/>
        </p:nvSpPr>
        <p:spPr>
          <a:xfrm>
            <a:off x="896938" y="1550988"/>
            <a:ext cx="10234612" cy="4803248"/>
          </a:xfrm>
          <a:prstGeom prst="rect">
            <a:avLst/>
          </a:prstGeom>
        </p:spPr>
        <p:txBody>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00000"/>
              </a:lnSpc>
              <a:spcAft>
                <a:spcPts val="1000"/>
              </a:spcAft>
              <a:buSzPct val="100000"/>
              <a:buFont typeface="+mj-lt"/>
              <a:buAutoNum type="arabicPeriod"/>
            </a:pPr>
            <a:r>
              <a:rPr lang="en-US" dirty="0"/>
              <a:t>Negotiated Rulemaking Updates</a:t>
            </a:r>
          </a:p>
          <a:p>
            <a:pPr marL="514350" indent="-514350">
              <a:lnSpc>
                <a:spcPct val="100000"/>
              </a:lnSpc>
              <a:spcAft>
                <a:spcPts val="1000"/>
              </a:spcAft>
              <a:buSzPct val="100000"/>
              <a:buFont typeface="+mj-lt"/>
              <a:buAutoNum type="arabicPeriod"/>
            </a:pPr>
            <a:r>
              <a:rPr lang="en-US" dirty="0"/>
              <a:t>Policy Updates</a:t>
            </a:r>
          </a:p>
          <a:p>
            <a:pPr marL="514350" indent="-514350">
              <a:lnSpc>
                <a:spcPct val="100000"/>
              </a:lnSpc>
              <a:spcAft>
                <a:spcPts val="1000"/>
              </a:spcAft>
              <a:buSzPct val="100000"/>
              <a:buFont typeface="+mj-lt"/>
              <a:buAutoNum type="arabicPeriod"/>
            </a:pPr>
            <a:r>
              <a:rPr lang="en-US" dirty="0"/>
              <a:t>Statutory Changes</a:t>
            </a:r>
          </a:p>
          <a:p>
            <a:pPr marL="514350" indent="-514350">
              <a:lnSpc>
                <a:spcPct val="100000"/>
              </a:lnSpc>
              <a:spcAft>
                <a:spcPts val="1000"/>
              </a:spcAft>
              <a:buSzPct val="100000"/>
              <a:buFont typeface="+mj-lt"/>
              <a:buAutoNum type="arabicPeriod"/>
            </a:pPr>
            <a:r>
              <a:rPr lang="en-US" dirty="0"/>
              <a:t>Distance Education and Innovation Regulations</a:t>
            </a:r>
          </a:p>
          <a:p>
            <a:pPr marL="514350" indent="-514350">
              <a:lnSpc>
                <a:spcPct val="100000"/>
              </a:lnSpc>
              <a:spcAft>
                <a:spcPts val="1000"/>
              </a:spcAft>
              <a:buSzPct val="100000"/>
              <a:buFont typeface="+mj-lt"/>
              <a:buAutoNum type="arabicPeriod"/>
            </a:pPr>
            <a:r>
              <a:rPr lang="en-US" dirty="0"/>
              <a:t>COVID-19 Relief for Student Borrowers</a:t>
            </a:r>
          </a:p>
          <a:p>
            <a:pPr marL="514350" indent="-514350">
              <a:lnSpc>
                <a:spcPct val="100000"/>
              </a:lnSpc>
              <a:spcAft>
                <a:spcPts val="1000"/>
              </a:spcAft>
              <a:buSzPct val="100000"/>
              <a:buFont typeface="+mj-lt"/>
              <a:buAutoNum type="arabicPeriod"/>
            </a:pPr>
            <a:r>
              <a:rPr lang="en-US" dirty="0"/>
              <a:t>Operational Updates and Reminders</a:t>
            </a:r>
          </a:p>
        </p:txBody>
      </p:sp>
    </p:spTree>
    <p:extLst>
      <p:ext uri="{BB962C8B-B14F-4D97-AF65-F5344CB8AC3E}">
        <p14:creationId xmlns:p14="http://schemas.microsoft.com/office/powerpoint/2010/main" val="4982751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DB30D6-E323-4EF8-9E5F-6F142C7E35F3}"/>
              </a:ext>
            </a:extLst>
          </p:cNvPr>
          <p:cNvSpPr>
            <a:spLocks noGrp="1"/>
          </p:cNvSpPr>
          <p:nvPr>
            <p:ph type="sldNum" sz="quarter" idx="4"/>
          </p:nvPr>
        </p:nvSpPr>
        <p:spPr/>
        <p:txBody>
          <a:bodyPr/>
          <a:lstStyle/>
          <a:p>
            <a:fld id="{234755BD-B4AC-9044-BCE4-27904766F8BB}" type="slidenum">
              <a:rPr lang="en-US" smtClean="0"/>
              <a:pPr/>
              <a:t>20</a:t>
            </a:fld>
            <a:endParaRPr lang="en-US"/>
          </a:p>
        </p:txBody>
      </p:sp>
      <p:sp>
        <p:nvSpPr>
          <p:cNvPr id="3" name="Title 2">
            <a:extLst>
              <a:ext uri="{FF2B5EF4-FFF2-40B4-BE49-F238E27FC236}">
                <a16:creationId xmlns:a16="http://schemas.microsoft.com/office/drawing/2014/main" id="{F93EDD72-247C-49B9-A526-DEC5869D4437}"/>
              </a:ext>
            </a:extLst>
          </p:cNvPr>
          <p:cNvSpPr>
            <a:spLocks noGrp="1"/>
          </p:cNvSpPr>
          <p:nvPr>
            <p:ph type="title"/>
          </p:nvPr>
        </p:nvSpPr>
        <p:spPr>
          <a:xfrm>
            <a:off x="912570" y="349506"/>
            <a:ext cx="10234611" cy="798177"/>
          </a:xfrm>
        </p:spPr>
        <p:txBody>
          <a:bodyPr/>
          <a:lstStyle/>
          <a:p>
            <a:r>
              <a:rPr lang="en-US" dirty="0"/>
              <a:t>Selective service and drug conviction</a:t>
            </a:r>
          </a:p>
        </p:txBody>
      </p:sp>
      <p:sp>
        <p:nvSpPr>
          <p:cNvPr id="4" name="Text Placeholder 3">
            <a:extLst>
              <a:ext uri="{FF2B5EF4-FFF2-40B4-BE49-F238E27FC236}">
                <a16:creationId xmlns:a16="http://schemas.microsoft.com/office/drawing/2014/main" id="{C952C14A-3871-4375-8B3D-6FD604D63F97}"/>
              </a:ext>
            </a:extLst>
          </p:cNvPr>
          <p:cNvSpPr>
            <a:spLocks noGrp="1"/>
          </p:cNvSpPr>
          <p:nvPr>
            <p:ph type="body" sz="quarter" idx="11"/>
          </p:nvPr>
        </p:nvSpPr>
        <p:spPr>
          <a:xfrm>
            <a:off x="787109" y="1705246"/>
            <a:ext cx="10485532" cy="4803248"/>
          </a:xfrm>
        </p:spPr>
        <p:txBody>
          <a:bodyPr/>
          <a:lstStyle/>
          <a:p>
            <a:r>
              <a:rPr lang="en-US" dirty="0"/>
              <a:t>The FAFSA Simplification Act directed the Department to remove student eligibility requirements related to Selective Service registration and to drug convictions while receiving </a:t>
            </a:r>
            <a:r>
              <a:rPr lang="en-US" i="1" dirty="0"/>
              <a:t>Title IV </a:t>
            </a:r>
            <a:r>
              <a:rPr lang="en-US" dirty="0"/>
              <a:t>aid (self-reported via FAFSA</a:t>
            </a:r>
            <a:r>
              <a:rPr lang="en-US" baseline="30000" dirty="0"/>
              <a:t>®</a:t>
            </a:r>
            <a:r>
              <a:rPr lang="en-US" dirty="0"/>
              <a:t> question 23)</a:t>
            </a:r>
          </a:p>
          <a:p>
            <a:r>
              <a:rPr lang="en-US" dirty="0"/>
              <a:t>In 2021-22 and 2022-23, the FAFSA</a:t>
            </a:r>
            <a:r>
              <a:rPr lang="en-US" baseline="30000" dirty="0"/>
              <a:t>®</a:t>
            </a:r>
            <a:r>
              <a:rPr lang="en-US" dirty="0"/>
              <a:t> will still include questions related to these requirements, but Comment Code text and help text have been updated to indicate that these criteria no longer impact </a:t>
            </a:r>
            <a:r>
              <a:rPr lang="en-US" i="1" dirty="0"/>
              <a:t>Title IV </a:t>
            </a:r>
            <a:r>
              <a:rPr lang="en-US" dirty="0"/>
              <a:t>eligibility</a:t>
            </a:r>
          </a:p>
          <a:p>
            <a:endParaRPr lang="en-US" dirty="0"/>
          </a:p>
        </p:txBody>
      </p:sp>
    </p:spTree>
    <p:extLst>
      <p:ext uri="{BB962C8B-B14F-4D97-AF65-F5344CB8AC3E}">
        <p14:creationId xmlns:p14="http://schemas.microsoft.com/office/powerpoint/2010/main" val="23858361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DB30D6-E323-4EF8-9E5F-6F142C7E35F3}"/>
              </a:ext>
            </a:extLst>
          </p:cNvPr>
          <p:cNvSpPr>
            <a:spLocks noGrp="1"/>
          </p:cNvSpPr>
          <p:nvPr>
            <p:ph type="sldNum" sz="quarter" idx="4"/>
          </p:nvPr>
        </p:nvSpPr>
        <p:spPr/>
        <p:txBody>
          <a:bodyPr/>
          <a:lstStyle/>
          <a:p>
            <a:fld id="{234755BD-B4AC-9044-BCE4-27904766F8BB}" type="slidenum">
              <a:rPr lang="en-US" smtClean="0"/>
              <a:pPr/>
              <a:t>21</a:t>
            </a:fld>
            <a:endParaRPr lang="en-US"/>
          </a:p>
        </p:txBody>
      </p:sp>
      <p:sp>
        <p:nvSpPr>
          <p:cNvPr id="3" name="Title 2">
            <a:extLst>
              <a:ext uri="{FF2B5EF4-FFF2-40B4-BE49-F238E27FC236}">
                <a16:creationId xmlns:a16="http://schemas.microsoft.com/office/drawing/2014/main" id="{F93EDD72-247C-49B9-A526-DEC5869D4437}"/>
              </a:ext>
            </a:extLst>
          </p:cNvPr>
          <p:cNvSpPr>
            <a:spLocks noGrp="1"/>
          </p:cNvSpPr>
          <p:nvPr>
            <p:ph type="title"/>
          </p:nvPr>
        </p:nvSpPr>
        <p:spPr>
          <a:xfrm>
            <a:off x="912570" y="349506"/>
            <a:ext cx="10092127" cy="798177"/>
          </a:xfrm>
        </p:spPr>
        <p:txBody>
          <a:bodyPr/>
          <a:lstStyle/>
          <a:p>
            <a:r>
              <a:rPr lang="en-US" dirty="0"/>
              <a:t>Selective service and drug conviction</a:t>
            </a:r>
          </a:p>
        </p:txBody>
      </p:sp>
      <p:sp>
        <p:nvSpPr>
          <p:cNvPr id="4" name="Text Placeholder 3">
            <a:extLst>
              <a:ext uri="{FF2B5EF4-FFF2-40B4-BE49-F238E27FC236}">
                <a16:creationId xmlns:a16="http://schemas.microsoft.com/office/drawing/2014/main" id="{C952C14A-3871-4375-8B3D-6FD604D63F97}"/>
              </a:ext>
            </a:extLst>
          </p:cNvPr>
          <p:cNvSpPr>
            <a:spLocks noGrp="1"/>
          </p:cNvSpPr>
          <p:nvPr>
            <p:ph type="body" sz="quarter" idx="11"/>
          </p:nvPr>
        </p:nvSpPr>
        <p:spPr>
          <a:xfrm>
            <a:off x="912570" y="1705246"/>
            <a:ext cx="10234612" cy="4803248"/>
          </a:xfrm>
        </p:spPr>
        <p:txBody>
          <a:bodyPr/>
          <a:lstStyle/>
          <a:p>
            <a:r>
              <a:rPr lang="en-US" dirty="0"/>
              <a:t>Note: Although the self-reported drug conviction eligibility criterion was vacated, certain judgments under the Anti-Drug Abuse Act of 1988 may still impact student eligibility</a:t>
            </a:r>
          </a:p>
          <a:p>
            <a:r>
              <a:rPr lang="en-US" dirty="0">
                <a:solidFill>
                  <a:schemeClr val="tx1"/>
                </a:solidFill>
              </a:rPr>
              <a:t>Comment Code 009 (Department of Justice Hold File) must still be resolved</a:t>
            </a:r>
          </a:p>
          <a:p>
            <a:r>
              <a:rPr lang="en-US" dirty="0">
                <a:solidFill>
                  <a:schemeClr val="tx1"/>
                </a:solidFill>
              </a:rPr>
              <a:t>See </a:t>
            </a:r>
            <a:r>
              <a:rPr lang="en-US" dirty="0">
                <a:solidFill>
                  <a:schemeClr val="tx1"/>
                </a:solidFill>
                <a:hlinkClick r:id="rId2"/>
              </a:rPr>
              <a:t>Dear Colleague Letter GEN-21-04</a:t>
            </a:r>
            <a:r>
              <a:rPr lang="en-US" dirty="0">
                <a:solidFill>
                  <a:schemeClr val="tx1"/>
                </a:solidFill>
              </a:rPr>
              <a:t> for additional information</a:t>
            </a:r>
          </a:p>
          <a:p>
            <a:endParaRPr lang="en-US" dirty="0"/>
          </a:p>
        </p:txBody>
      </p:sp>
    </p:spTree>
    <p:extLst>
      <p:ext uri="{BB962C8B-B14F-4D97-AF65-F5344CB8AC3E}">
        <p14:creationId xmlns:p14="http://schemas.microsoft.com/office/powerpoint/2010/main" val="25108367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5AE075-2D80-4D54-AB9C-97AED14300B9}"/>
              </a:ext>
            </a:extLst>
          </p:cNvPr>
          <p:cNvSpPr>
            <a:spLocks noGrp="1"/>
          </p:cNvSpPr>
          <p:nvPr>
            <p:ph type="sldNum" sz="quarter" idx="4"/>
          </p:nvPr>
        </p:nvSpPr>
        <p:spPr/>
        <p:txBody>
          <a:bodyPr/>
          <a:lstStyle/>
          <a:p>
            <a:fld id="{234755BD-B4AC-9044-BCE4-27904766F8BB}" type="slidenum">
              <a:rPr lang="en-US" smtClean="0"/>
              <a:pPr/>
              <a:t>22</a:t>
            </a:fld>
            <a:endParaRPr lang="en-US"/>
          </a:p>
        </p:txBody>
      </p:sp>
      <p:sp>
        <p:nvSpPr>
          <p:cNvPr id="3" name="Title 2">
            <a:extLst>
              <a:ext uri="{FF2B5EF4-FFF2-40B4-BE49-F238E27FC236}">
                <a16:creationId xmlns:a16="http://schemas.microsoft.com/office/drawing/2014/main" id="{CC1B8DAD-90A5-46B4-9C97-FFFF9602DFE9}"/>
              </a:ext>
            </a:extLst>
          </p:cNvPr>
          <p:cNvSpPr>
            <a:spLocks noGrp="1"/>
          </p:cNvSpPr>
          <p:nvPr>
            <p:ph type="title"/>
          </p:nvPr>
        </p:nvSpPr>
        <p:spPr/>
        <p:txBody>
          <a:bodyPr/>
          <a:lstStyle/>
          <a:p>
            <a:r>
              <a:rPr lang="en-US" dirty="0"/>
              <a:t>Consider Teachers Act</a:t>
            </a:r>
          </a:p>
        </p:txBody>
      </p:sp>
      <p:sp>
        <p:nvSpPr>
          <p:cNvPr id="4" name="Text Placeholder 3">
            <a:extLst>
              <a:ext uri="{FF2B5EF4-FFF2-40B4-BE49-F238E27FC236}">
                <a16:creationId xmlns:a16="http://schemas.microsoft.com/office/drawing/2014/main" id="{0A9E6D93-69F6-4134-B0C6-E87FFF66A525}"/>
              </a:ext>
            </a:extLst>
          </p:cNvPr>
          <p:cNvSpPr>
            <a:spLocks noGrp="1"/>
          </p:cNvSpPr>
          <p:nvPr>
            <p:ph type="body" sz="quarter" idx="11"/>
          </p:nvPr>
        </p:nvSpPr>
        <p:spPr>
          <a:xfrm>
            <a:off x="912571" y="1550992"/>
            <a:ext cx="10655652" cy="4803248"/>
          </a:xfrm>
        </p:spPr>
        <p:txBody>
          <a:bodyPr/>
          <a:lstStyle/>
          <a:p>
            <a:r>
              <a:rPr lang="en-US" dirty="0"/>
              <a:t>The Consider Teachers Act of 2021 (Public Law 117-49) was signed into law on October 13, 2021</a:t>
            </a:r>
          </a:p>
          <a:p>
            <a:r>
              <a:rPr lang="en-US" dirty="0"/>
              <a:t>Establishes a process for a recipient to request reconsideration after a TEACH Grant is converted to a Direct Unsubsidized Loan if the conversion occurred because of:</a:t>
            </a:r>
          </a:p>
          <a:p>
            <a:pPr lvl="1"/>
            <a:r>
              <a:rPr lang="en-US" sz="2200" dirty="0">
                <a:solidFill>
                  <a:schemeClr val="tx1"/>
                </a:solidFill>
              </a:rPr>
              <a:t>Failure to submit timely certification;</a:t>
            </a:r>
          </a:p>
          <a:p>
            <a:pPr lvl="1"/>
            <a:r>
              <a:rPr lang="en-US" sz="2200" dirty="0">
                <a:solidFill>
                  <a:schemeClr val="tx1"/>
                </a:solidFill>
              </a:rPr>
              <a:t>Error or processing delay by the Department;</a:t>
            </a:r>
          </a:p>
          <a:p>
            <a:pPr lvl="1"/>
            <a:r>
              <a:rPr lang="en-US" sz="2200" dirty="0">
                <a:solidFill>
                  <a:schemeClr val="tx1"/>
                </a:solidFill>
              </a:rPr>
              <a:t>Change in the fields of eligible teaching service;</a:t>
            </a:r>
          </a:p>
          <a:p>
            <a:pPr lvl="1"/>
            <a:r>
              <a:rPr lang="en-US" sz="2200" dirty="0">
                <a:solidFill>
                  <a:schemeClr val="tx1"/>
                </a:solidFill>
              </a:rPr>
              <a:t>Previous request by the recipient to have the TEACH Grant converted to a loan; or</a:t>
            </a:r>
          </a:p>
          <a:p>
            <a:pPr lvl="1"/>
            <a:r>
              <a:rPr lang="en-US" sz="2200" dirty="0">
                <a:solidFill>
                  <a:schemeClr val="tx1"/>
                </a:solidFill>
              </a:rPr>
              <a:t>Another valid reason as determined by the Secretary</a:t>
            </a:r>
          </a:p>
          <a:p>
            <a:r>
              <a:rPr lang="en-US" dirty="0">
                <a:solidFill>
                  <a:schemeClr val="tx1"/>
                </a:solidFill>
              </a:rPr>
              <a:t>90-day timeframe for the Department to consider the request</a:t>
            </a:r>
          </a:p>
        </p:txBody>
      </p:sp>
    </p:spTree>
    <p:extLst>
      <p:ext uri="{BB962C8B-B14F-4D97-AF65-F5344CB8AC3E}">
        <p14:creationId xmlns:p14="http://schemas.microsoft.com/office/powerpoint/2010/main" val="451634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8BBC96C-5F76-4FAB-BB03-418AA718270C}"/>
              </a:ext>
            </a:extLst>
          </p:cNvPr>
          <p:cNvSpPr>
            <a:spLocks noGrp="1"/>
          </p:cNvSpPr>
          <p:nvPr>
            <p:ph type="sldNum" sz="quarter" idx="4"/>
          </p:nvPr>
        </p:nvSpPr>
        <p:spPr/>
        <p:txBody>
          <a:bodyPr/>
          <a:lstStyle/>
          <a:p>
            <a:fld id="{234755BD-B4AC-9044-BCE4-27904766F8BB}" type="slidenum">
              <a:rPr lang="en-US" smtClean="0"/>
              <a:pPr/>
              <a:t>23</a:t>
            </a:fld>
            <a:endParaRPr lang="en-US"/>
          </a:p>
        </p:txBody>
      </p:sp>
      <p:sp>
        <p:nvSpPr>
          <p:cNvPr id="3" name="Title 2">
            <a:extLst>
              <a:ext uri="{FF2B5EF4-FFF2-40B4-BE49-F238E27FC236}">
                <a16:creationId xmlns:a16="http://schemas.microsoft.com/office/drawing/2014/main" id="{7E06E098-2141-4AC1-AAB2-80FC63B5DB96}"/>
              </a:ext>
            </a:extLst>
          </p:cNvPr>
          <p:cNvSpPr>
            <a:spLocks noGrp="1"/>
          </p:cNvSpPr>
          <p:nvPr>
            <p:ph type="title"/>
          </p:nvPr>
        </p:nvSpPr>
        <p:spPr/>
        <p:txBody>
          <a:bodyPr/>
          <a:lstStyle/>
          <a:p>
            <a:r>
              <a:rPr lang="en-US" dirty="0"/>
              <a:t>Consider Teachers Act</a:t>
            </a:r>
          </a:p>
        </p:txBody>
      </p:sp>
      <p:sp>
        <p:nvSpPr>
          <p:cNvPr id="4" name="Text Placeholder 3">
            <a:extLst>
              <a:ext uri="{FF2B5EF4-FFF2-40B4-BE49-F238E27FC236}">
                <a16:creationId xmlns:a16="http://schemas.microsoft.com/office/drawing/2014/main" id="{E3382FC5-A5F4-4440-AD87-78367CFC9BC2}"/>
              </a:ext>
            </a:extLst>
          </p:cNvPr>
          <p:cNvSpPr>
            <a:spLocks noGrp="1"/>
          </p:cNvSpPr>
          <p:nvPr>
            <p:ph type="body" sz="quarter" idx="11"/>
          </p:nvPr>
        </p:nvSpPr>
        <p:spPr>
          <a:xfrm>
            <a:off x="912571" y="1550992"/>
            <a:ext cx="10234612" cy="4803248"/>
          </a:xfrm>
        </p:spPr>
        <p:txBody>
          <a:bodyPr/>
          <a:lstStyle/>
          <a:p>
            <a:pPr marL="0" indent="0">
              <a:buNone/>
            </a:pPr>
            <a:r>
              <a:rPr lang="en-US" dirty="0"/>
              <a:t>For approved TEACH Grant conversion reconsideration requests, the Department will:</a:t>
            </a:r>
          </a:p>
          <a:p>
            <a:r>
              <a:rPr lang="en-US" sz="2200" dirty="0">
                <a:solidFill>
                  <a:schemeClr val="tx1"/>
                </a:solidFill>
              </a:rPr>
              <a:t>Reinstate the TEACH Grant;</a:t>
            </a:r>
          </a:p>
          <a:p>
            <a:r>
              <a:rPr lang="en-US" sz="2200" dirty="0">
                <a:solidFill>
                  <a:schemeClr val="tx1"/>
                </a:solidFill>
              </a:rPr>
              <a:t>Discharge any accumulated interest or fees;</a:t>
            </a:r>
          </a:p>
          <a:p>
            <a:r>
              <a:rPr lang="en-US" sz="2200" dirty="0">
                <a:solidFill>
                  <a:schemeClr val="tx1"/>
                </a:solidFill>
              </a:rPr>
              <a:t>Apply any payments made to the recipient’s other Direct Loans (if applicable), or reimburse the recipient if no other loans exist;</a:t>
            </a:r>
          </a:p>
          <a:p>
            <a:r>
              <a:rPr lang="en-US" sz="2200" dirty="0">
                <a:solidFill>
                  <a:schemeClr val="tx1"/>
                </a:solidFill>
              </a:rPr>
              <a:t>Remove any negative credit reporting;</a:t>
            </a:r>
          </a:p>
          <a:p>
            <a:r>
              <a:rPr lang="en-US" sz="2200" dirty="0">
                <a:solidFill>
                  <a:schemeClr val="tx1"/>
                </a:solidFill>
              </a:rPr>
              <a:t>Recalculate the progress previously made in meeting the service obligation; and</a:t>
            </a:r>
          </a:p>
          <a:p>
            <a:r>
              <a:rPr lang="en-US" sz="2200" dirty="0">
                <a:solidFill>
                  <a:schemeClr val="tx1"/>
                </a:solidFill>
              </a:rPr>
              <a:t>Extend the time remaining for the recipient to complete the service obligation</a:t>
            </a:r>
          </a:p>
          <a:p>
            <a:endParaRPr lang="en-US" dirty="0">
              <a:solidFill>
                <a:schemeClr val="tx1"/>
              </a:solidFill>
            </a:endParaRPr>
          </a:p>
          <a:p>
            <a:endParaRPr lang="en-US" dirty="0"/>
          </a:p>
        </p:txBody>
      </p:sp>
    </p:spTree>
    <p:extLst>
      <p:ext uri="{BB962C8B-B14F-4D97-AF65-F5344CB8AC3E}">
        <p14:creationId xmlns:p14="http://schemas.microsoft.com/office/powerpoint/2010/main" val="33408101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1CD6AEC-F191-4CFC-9A16-D0EEDCFF2A88}"/>
              </a:ext>
            </a:extLst>
          </p:cNvPr>
          <p:cNvSpPr>
            <a:spLocks noGrp="1"/>
          </p:cNvSpPr>
          <p:nvPr>
            <p:ph type="sldNum" sz="quarter" idx="4"/>
          </p:nvPr>
        </p:nvSpPr>
        <p:spPr/>
        <p:txBody>
          <a:bodyPr/>
          <a:lstStyle/>
          <a:p>
            <a:fld id="{234755BD-B4AC-9044-BCE4-27904766F8BB}" type="slidenum">
              <a:rPr lang="en-US" smtClean="0"/>
              <a:pPr/>
              <a:t>24</a:t>
            </a:fld>
            <a:endParaRPr lang="en-US"/>
          </a:p>
        </p:txBody>
      </p:sp>
      <p:sp>
        <p:nvSpPr>
          <p:cNvPr id="3" name="Title 2">
            <a:extLst>
              <a:ext uri="{FF2B5EF4-FFF2-40B4-BE49-F238E27FC236}">
                <a16:creationId xmlns:a16="http://schemas.microsoft.com/office/drawing/2014/main" id="{AEF0624A-CAA8-434F-98EC-9F2DDC060518}"/>
              </a:ext>
            </a:extLst>
          </p:cNvPr>
          <p:cNvSpPr>
            <a:spLocks noGrp="1"/>
          </p:cNvSpPr>
          <p:nvPr>
            <p:ph type="title"/>
          </p:nvPr>
        </p:nvSpPr>
        <p:spPr/>
        <p:txBody>
          <a:bodyPr/>
          <a:lstStyle/>
          <a:p>
            <a:r>
              <a:rPr lang="en-US" dirty="0"/>
              <a:t>Consider Teachers Act</a:t>
            </a:r>
          </a:p>
        </p:txBody>
      </p:sp>
      <p:sp>
        <p:nvSpPr>
          <p:cNvPr id="4" name="Text Placeholder 3">
            <a:extLst>
              <a:ext uri="{FF2B5EF4-FFF2-40B4-BE49-F238E27FC236}">
                <a16:creationId xmlns:a16="http://schemas.microsoft.com/office/drawing/2014/main" id="{E2F8BB09-0252-4611-9DB4-57C9C5F5D48A}"/>
              </a:ext>
            </a:extLst>
          </p:cNvPr>
          <p:cNvSpPr>
            <a:spLocks noGrp="1"/>
          </p:cNvSpPr>
          <p:nvPr>
            <p:ph type="body" sz="quarter" idx="11"/>
          </p:nvPr>
        </p:nvSpPr>
        <p:spPr/>
        <p:txBody>
          <a:bodyPr/>
          <a:lstStyle/>
          <a:p>
            <a:pPr marL="0" indent="0">
              <a:buNone/>
            </a:pPr>
            <a:r>
              <a:rPr lang="en-US" dirty="0"/>
              <a:t>Amends the CARES Act to: </a:t>
            </a:r>
          </a:p>
          <a:p>
            <a:r>
              <a:rPr lang="en-US" dirty="0"/>
              <a:t>Provide up to a three-year extension of teaching service obligation window for recipients whose service obligation begins during or includes the COVID-19 national emergency or a period of recission or economic downturn following the emergency</a:t>
            </a:r>
          </a:p>
          <a:p>
            <a:r>
              <a:rPr lang="en-US" dirty="0"/>
              <a:t>Waive full-time service requirement for Perkins Loans</a:t>
            </a:r>
          </a:p>
          <a:p>
            <a:pPr lvl="1"/>
            <a:r>
              <a:rPr lang="en-US" sz="2400" dirty="0">
                <a:solidFill>
                  <a:schemeClr val="tx1"/>
                </a:solidFill>
              </a:rPr>
              <a:t>An incomplete year of service will fulfill the requirement for a complete year of service if the service was interrupted due to a qualifying emergency</a:t>
            </a:r>
          </a:p>
          <a:p>
            <a:endParaRPr lang="en-US" dirty="0"/>
          </a:p>
        </p:txBody>
      </p:sp>
    </p:spTree>
    <p:extLst>
      <p:ext uri="{BB962C8B-B14F-4D97-AF65-F5344CB8AC3E}">
        <p14:creationId xmlns:p14="http://schemas.microsoft.com/office/powerpoint/2010/main" val="26028509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25</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sz="4000" dirty="0"/>
              <a:t>Stop ACT</a:t>
            </a:r>
            <a:endParaRPr lang="en-US" dirty="0"/>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550992"/>
            <a:ext cx="10338023" cy="4803248"/>
          </a:xfrm>
        </p:spPr>
        <p:txBody>
          <a:bodyPr/>
          <a:lstStyle/>
          <a:p>
            <a:pPr>
              <a:spcBef>
                <a:spcPts val="600"/>
              </a:spcBef>
            </a:pPr>
            <a:r>
              <a:rPr lang="en-US" sz="2800" dirty="0"/>
              <a:t>Effective June 20, 2021</a:t>
            </a:r>
          </a:p>
          <a:p>
            <a:pPr>
              <a:spcBef>
                <a:spcPts val="600"/>
              </a:spcBef>
            </a:pPr>
            <a:r>
              <a:rPr lang="en-US" sz="2800" dirty="0"/>
              <a:t>Imposes criminal sanctions</a:t>
            </a:r>
          </a:p>
          <a:p>
            <a:pPr>
              <a:spcBef>
                <a:spcPts val="600"/>
              </a:spcBef>
            </a:pPr>
            <a:r>
              <a:rPr lang="en-US" sz="2800" dirty="0"/>
              <a:t>Updates exit counseling requirements</a:t>
            </a:r>
          </a:p>
          <a:p>
            <a:pPr>
              <a:spcBef>
                <a:spcPts val="600"/>
              </a:spcBef>
            </a:pPr>
            <a:r>
              <a:rPr lang="en-US" sz="2800" dirty="0"/>
              <a:t>Prevents improper access</a:t>
            </a:r>
          </a:p>
          <a:p>
            <a:pPr>
              <a:spcBef>
                <a:spcPts val="600"/>
              </a:spcBef>
            </a:pPr>
            <a:r>
              <a:rPr lang="en-US" sz="2800" dirty="0"/>
              <a:t>Requires detection and reporting of suspicious activity</a:t>
            </a:r>
          </a:p>
          <a:p>
            <a:pPr>
              <a:spcBef>
                <a:spcPts val="600"/>
              </a:spcBef>
            </a:pPr>
            <a:r>
              <a:rPr lang="en-US" dirty="0"/>
              <a:t>See the Department’s </a:t>
            </a:r>
            <a:r>
              <a:rPr lang="en-US" dirty="0">
                <a:hlinkClick r:id="rId2"/>
              </a:rPr>
              <a:t>September 23, 2021 Electronic Announcement (EA ID: GENERAL-21-59)</a:t>
            </a:r>
            <a:r>
              <a:rPr lang="en-US" dirty="0"/>
              <a:t> for more information</a:t>
            </a:r>
          </a:p>
          <a:p>
            <a:pPr>
              <a:spcBef>
                <a:spcPts val="600"/>
              </a:spcBef>
            </a:pPr>
            <a:endParaRPr lang="en-US" sz="2800" dirty="0"/>
          </a:p>
          <a:p>
            <a:pPr>
              <a:spcBef>
                <a:spcPts val="600"/>
              </a:spcBef>
            </a:pPr>
            <a:endParaRPr lang="en-US" sz="2800" dirty="0"/>
          </a:p>
          <a:p>
            <a:pPr>
              <a:spcBef>
                <a:spcPts val="600"/>
              </a:spcBef>
            </a:pP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148485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9B4FC-CCCD-034B-982D-0DB26E7D1D3E}"/>
              </a:ext>
            </a:extLst>
          </p:cNvPr>
          <p:cNvSpPr>
            <a:spLocks noGrp="1"/>
          </p:cNvSpPr>
          <p:nvPr>
            <p:ph type="title"/>
          </p:nvPr>
        </p:nvSpPr>
        <p:spPr>
          <a:xfrm>
            <a:off x="910829" y="1918506"/>
            <a:ext cx="8052196" cy="2054670"/>
          </a:xfrm>
        </p:spPr>
        <p:txBody>
          <a:bodyPr/>
          <a:lstStyle/>
          <a:p>
            <a:r>
              <a:rPr lang="en-US" dirty="0"/>
              <a:t>Distance education and innovation regulations</a:t>
            </a:r>
          </a:p>
        </p:txBody>
      </p:sp>
      <p:sp>
        <p:nvSpPr>
          <p:cNvPr id="3" name="Slide Number Placeholder 2">
            <a:extLst>
              <a:ext uri="{FF2B5EF4-FFF2-40B4-BE49-F238E27FC236}">
                <a16:creationId xmlns:a16="http://schemas.microsoft.com/office/drawing/2014/main" id="{42E162C4-BB1D-6C4B-9CAC-9D1307DF34CE}"/>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26</a:t>
            </a:fld>
            <a:endParaRPr lang="en-US"/>
          </a:p>
        </p:txBody>
      </p:sp>
    </p:spTree>
    <p:extLst>
      <p:ext uri="{BB962C8B-B14F-4D97-AF65-F5344CB8AC3E}">
        <p14:creationId xmlns:p14="http://schemas.microsoft.com/office/powerpoint/2010/main" val="1490972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97A17B-57D7-42EE-93F2-F88483DD8589}"/>
              </a:ext>
            </a:extLst>
          </p:cNvPr>
          <p:cNvSpPr>
            <a:spLocks noGrp="1"/>
          </p:cNvSpPr>
          <p:nvPr>
            <p:ph type="sldNum" sz="quarter" idx="4"/>
          </p:nvPr>
        </p:nvSpPr>
        <p:spPr/>
        <p:txBody>
          <a:bodyPr/>
          <a:lstStyle/>
          <a:p>
            <a:fld id="{234755BD-B4AC-9044-BCE4-27904766F8BB}" type="slidenum">
              <a:rPr lang="en-US" smtClean="0"/>
              <a:pPr/>
              <a:t>27</a:t>
            </a:fld>
            <a:endParaRPr lang="en-US"/>
          </a:p>
        </p:txBody>
      </p:sp>
      <p:sp>
        <p:nvSpPr>
          <p:cNvPr id="3" name="Title 2">
            <a:extLst>
              <a:ext uri="{FF2B5EF4-FFF2-40B4-BE49-F238E27FC236}">
                <a16:creationId xmlns:a16="http://schemas.microsoft.com/office/drawing/2014/main" id="{3C36EAE3-45DA-4B0D-8125-CF7AF816588B}"/>
              </a:ext>
            </a:extLst>
          </p:cNvPr>
          <p:cNvSpPr>
            <a:spLocks noGrp="1"/>
          </p:cNvSpPr>
          <p:nvPr>
            <p:ph type="title"/>
          </p:nvPr>
        </p:nvSpPr>
        <p:spPr/>
        <p:txBody>
          <a:bodyPr/>
          <a:lstStyle/>
          <a:p>
            <a:r>
              <a:rPr lang="en-US" dirty="0"/>
              <a:t>Distance Education and Innovation</a:t>
            </a:r>
          </a:p>
        </p:txBody>
      </p:sp>
      <p:sp>
        <p:nvSpPr>
          <p:cNvPr id="4" name="Text Placeholder 3">
            <a:extLst>
              <a:ext uri="{FF2B5EF4-FFF2-40B4-BE49-F238E27FC236}">
                <a16:creationId xmlns:a16="http://schemas.microsoft.com/office/drawing/2014/main" id="{D7D86671-687B-49A3-8944-B42061273739}"/>
              </a:ext>
            </a:extLst>
          </p:cNvPr>
          <p:cNvSpPr>
            <a:spLocks noGrp="1"/>
          </p:cNvSpPr>
          <p:nvPr>
            <p:ph type="body" sz="quarter" idx="11"/>
          </p:nvPr>
        </p:nvSpPr>
        <p:spPr>
          <a:xfrm>
            <a:off x="758713" y="1550992"/>
            <a:ext cx="10533063" cy="4803248"/>
          </a:xfrm>
        </p:spPr>
        <p:txBody>
          <a:bodyPr/>
          <a:lstStyle/>
          <a:p>
            <a:r>
              <a:rPr lang="en-US" dirty="0"/>
              <a:t>Final Rule published September 2, 2020; effective July 1, 2021 (unless early implemented)</a:t>
            </a:r>
          </a:p>
          <a:p>
            <a:r>
              <a:rPr lang="en-US" dirty="0"/>
              <a:t>Added and modified definitions; modified direct assessment program requirements and approval process</a:t>
            </a:r>
          </a:p>
          <a:p>
            <a:r>
              <a:rPr lang="en-US" dirty="0"/>
              <a:t>Regulatory timeframe for Department’s review of eligibility applications</a:t>
            </a:r>
          </a:p>
          <a:p>
            <a:r>
              <a:rPr lang="en-US" dirty="0">
                <a:solidFill>
                  <a:schemeClr val="tx1"/>
                </a:solidFill>
              </a:rPr>
              <a:t>Allowed students at eligible foreign institutions to complete up to 25% of an eligible program at an eligible U.S. institution</a:t>
            </a:r>
          </a:p>
          <a:p>
            <a:r>
              <a:rPr lang="en-US" dirty="0">
                <a:solidFill>
                  <a:schemeClr val="tx1"/>
                </a:solidFill>
              </a:rPr>
              <a:t>Additional flexibility in demonstrating a reasonable relationship between length of the program and licensure requirements</a:t>
            </a:r>
          </a:p>
          <a:p>
            <a:endParaRPr lang="en-US" dirty="0">
              <a:solidFill>
                <a:schemeClr val="tx1"/>
              </a:solidFill>
            </a:endParaRPr>
          </a:p>
          <a:p>
            <a:endParaRPr lang="en-US" dirty="0">
              <a:solidFill>
                <a:schemeClr val="tx1"/>
              </a:solidFill>
            </a:endParaRPr>
          </a:p>
          <a:p>
            <a:endParaRPr lang="en-US" dirty="0"/>
          </a:p>
          <a:p>
            <a:endParaRPr lang="en-US" dirty="0"/>
          </a:p>
        </p:txBody>
      </p:sp>
    </p:spTree>
    <p:extLst>
      <p:ext uri="{BB962C8B-B14F-4D97-AF65-F5344CB8AC3E}">
        <p14:creationId xmlns:p14="http://schemas.microsoft.com/office/powerpoint/2010/main" val="23954245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B9CBC5-123C-410F-9D9E-6C5A38900DF7}"/>
              </a:ext>
            </a:extLst>
          </p:cNvPr>
          <p:cNvSpPr>
            <a:spLocks noGrp="1"/>
          </p:cNvSpPr>
          <p:nvPr>
            <p:ph type="sldNum" sz="quarter" idx="4"/>
          </p:nvPr>
        </p:nvSpPr>
        <p:spPr/>
        <p:txBody>
          <a:bodyPr/>
          <a:lstStyle/>
          <a:p>
            <a:fld id="{234755BD-B4AC-9044-BCE4-27904766F8BB}" type="slidenum">
              <a:rPr lang="en-US" smtClean="0"/>
              <a:pPr/>
              <a:t>28</a:t>
            </a:fld>
            <a:endParaRPr lang="en-US"/>
          </a:p>
        </p:txBody>
      </p:sp>
      <p:sp>
        <p:nvSpPr>
          <p:cNvPr id="3" name="Title 2">
            <a:extLst>
              <a:ext uri="{FF2B5EF4-FFF2-40B4-BE49-F238E27FC236}">
                <a16:creationId xmlns:a16="http://schemas.microsoft.com/office/drawing/2014/main" id="{677F37E8-7B17-4A98-8316-91DDF90C2F36}"/>
              </a:ext>
            </a:extLst>
          </p:cNvPr>
          <p:cNvSpPr>
            <a:spLocks noGrp="1"/>
          </p:cNvSpPr>
          <p:nvPr>
            <p:ph type="title"/>
          </p:nvPr>
        </p:nvSpPr>
        <p:spPr/>
        <p:txBody>
          <a:bodyPr/>
          <a:lstStyle/>
          <a:p>
            <a:r>
              <a:rPr lang="en-US" dirty="0"/>
              <a:t>Distance education and innovation</a:t>
            </a:r>
          </a:p>
        </p:txBody>
      </p:sp>
      <p:sp>
        <p:nvSpPr>
          <p:cNvPr id="4" name="Text Placeholder 3">
            <a:extLst>
              <a:ext uri="{FF2B5EF4-FFF2-40B4-BE49-F238E27FC236}">
                <a16:creationId xmlns:a16="http://schemas.microsoft.com/office/drawing/2014/main" id="{46389CA7-EF26-465D-B051-D48C1A04441D}"/>
              </a:ext>
            </a:extLst>
          </p:cNvPr>
          <p:cNvSpPr>
            <a:spLocks noGrp="1"/>
          </p:cNvSpPr>
          <p:nvPr>
            <p:ph type="body" sz="quarter" idx="11"/>
          </p:nvPr>
        </p:nvSpPr>
        <p:spPr>
          <a:xfrm>
            <a:off x="885132" y="1550992"/>
            <a:ext cx="10421736" cy="4803248"/>
          </a:xfrm>
        </p:spPr>
        <p:txBody>
          <a:bodyPr/>
          <a:lstStyle/>
          <a:p>
            <a:r>
              <a:rPr lang="en-US" dirty="0">
                <a:solidFill>
                  <a:schemeClr val="tx1"/>
                </a:solidFill>
              </a:rPr>
              <a:t>Amended the clock-to-credit hour conversion to remove consideration of out-of-class or “homework” hours</a:t>
            </a:r>
          </a:p>
          <a:p>
            <a:r>
              <a:rPr lang="en-US" dirty="0"/>
              <a:t>Modified Return of </a:t>
            </a:r>
            <a:r>
              <a:rPr lang="en-US" i="1" dirty="0"/>
              <a:t>Title IV </a:t>
            </a:r>
            <a:r>
              <a:rPr lang="en-US" dirty="0"/>
              <a:t>funds (R2T4) requirements to create new withdrawal exemptions and change the process for determining the denominator of R2T4 calculations</a:t>
            </a:r>
          </a:p>
          <a:p>
            <a:r>
              <a:rPr lang="en-US" dirty="0">
                <a:solidFill>
                  <a:schemeClr val="tx1"/>
                </a:solidFill>
              </a:rPr>
              <a:t>Provided additional satisfactory academic progress (SAP) flexibilities</a:t>
            </a:r>
          </a:p>
          <a:p>
            <a:pPr lvl="1"/>
            <a:r>
              <a:rPr lang="en-US" sz="2400" dirty="0">
                <a:solidFill>
                  <a:schemeClr val="tx1"/>
                </a:solidFill>
              </a:rPr>
              <a:t>Pace and maximum timeframe for a credit-hour program can be defined using either attempted/completed credits or calendar time</a:t>
            </a:r>
          </a:p>
          <a:p>
            <a:pPr lvl="1"/>
            <a:r>
              <a:rPr lang="en-US" sz="2400" dirty="0">
                <a:solidFill>
                  <a:schemeClr val="tx1"/>
                </a:solidFill>
              </a:rPr>
              <a:t>Clock-hour and nonterm credit-hour programs no longer required to measure pace</a:t>
            </a:r>
          </a:p>
          <a:p>
            <a:endParaRPr lang="en-US" dirty="0"/>
          </a:p>
        </p:txBody>
      </p:sp>
    </p:spTree>
    <p:extLst>
      <p:ext uri="{BB962C8B-B14F-4D97-AF65-F5344CB8AC3E}">
        <p14:creationId xmlns:p14="http://schemas.microsoft.com/office/powerpoint/2010/main" val="23207797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9B4FC-CCCD-034B-982D-0DB26E7D1D3E}"/>
              </a:ext>
            </a:extLst>
          </p:cNvPr>
          <p:cNvSpPr>
            <a:spLocks noGrp="1"/>
          </p:cNvSpPr>
          <p:nvPr>
            <p:ph type="title"/>
          </p:nvPr>
        </p:nvSpPr>
        <p:spPr>
          <a:xfrm>
            <a:off x="910829" y="1918506"/>
            <a:ext cx="8052196" cy="2054670"/>
          </a:xfrm>
        </p:spPr>
        <p:txBody>
          <a:bodyPr/>
          <a:lstStyle/>
          <a:p>
            <a:r>
              <a:rPr lang="en-US" dirty="0"/>
              <a:t>Covid-19 relief for student borrowers</a:t>
            </a:r>
          </a:p>
        </p:txBody>
      </p:sp>
      <p:sp>
        <p:nvSpPr>
          <p:cNvPr id="3" name="Slide Number Placeholder 2">
            <a:extLst>
              <a:ext uri="{FF2B5EF4-FFF2-40B4-BE49-F238E27FC236}">
                <a16:creationId xmlns:a16="http://schemas.microsoft.com/office/drawing/2014/main" id="{42E162C4-BB1D-6C4B-9CAC-9D1307DF34CE}"/>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29</a:t>
            </a:fld>
            <a:endParaRPr lang="en-US"/>
          </a:p>
        </p:txBody>
      </p:sp>
    </p:spTree>
    <p:extLst>
      <p:ext uri="{BB962C8B-B14F-4D97-AF65-F5344CB8AC3E}">
        <p14:creationId xmlns:p14="http://schemas.microsoft.com/office/powerpoint/2010/main" val="1848668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9B4FC-CCCD-034B-982D-0DB26E7D1D3E}"/>
              </a:ext>
            </a:extLst>
          </p:cNvPr>
          <p:cNvSpPr>
            <a:spLocks noGrp="1"/>
          </p:cNvSpPr>
          <p:nvPr>
            <p:ph type="title"/>
          </p:nvPr>
        </p:nvSpPr>
        <p:spPr>
          <a:xfrm>
            <a:off x="910829" y="1918506"/>
            <a:ext cx="8052196" cy="2054670"/>
          </a:xfrm>
        </p:spPr>
        <p:txBody>
          <a:bodyPr/>
          <a:lstStyle/>
          <a:p>
            <a:r>
              <a:rPr lang="en-US" dirty="0"/>
              <a:t>Negotiated rulemaking updates</a:t>
            </a:r>
          </a:p>
        </p:txBody>
      </p:sp>
      <p:sp>
        <p:nvSpPr>
          <p:cNvPr id="3" name="Slide Number Placeholder 2">
            <a:extLst>
              <a:ext uri="{FF2B5EF4-FFF2-40B4-BE49-F238E27FC236}">
                <a16:creationId xmlns:a16="http://schemas.microsoft.com/office/drawing/2014/main" id="{42E162C4-BB1D-6C4B-9CAC-9D1307DF34CE}"/>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3</a:t>
            </a:fld>
            <a:endParaRPr lang="en-US"/>
          </a:p>
        </p:txBody>
      </p:sp>
    </p:spTree>
    <p:extLst>
      <p:ext uri="{BB962C8B-B14F-4D97-AF65-F5344CB8AC3E}">
        <p14:creationId xmlns:p14="http://schemas.microsoft.com/office/powerpoint/2010/main" val="36112294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30</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9841154" cy="798177"/>
          </a:xfrm>
        </p:spPr>
        <p:txBody>
          <a:bodyPr/>
          <a:lstStyle/>
          <a:p>
            <a:r>
              <a:rPr lang="en-US" dirty="0"/>
              <a:t>Limited PSLF waiver</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25510"/>
            <a:ext cx="10338023" cy="4803248"/>
          </a:xfrm>
        </p:spPr>
        <p:txBody>
          <a:bodyPr/>
          <a:lstStyle/>
          <a:p>
            <a:pPr>
              <a:spcBef>
                <a:spcPts val="600"/>
              </a:spcBef>
            </a:pPr>
            <a:r>
              <a:rPr lang="en-US" sz="2800" dirty="0"/>
              <a:t>For a limited period of time, borrowers may receive credit for past payments made on loans that would otherwise not qualify for Public Service Loan Forgiveness (PSLF).</a:t>
            </a:r>
          </a:p>
          <a:p>
            <a:pPr>
              <a:spcBef>
                <a:spcPts val="600"/>
              </a:spcBef>
            </a:pPr>
            <a:r>
              <a:rPr lang="en-US" sz="2800" dirty="0"/>
              <a:t>Past payments under ANY repayment plan (not just income-driven repayment plans) will count toward loan forgiveness</a:t>
            </a:r>
          </a:p>
          <a:p>
            <a:pPr>
              <a:spcBef>
                <a:spcPts val="600"/>
              </a:spcBef>
            </a:pPr>
            <a:r>
              <a:rPr lang="en-US" sz="2800" dirty="0"/>
              <a:t>Past ineligible loan payments (due to incorrect repayment plan or ineligible loan) may count toward 120 total payments</a:t>
            </a:r>
          </a:p>
          <a:p>
            <a:pPr>
              <a:spcBef>
                <a:spcPts val="600"/>
              </a:spcBef>
            </a:pPr>
            <a:r>
              <a:rPr lang="en-US" sz="2800" dirty="0"/>
              <a:t>Applies to student loan borrowers:</a:t>
            </a:r>
          </a:p>
          <a:p>
            <a:pPr lvl="1">
              <a:spcBef>
                <a:spcPts val="600"/>
              </a:spcBef>
            </a:pPr>
            <a:r>
              <a:rPr lang="en-US" sz="2400" dirty="0">
                <a:solidFill>
                  <a:schemeClr val="tx1"/>
                </a:solidFill>
              </a:rPr>
              <a:t>with Direct Loans,</a:t>
            </a:r>
          </a:p>
          <a:p>
            <a:pPr lvl="1">
              <a:spcBef>
                <a:spcPts val="600"/>
              </a:spcBef>
            </a:pPr>
            <a:r>
              <a:rPr lang="en-US" sz="2400" dirty="0">
                <a:solidFill>
                  <a:schemeClr val="tx1"/>
                </a:solidFill>
              </a:rPr>
              <a:t>who have already consolidated into the Direct Loan Program, and</a:t>
            </a:r>
          </a:p>
          <a:p>
            <a:pPr lvl="1">
              <a:spcBef>
                <a:spcPts val="600"/>
              </a:spcBef>
            </a:pPr>
            <a:r>
              <a:rPr lang="en-US" sz="2400" dirty="0">
                <a:solidFill>
                  <a:schemeClr val="tx1"/>
                </a:solidFill>
              </a:rPr>
              <a:t>who consolidate into the Direct Loan Program by Oct. 31, 2022.</a:t>
            </a:r>
          </a:p>
          <a:p>
            <a:pPr>
              <a:spcBef>
                <a:spcPts val="600"/>
              </a:spcBef>
            </a:pPr>
            <a:endParaRPr lang="en-US" sz="3400" dirty="0">
              <a:solidFill>
                <a:schemeClr val="tx1"/>
              </a:solidFill>
            </a:endParaRPr>
          </a:p>
          <a:p>
            <a:pPr>
              <a:spcBef>
                <a:spcPts val="600"/>
              </a:spcBef>
            </a:pPr>
            <a:endParaRPr lang="en-US" sz="2800" dirty="0"/>
          </a:p>
          <a:p>
            <a:pPr>
              <a:spcBef>
                <a:spcPts val="600"/>
              </a:spcBef>
            </a:pP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21073240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31</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9841154" cy="798177"/>
          </a:xfrm>
        </p:spPr>
        <p:txBody>
          <a:bodyPr/>
          <a:lstStyle/>
          <a:p>
            <a:r>
              <a:rPr lang="en-US" dirty="0"/>
              <a:t>Relief for student loan borrowers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365875"/>
            <a:ext cx="10338023" cy="4803248"/>
          </a:xfrm>
        </p:spPr>
        <p:txBody>
          <a:bodyPr/>
          <a:lstStyle/>
          <a:p>
            <a:pPr marL="0" indent="0">
              <a:spcBef>
                <a:spcPts val="600"/>
              </a:spcBef>
              <a:buNone/>
            </a:pPr>
            <a:r>
              <a:rPr lang="en-US" sz="2800" dirty="0"/>
              <a:t>Through January 31, 2022, the following are suspended on Department-held student loans:</a:t>
            </a:r>
          </a:p>
          <a:p>
            <a:pPr lvl="1">
              <a:spcBef>
                <a:spcPts val="600"/>
              </a:spcBef>
            </a:pPr>
            <a:r>
              <a:rPr lang="en-US" sz="2600" dirty="0">
                <a:solidFill>
                  <a:schemeClr val="tx1"/>
                </a:solidFill>
              </a:rPr>
              <a:t>Loan payments;</a:t>
            </a:r>
          </a:p>
          <a:p>
            <a:pPr lvl="1">
              <a:spcBef>
                <a:spcPts val="600"/>
              </a:spcBef>
            </a:pPr>
            <a:r>
              <a:rPr lang="en-US" sz="2600" dirty="0">
                <a:solidFill>
                  <a:schemeClr val="tx1"/>
                </a:solidFill>
              </a:rPr>
              <a:t>Interest accrual;</a:t>
            </a:r>
          </a:p>
          <a:p>
            <a:pPr lvl="1">
              <a:spcBef>
                <a:spcPts val="600"/>
              </a:spcBef>
            </a:pPr>
            <a:r>
              <a:rPr lang="en-US" sz="2600" dirty="0">
                <a:solidFill>
                  <a:schemeClr val="tx1"/>
                </a:solidFill>
              </a:rPr>
              <a:t>Involuntary collection, including wage garnishment and treasury offset</a:t>
            </a:r>
          </a:p>
          <a:p>
            <a:pPr>
              <a:spcBef>
                <a:spcPts val="600"/>
              </a:spcBef>
            </a:pPr>
            <a:r>
              <a:rPr lang="en-US" sz="2800" dirty="0"/>
              <a:t>Payments that would have occurred during suspension will count toward loan forgiveness and loan rehabilitation</a:t>
            </a:r>
          </a:p>
          <a:p>
            <a:pPr>
              <a:spcBef>
                <a:spcPts val="600"/>
              </a:spcBef>
            </a:pPr>
            <a:r>
              <a:rPr lang="en-US" sz="2800" dirty="0"/>
              <a:t>Borrowers are not required to recertify income for income-driven repayment purposes until January 31, 2022</a:t>
            </a:r>
          </a:p>
          <a:p>
            <a:pPr>
              <a:spcBef>
                <a:spcPts val="600"/>
              </a:spcBef>
            </a:pPr>
            <a:r>
              <a:rPr lang="en-US" dirty="0"/>
              <a:t>Interest and collection also suspended on FFEL loans</a:t>
            </a:r>
            <a:endParaRPr lang="en-US" sz="2800" dirty="0"/>
          </a:p>
          <a:p>
            <a:pPr>
              <a:spcBef>
                <a:spcPts val="600"/>
              </a:spcBef>
            </a:pPr>
            <a:endParaRPr lang="en-US" sz="2800" dirty="0"/>
          </a:p>
          <a:p>
            <a:pPr>
              <a:spcBef>
                <a:spcPts val="600"/>
              </a:spcBef>
            </a:pP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35113625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9841154" cy="798177"/>
          </a:xfrm>
        </p:spPr>
        <p:txBody>
          <a:bodyPr/>
          <a:lstStyle/>
          <a:p>
            <a:r>
              <a:rPr lang="en-US" dirty="0"/>
              <a:t>Return to repayment – four-part plan</a:t>
            </a:r>
          </a:p>
        </p:txBody>
      </p:sp>
      <p:graphicFrame>
        <p:nvGraphicFramePr>
          <p:cNvPr id="7" name="Table 16">
            <a:extLst>
              <a:ext uri="{FF2B5EF4-FFF2-40B4-BE49-F238E27FC236}">
                <a16:creationId xmlns:a16="http://schemas.microsoft.com/office/drawing/2014/main" id="{D1C0CE90-3D56-4E14-85E1-B43B104C3C21}"/>
              </a:ext>
            </a:extLst>
          </p:cNvPr>
          <p:cNvGraphicFramePr>
            <a:graphicFrameLocks noGrp="1"/>
          </p:cNvGraphicFramePr>
          <p:nvPr>
            <p:extLst>
              <p:ext uri="{D42A27DB-BD31-4B8C-83A1-F6EECF244321}">
                <p14:modId xmlns:p14="http://schemas.microsoft.com/office/powerpoint/2010/main" val="3025751121"/>
              </p:ext>
            </p:extLst>
          </p:nvPr>
        </p:nvGraphicFramePr>
        <p:xfrm>
          <a:off x="679174" y="2490818"/>
          <a:ext cx="10833652" cy="4097055"/>
        </p:xfrm>
        <a:graphic>
          <a:graphicData uri="http://schemas.openxmlformats.org/drawingml/2006/table">
            <a:tbl>
              <a:tblPr firstRow="1" bandRow="1">
                <a:tableStyleId>{5940675A-B579-460E-94D1-54222C63F5DA}</a:tableStyleId>
              </a:tblPr>
              <a:tblGrid>
                <a:gridCol w="5416826">
                  <a:extLst>
                    <a:ext uri="{9D8B030D-6E8A-4147-A177-3AD203B41FA5}">
                      <a16:colId xmlns:a16="http://schemas.microsoft.com/office/drawing/2014/main" val="1436411011"/>
                    </a:ext>
                  </a:extLst>
                </a:gridCol>
                <a:gridCol w="5416826">
                  <a:extLst>
                    <a:ext uri="{9D8B030D-6E8A-4147-A177-3AD203B41FA5}">
                      <a16:colId xmlns:a16="http://schemas.microsoft.com/office/drawing/2014/main" val="1228866034"/>
                    </a:ext>
                  </a:extLst>
                </a:gridCol>
              </a:tblGrid>
              <a:tr h="349940">
                <a:tc gridSpan="2">
                  <a:txBody>
                    <a:bodyPr/>
                    <a:lstStyle/>
                    <a:p>
                      <a:pPr algn="ctr"/>
                      <a:r>
                        <a:rPr lang="en-US" sz="1600" b="1" dirty="0">
                          <a:solidFill>
                            <a:schemeClr val="bg1"/>
                          </a:solidFill>
                        </a:rPr>
                        <a:t>I. Communications</a:t>
                      </a:r>
                    </a:p>
                  </a:txBody>
                  <a:tcPr anchor="ctr">
                    <a:solidFill>
                      <a:srgbClr val="195B7D"/>
                    </a:solidFill>
                  </a:tcPr>
                </a:tc>
                <a:tc hMerge="1">
                  <a:txBody>
                    <a:bodyPr/>
                    <a:lstStyle/>
                    <a:p>
                      <a:endParaRPr lang="en-US"/>
                    </a:p>
                  </a:txBody>
                  <a:tcPr/>
                </a:tc>
                <a:extLst>
                  <a:ext uri="{0D108BD9-81ED-4DB2-BD59-A6C34878D82A}">
                    <a16:rowId xmlns:a16="http://schemas.microsoft.com/office/drawing/2014/main" val="2967630155"/>
                  </a:ext>
                </a:extLst>
              </a:tr>
              <a:tr h="349940">
                <a:tc gridSpan="2">
                  <a:txBody>
                    <a:bodyPr/>
                    <a:lstStyle/>
                    <a:p>
                      <a:pPr algn="ctr"/>
                      <a:r>
                        <a:rPr lang="en-US" sz="1200" dirty="0"/>
                        <a:t>Proactive, Continuous &amp; Targeted Messaging</a:t>
                      </a:r>
                    </a:p>
                  </a:txBody>
                  <a:tcPr anchor="ctr">
                    <a:solidFill>
                      <a:schemeClr val="accent1">
                        <a:lumMod val="40000"/>
                        <a:lumOff val="60000"/>
                      </a:schemeClr>
                    </a:solidFill>
                  </a:tcPr>
                </a:tc>
                <a:tc hMerge="1">
                  <a:txBody>
                    <a:bodyPr/>
                    <a:lstStyle/>
                    <a:p>
                      <a:endParaRPr lang="en-US"/>
                    </a:p>
                  </a:txBody>
                  <a:tcPr/>
                </a:tc>
                <a:extLst>
                  <a:ext uri="{0D108BD9-81ED-4DB2-BD59-A6C34878D82A}">
                    <a16:rowId xmlns:a16="http://schemas.microsoft.com/office/drawing/2014/main" val="775244889"/>
                  </a:ext>
                </a:extLst>
              </a:tr>
              <a:tr h="546481">
                <a:tc gridSpan="2">
                  <a:txBody>
                    <a:bodyPr/>
                    <a:lstStyle/>
                    <a:p>
                      <a:pPr algn="ctr"/>
                      <a:r>
                        <a:rPr lang="en-US" sz="1600" dirty="0"/>
                        <a:t>On-going effort combines FSA and loan servicer resources to reach borrowers with right message, at the right time</a:t>
                      </a:r>
                    </a:p>
                  </a:txBody>
                  <a:tcPr anchor="ctr">
                    <a:solidFill>
                      <a:schemeClr val="bg1"/>
                    </a:solidFill>
                  </a:tcPr>
                </a:tc>
                <a:tc hMerge="1">
                  <a:txBody>
                    <a:bodyPr/>
                    <a:lstStyle/>
                    <a:p>
                      <a:endParaRPr lang="en-US"/>
                    </a:p>
                  </a:txBody>
                  <a:tcPr/>
                </a:tc>
                <a:extLst>
                  <a:ext uri="{0D108BD9-81ED-4DB2-BD59-A6C34878D82A}">
                    <a16:rowId xmlns:a16="http://schemas.microsoft.com/office/drawing/2014/main" val="3946444991"/>
                  </a:ext>
                </a:extLst>
              </a:tr>
              <a:tr h="349940">
                <a:tc>
                  <a:txBody>
                    <a:bodyPr/>
                    <a:lstStyle/>
                    <a:p>
                      <a:pPr algn="ctr"/>
                      <a:r>
                        <a:rPr lang="en-US" sz="1600" b="1" dirty="0">
                          <a:solidFill>
                            <a:schemeClr val="bg1"/>
                          </a:solidFill>
                        </a:rPr>
                        <a:t>II. Reducing Delinquency</a:t>
                      </a:r>
                    </a:p>
                  </a:txBody>
                  <a:tcPr anchor="ctr">
                    <a:solidFill>
                      <a:srgbClr val="195B7D"/>
                    </a:solidFill>
                  </a:tcPr>
                </a:tc>
                <a:tc>
                  <a:txBody>
                    <a:bodyPr/>
                    <a:lstStyle/>
                    <a:p>
                      <a:pPr algn="ctr"/>
                      <a:r>
                        <a:rPr lang="en-US" sz="1600" b="1" dirty="0">
                          <a:solidFill>
                            <a:schemeClr val="bg1"/>
                          </a:solidFill>
                        </a:rPr>
                        <a:t>III. Meet Customer Service Expectations</a:t>
                      </a:r>
                    </a:p>
                  </a:txBody>
                  <a:tcPr anchor="ctr">
                    <a:solidFill>
                      <a:srgbClr val="195B7D"/>
                    </a:solidFill>
                  </a:tcPr>
                </a:tc>
                <a:extLst>
                  <a:ext uri="{0D108BD9-81ED-4DB2-BD59-A6C34878D82A}">
                    <a16:rowId xmlns:a16="http://schemas.microsoft.com/office/drawing/2014/main" val="1326110490"/>
                  </a:ext>
                </a:extLst>
              </a:tr>
              <a:tr h="431433">
                <a:tc>
                  <a:txBody>
                    <a:bodyPr/>
                    <a:lstStyle/>
                    <a:p>
                      <a:pPr algn="ctr"/>
                      <a:r>
                        <a:rPr lang="en-US" sz="1200" dirty="0"/>
                        <a:t> “Do No Harm” Approach </a:t>
                      </a:r>
                    </a:p>
                  </a:txBody>
                  <a:tcPr anchor="ctr">
                    <a:solidFill>
                      <a:schemeClr val="accent1">
                        <a:lumMod val="40000"/>
                        <a:lumOff val="60000"/>
                      </a:schemeClr>
                    </a:solidFill>
                  </a:tcPr>
                </a:tc>
                <a:tc>
                  <a:txBody>
                    <a:bodyPr/>
                    <a:lstStyle/>
                    <a:p>
                      <a:pPr algn="ctr"/>
                      <a:r>
                        <a:rPr lang="en-US" sz="1200" dirty="0"/>
                        <a:t>Full Spectrum Approach to Managing Customer Engagement</a:t>
                      </a:r>
                    </a:p>
                  </a:txBody>
                  <a:tcPr anchor="ctr">
                    <a:solidFill>
                      <a:schemeClr val="accent1">
                        <a:lumMod val="40000"/>
                        <a:lumOff val="60000"/>
                      </a:schemeClr>
                    </a:solidFill>
                  </a:tcPr>
                </a:tc>
                <a:extLst>
                  <a:ext uri="{0D108BD9-81ED-4DB2-BD59-A6C34878D82A}">
                    <a16:rowId xmlns:a16="http://schemas.microsoft.com/office/drawing/2014/main" val="2187325907"/>
                  </a:ext>
                </a:extLst>
              </a:tr>
              <a:tr h="776579">
                <a:tc>
                  <a:txBody>
                    <a:bodyPr/>
                    <a:lstStyle/>
                    <a:p>
                      <a:pPr algn="ctr"/>
                      <a:r>
                        <a:rPr lang="en-US" sz="1600" dirty="0"/>
                        <a:t>Enterprise approach to reducing delinquency</a:t>
                      </a:r>
                    </a:p>
                  </a:txBody>
                  <a:tcPr anchor="ctr">
                    <a:solidFill>
                      <a:schemeClr val="bg1"/>
                    </a:solidFill>
                  </a:tcPr>
                </a:tc>
                <a:tc>
                  <a:txBody>
                    <a:bodyPr/>
                    <a:lstStyle/>
                    <a:p>
                      <a:pPr algn="ctr"/>
                      <a:r>
                        <a:rPr lang="en-US" sz="1600" dirty="0"/>
                        <a:t>Continue proactive communications to drive early engagement </a:t>
                      </a:r>
                    </a:p>
                    <a:p>
                      <a:pPr algn="ctr"/>
                      <a:r>
                        <a:rPr lang="en-US" sz="1600" dirty="0"/>
                        <a:t>Establish call center performance levels</a:t>
                      </a:r>
                    </a:p>
                  </a:txBody>
                  <a:tcPr anchor="ctr">
                    <a:solidFill>
                      <a:schemeClr val="bg1"/>
                    </a:solidFill>
                  </a:tcPr>
                </a:tc>
                <a:extLst>
                  <a:ext uri="{0D108BD9-81ED-4DB2-BD59-A6C34878D82A}">
                    <a16:rowId xmlns:a16="http://schemas.microsoft.com/office/drawing/2014/main" val="1406458769"/>
                  </a:ext>
                </a:extLst>
              </a:tr>
              <a:tr h="349940">
                <a:tc gridSpan="2">
                  <a:txBody>
                    <a:bodyPr/>
                    <a:lstStyle/>
                    <a:p>
                      <a:pPr algn="ctr"/>
                      <a:r>
                        <a:rPr lang="en-US" sz="1600" b="1" dirty="0">
                          <a:solidFill>
                            <a:schemeClr val="bg1"/>
                          </a:solidFill>
                        </a:rPr>
                        <a:t>IV. Monitoring &amp; Oversight</a:t>
                      </a:r>
                    </a:p>
                  </a:txBody>
                  <a:tcPr anchor="ctr">
                    <a:solidFill>
                      <a:srgbClr val="195B7D"/>
                    </a:solidFill>
                  </a:tcPr>
                </a:tc>
                <a:tc hMerge="1">
                  <a:txBody>
                    <a:bodyPr/>
                    <a:lstStyle/>
                    <a:p>
                      <a:endParaRPr lang="en-US"/>
                    </a:p>
                  </a:txBody>
                  <a:tcPr/>
                </a:tc>
                <a:extLst>
                  <a:ext uri="{0D108BD9-81ED-4DB2-BD59-A6C34878D82A}">
                    <a16:rowId xmlns:a16="http://schemas.microsoft.com/office/drawing/2014/main" val="2743684673"/>
                  </a:ext>
                </a:extLst>
              </a:tr>
              <a:tr h="349940">
                <a:tc gridSpan="2">
                  <a:txBody>
                    <a:bodyPr/>
                    <a:lstStyle/>
                    <a:p>
                      <a:pPr marL="0" marR="0" lvl="0" indent="0" algn="ctr" defTabSz="914196" rtl="0" eaLnBrk="1" fontAlgn="auto" latinLnBrk="0" hangingPunct="1">
                        <a:lnSpc>
                          <a:spcPct val="100000"/>
                        </a:lnSpc>
                        <a:spcBef>
                          <a:spcPts val="0"/>
                        </a:spcBef>
                        <a:spcAft>
                          <a:spcPts val="0"/>
                        </a:spcAft>
                        <a:buClrTx/>
                        <a:buSzTx/>
                        <a:buFontTx/>
                        <a:buNone/>
                        <a:tabLst/>
                        <a:defRPr/>
                      </a:pPr>
                      <a:r>
                        <a:rPr lang="en-US" sz="1200" dirty="0"/>
                        <a:t>Multiple Layers of monitoring, oversight, and inspection</a:t>
                      </a:r>
                      <a:endParaRPr lang="en-US" sz="1200" b="1" dirty="0">
                        <a:solidFill>
                          <a:schemeClr val="bg1"/>
                        </a:solidFill>
                      </a:endParaRPr>
                    </a:p>
                  </a:txBody>
                  <a:tcPr anchor="ctr">
                    <a:solidFill>
                      <a:srgbClr val="98CEEA"/>
                    </a:solidFill>
                  </a:tcPr>
                </a:tc>
                <a:tc hMerge="1">
                  <a:txBody>
                    <a:bodyPr/>
                    <a:lstStyle/>
                    <a:p>
                      <a:endParaRPr lang="en-US"/>
                    </a:p>
                  </a:txBody>
                  <a:tcPr/>
                </a:tc>
                <a:extLst>
                  <a:ext uri="{0D108BD9-81ED-4DB2-BD59-A6C34878D82A}">
                    <a16:rowId xmlns:a16="http://schemas.microsoft.com/office/drawing/2014/main" val="1327609710"/>
                  </a:ext>
                </a:extLst>
              </a:tr>
              <a:tr h="546481">
                <a:tc gridSpan="2">
                  <a:txBody>
                    <a:bodyPr/>
                    <a:lstStyle/>
                    <a:p>
                      <a:pPr marL="0" marR="0" lvl="0" indent="0" algn="ctr" defTabSz="914196" rtl="0" eaLnBrk="1" fontAlgn="auto" latinLnBrk="0" hangingPunct="1">
                        <a:lnSpc>
                          <a:spcPct val="100000"/>
                        </a:lnSpc>
                        <a:spcBef>
                          <a:spcPts val="0"/>
                        </a:spcBef>
                        <a:spcAft>
                          <a:spcPts val="0"/>
                        </a:spcAft>
                        <a:buClrTx/>
                        <a:buSzTx/>
                        <a:buFontTx/>
                        <a:buNone/>
                        <a:tabLst/>
                        <a:defRPr/>
                      </a:pPr>
                      <a:r>
                        <a:rPr lang="en-US" sz="1600" dirty="0"/>
                        <a:t>Robust reporting requirements along with operational monitoring/analysis and risk analysis</a:t>
                      </a:r>
                    </a:p>
                  </a:txBody>
                  <a:tcPr anchor="ctr">
                    <a:solidFill>
                      <a:schemeClr val="bg1"/>
                    </a:solidFill>
                  </a:tcPr>
                </a:tc>
                <a:tc hMerge="1">
                  <a:txBody>
                    <a:bodyPr/>
                    <a:lstStyle/>
                    <a:p>
                      <a:endParaRPr lang="en-US"/>
                    </a:p>
                  </a:txBody>
                  <a:tcPr/>
                </a:tc>
                <a:extLst>
                  <a:ext uri="{0D108BD9-81ED-4DB2-BD59-A6C34878D82A}">
                    <a16:rowId xmlns:a16="http://schemas.microsoft.com/office/drawing/2014/main" val="2415849636"/>
                  </a:ext>
                </a:extLst>
              </a:tr>
            </a:tbl>
          </a:graphicData>
        </a:graphic>
      </p:graphicFrame>
      <p:sp>
        <p:nvSpPr>
          <p:cNvPr id="8" name="TextBox 7">
            <a:extLst>
              <a:ext uri="{FF2B5EF4-FFF2-40B4-BE49-F238E27FC236}">
                <a16:creationId xmlns:a16="http://schemas.microsoft.com/office/drawing/2014/main" id="{D122F33B-C5D8-45C3-A5CE-0EF8F89BFF6C}"/>
              </a:ext>
            </a:extLst>
          </p:cNvPr>
          <p:cNvSpPr txBox="1"/>
          <p:nvPr/>
        </p:nvSpPr>
        <p:spPr>
          <a:xfrm>
            <a:off x="679175" y="1431649"/>
            <a:ext cx="10833652" cy="1015663"/>
          </a:xfrm>
          <a:prstGeom prst="rect">
            <a:avLst/>
          </a:prstGeom>
          <a:noFill/>
        </p:spPr>
        <p:txBody>
          <a:bodyPr wrap="square">
            <a:spAutoFit/>
          </a:bodyPr>
          <a:lstStyle/>
          <a:p>
            <a:pPr marL="285750" indent="-285750">
              <a:buFont typeface="Wingdings" panose="05000000000000000000" pitchFamily="2" charset="2"/>
              <a:buChar char="§"/>
            </a:pPr>
            <a:r>
              <a:rPr lang="en-US" sz="1500" dirty="0">
                <a:latin typeface="Cambria" panose="02040503050406030204" pitchFamily="18" charset="0"/>
                <a:ea typeface="Cambria" panose="02040503050406030204" pitchFamily="18" charset="0"/>
              </a:rPr>
              <a:t>Achieve a </a:t>
            </a:r>
            <a:r>
              <a:rPr lang="en-US" sz="1500" b="1" dirty="0">
                <a:latin typeface="Cambria" panose="02040503050406030204" pitchFamily="18" charset="0"/>
                <a:ea typeface="Cambria" panose="02040503050406030204" pitchFamily="18" charset="0"/>
              </a:rPr>
              <a:t>smooth transition </a:t>
            </a:r>
            <a:r>
              <a:rPr lang="en-US" sz="1500" dirty="0">
                <a:latin typeface="Cambria" panose="02040503050406030204" pitchFamily="18" charset="0"/>
                <a:ea typeface="Cambria" panose="02040503050406030204" pitchFamily="18" charset="0"/>
              </a:rPr>
              <a:t>that minimizes errors or borrower impacts due to confusion, lack of awareness, or a change in life circumstances.</a:t>
            </a:r>
          </a:p>
          <a:p>
            <a:pPr marL="285750" indent="-285750">
              <a:buFont typeface="Wingdings" panose="05000000000000000000" pitchFamily="2" charset="2"/>
              <a:buChar char="§"/>
            </a:pPr>
            <a:r>
              <a:rPr lang="en-US" sz="1500" b="1" dirty="0">
                <a:latin typeface="Cambria" panose="02040503050406030204" pitchFamily="18" charset="0"/>
                <a:ea typeface="Cambria" panose="02040503050406030204" pitchFamily="18" charset="0"/>
              </a:rPr>
              <a:t>Provide outreach and support to borrowers </a:t>
            </a:r>
            <a:r>
              <a:rPr lang="en-US" sz="1500" dirty="0">
                <a:latin typeface="Cambria" panose="02040503050406030204" pitchFamily="18" charset="0"/>
                <a:ea typeface="Cambria" panose="02040503050406030204" pitchFamily="18" charset="0"/>
              </a:rPr>
              <a:t>to ensure they have information and resources necessary to help them manage their repayment obligations.  The goal is to minimize borrower delinquency and maximize a successful repayment experience.   </a:t>
            </a:r>
          </a:p>
        </p:txBody>
      </p:sp>
    </p:spTree>
    <p:extLst>
      <p:ext uri="{BB962C8B-B14F-4D97-AF65-F5344CB8AC3E}">
        <p14:creationId xmlns:p14="http://schemas.microsoft.com/office/powerpoint/2010/main" val="1487726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33</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0" y="349506"/>
            <a:ext cx="10600255" cy="798177"/>
          </a:xfrm>
        </p:spPr>
        <p:txBody>
          <a:bodyPr/>
          <a:lstStyle/>
          <a:p>
            <a:r>
              <a:rPr lang="en-US" dirty="0"/>
              <a:t>Return to repayment – we need your help</a:t>
            </a:r>
          </a:p>
        </p:txBody>
      </p:sp>
      <p:pic>
        <p:nvPicPr>
          <p:cNvPr id="6" name="Picture 5">
            <a:extLst>
              <a:ext uri="{FF2B5EF4-FFF2-40B4-BE49-F238E27FC236}">
                <a16:creationId xmlns:a16="http://schemas.microsoft.com/office/drawing/2014/main" id="{0669EDED-820A-4622-AF8C-1E9A7FC7D8C1}"/>
              </a:ext>
            </a:extLst>
          </p:cNvPr>
          <p:cNvPicPr>
            <a:picLocks noChangeAspect="1"/>
          </p:cNvPicPr>
          <p:nvPr/>
        </p:nvPicPr>
        <p:blipFill>
          <a:blip r:embed="rId2"/>
          <a:stretch>
            <a:fillRect/>
          </a:stretch>
        </p:blipFill>
        <p:spPr>
          <a:xfrm>
            <a:off x="483758" y="1454577"/>
            <a:ext cx="10602093" cy="5053917"/>
          </a:xfrm>
          <a:prstGeom prst="rect">
            <a:avLst/>
          </a:prstGeom>
        </p:spPr>
      </p:pic>
      <p:sp>
        <p:nvSpPr>
          <p:cNvPr id="9" name="Slide Number Placeholder 2">
            <a:extLst>
              <a:ext uri="{FF2B5EF4-FFF2-40B4-BE49-F238E27FC236}">
                <a16:creationId xmlns:a16="http://schemas.microsoft.com/office/drawing/2014/main" id="{72D15A12-7F47-4220-9092-7CACFD239CCC}"/>
              </a:ext>
            </a:extLst>
          </p:cNvPr>
          <p:cNvSpPr txBox="1">
            <a:spLocks/>
          </p:cNvSpPr>
          <p:nvPr/>
        </p:nvSpPr>
        <p:spPr>
          <a:xfrm>
            <a:off x="11037039" y="5649913"/>
            <a:ext cx="399651" cy="312098"/>
          </a:xfrm>
          <a:prstGeom prst="rect">
            <a:avLst/>
          </a:prstGeom>
        </p:spPr>
        <p:txBody>
          <a:bodyPr vert="horz" lIns="0" tIns="0" rIns="91440" bIns="45720" rtlCol="0" anchor="t" anchorCtr="0"/>
          <a:lstStyle>
            <a:defPPr>
              <a:defRPr lang="en-US"/>
            </a:defPPr>
            <a:lvl1pPr marL="0" algn="l" defTabSz="914400" rtl="0" eaLnBrk="1" latinLnBrk="0" hangingPunct="1">
              <a:defRPr sz="751"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4755BD-B4AC-9044-BCE4-27904766F8BB}" type="slidenum">
              <a:rPr lang="en-US" smtClean="0"/>
              <a:pPr/>
              <a:t>33</a:t>
            </a:fld>
            <a:endParaRPr lang="en-US" dirty="0"/>
          </a:p>
        </p:txBody>
      </p:sp>
      <p:sp>
        <p:nvSpPr>
          <p:cNvPr id="10" name="Slide Number Placeholder 2">
            <a:extLst>
              <a:ext uri="{FF2B5EF4-FFF2-40B4-BE49-F238E27FC236}">
                <a16:creationId xmlns:a16="http://schemas.microsoft.com/office/drawing/2014/main" id="{C18A19EF-A3B2-449F-9C6B-0EC03232503E}"/>
              </a:ext>
            </a:extLst>
          </p:cNvPr>
          <p:cNvSpPr txBox="1">
            <a:spLocks/>
          </p:cNvSpPr>
          <p:nvPr/>
        </p:nvSpPr>
        <p:spPr>
          <a:xfrm>
            <a:off x="11037039" y="5649913"/>
            <a:ext cx="399651" cy="312098"/>
          </a:xfrm>
          <a:prstGeom prst="rect">
            <a:avLst/>
          </a:prstGeom>
        </p:spPr>
        <p:txBody>
          <a:bodyPr vert="horz" lIns="0" tIns="0" rIns="91440" bIns="45720" rtlCol="0" anchor="t" anchorCtr="0"/>
          <a:lstStyle>
            <a:defPPr>
              <a:defRPr lang="en-US"/>
            </a:defPPr>
            <a:lvl1pPr marL="0" algn="l" defTabSz="914400" rtl="0" eaLnBrk="1" latinLnBrk="0" hangingPunct="1">
              <a:defRPr sz="751"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234755BD-B4AC-9044-BCE4-27904766F8BB}" type="slidenum">
              <a:rPr lang="en-US" smtClean="0">
                <a:solidFill>
                  <a:srgbClr val="191918">
                    <a:tint val="75000"/>
                  </a:srgbClr>
                </a:solidFill>
              </a:rPr>
              <a:pPr>
                <a:defRPr/>
              </a:pPr>
              <a:t>33</a:t>
            </a:fld>
            <a:endParaRPr lang="en-US" dirty="0">
              <a:solidFill>
                <a:srgbClr val="191918">
                  <a:tint val="75000"/>
                </a:srgbClr>
              </a:solidFill>
            </a:endParaRPr>
          </a:p>
        </p:txBody>
      </p:sp>
      <p:sp>
        <p:nvSpPr>
          <p:cNvPr id="11" name="Rectangle: Rounded Corners 10">
            <a:extLst>
              <a:ext uri="{FF2B5EF4-FFF2-40B4-BE49-F238E27FC236}">
                <a16:creationId xmlns:a16="http://schemas.microsoft.com/office/drawing/2014/main" id="{C8F06BF0-C2BD-4FA9-A5B1-2855D495BF2E}"/>
              </a:ext>
            </a:extLst>
          </p:cNvPr>
          <p:cNvSpPr/>
          <p:nvPr/>
        </p:nvSpPr>
        <p:spPr>
          <a:xfrm>
            <a:off x="8357643" y="1556959"/>
            <a:ext cx="3464915" cy="2828472"/>
          </a:xfrm>
          <a:prstGeom prst="roundRect">
            <a:avLst/>
          </a:prstGeom>
          <a:ln w="76200">
            <a:solidFill>
              <a:schemeClr val="accent1"/>
            </a:solidFill>
          </a:ln>
          <a:effectLst>
            <a:glow rad="2286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chemeClr val="tx1"/>
                </a:solidFill>
              </a:rPr>
              <a:t>Help Us Get The Word Out -</a:t>
            </a:r>
            <a:r>
              <a:rPr lang="en-US" sz="2800" b="1" dirty="0">
                <a:solidFill>
                  <a:schemeClr val="accent1"/>
                </a:solidFill>
              </a:rPr>
              <a:t> </a:t>
            </a:r>
            <a:r>
              <a:rPr lang="en-US" sz="2800" b="1" dirty="0">
                <a:solidFill>
                  <a:srgbClr val="FF0000"/>
                </a:solidFill>
              </a:rPr>
              <a:t>Repayment Resumes January 31, 2022</a:t>
            </a:r>
          </a:p>
        </p:txBody>
      </p:sp>
      <p:sp>
        <p:nvSpPr>
          <p:cNvPr id="12" name="Arrow: Down 11">
            <a:extLst>
              <a:ext uri="{FF2B5EF4-FFF2-40B4-BE49-F238E27FC236}">
                <a16:creationId xmlns:a16="http://schemas.microsoft.com/office/drawing/2014/main" id="{99585FC2-906A-4D8F-9242-82767695A5D4}"/>
              </a:ext>
            </a:extLst>
          </p:cNvPr>
          <p:cNvSpPr/>
          <p:nvPr/>
        </p:nvSpPr>
        <p:spPr>
          <a:xfrm>
            <a:off x="9771352" y="4385431"/>
            <a:ext cx="556054" cy="4460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C528D51C-9136-4CE5-8A1C-50ED1BF28DF9}"/>
              </a:ext>
            </a:extLst>
          </p:cNvPr>
          <p:cNvSpPr/>
          <p:nvPr/>
        </p:nvSpPr>
        <p:spPr>
          <a:xfrm>
            <a:off x="8312331" y="4959186"/>
            <a:ext cx="3510227" cy="939113"/>
          </a:xfrm>
          <a:prstGeom prst="roundRect">
            <a:avLst/>
          </a:prstGeom>
          <a:ln w="76200">
            <a:solidFill>
              <a:schemeClr val="accent1"/>
            </a:solidFill>
          </a:ln>
          <a:effectLst>
            <a:glow rad="2286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b="1" dirty="0">
                <a:solidFill>
                  <a:srgbClr val="FF0000"/>
                </a:solidFill>
              </a:rPr>
              <a:t>FinancialAidToolkit.ed.gov</a:t>
            </a:r>
          </a:p>
        </p:txBody>
      </p:sp>
    </p:spTree>
    <p:extLst>
      <p:ext uri="{BB962C8B-B14F-4D97-AF65-F5344CB8AC3E}">
        <p14:creationId xmlns:p14="http://schemas.microsoft.com/office/powerpoint/2010/main" val="1994773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34</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9841154" cy="798177"/>
          </a:xfrm>
        </p:spPr>
        <p:txBody>
          <a:bodyPr/>
          <a:lstStyle/>
          <a:p>
            <a:r>
              <a:rPr lang="en-US" dirty="0"/>
              <a:t>Return to repayment – four-part plan</a:t>
            </a:r>
          </a:p>
        </p:txBody>
      </p:sp>
      <p:graphicFrame>
        <p:nvGraphicFramePr>
          <p:cNvPr id="7" name="Table 16">
            <a:extLst>
              <a:ext uri="{FF2B5EF4-FFF2-40B4-BE49-F238E27FC236}">
                <a16:creationId xmlns:a16="http://schemas.microsoft.com/office/drawing/2014/main" id="{D1C0CE90-3D56-4E14-85E1-B43B104C3C21}"/>
              </a:ext>
            </a:extLst>
          </p:cNvPr>
          <p:cNvGraphicFramePr>
            <a:graphicFrameLocks noGrp="1"/>
          </p:cNvGraphicFramePr>
          <p:nvPr/>
        </p:nvGraphicFramePr>
        <p:xfrm>
          <a:off x="679174" y="2490818"/>
          <a:ext cx="10833652" cy="4097055"/>
        </p:xfrm>
        <a:graphic>
          <a:graphicData uri="http://schemas.openxmlformats.org/drawingml/2006/table">
            <a:tbl>
              <a:tblPr firstRow="1" bandRow="1">
                <a:tableStyleId>{5940675A-B579-460E-94D1-54222C63F5DA}</a:tableStyleId>
              </a:tblPr>
              <a:tblGrid>
                <a:gridCol w="5416826">
                  <a:extLst>
                    <a:ext uri="{9D8B030D-6E8A-4147-A177-3AD203B41FA5}">
                      <a16:colId xmlns:a16="http://schemas.microsoft.com/office/drawing/2014/main" val="1436411011"/>
                    </a:ext>
                  </a:extLst>
                </a:gridCol>
                <a:gridCol w="5416826">
                  <a:extLst>
                    <a:ext uri="{9D8B030D-6E8A-4147-A177-3AD203B41FA5}">
                      <a16:colId xmlns:a16="http://schemas.microsoft.com/office/drawing/2014/main" val="1228866034"/>
                    </a:ext>
                  </a:extLst>
                </a:gridCol>
              </a:tblGrid>
              <a:tr h="349940">
                <a:tc gridSpan="2">
                  <a:txBody>
                    <a:bodyPr/>
                    <a:lstStyle/>
                    <a:p>
                      <a:pPr algn="ctr"/>
                      <a:r>
                        <a:rPr lang="en-US" sz="1600" b="1" dirty="0">
                          <a:solidFill>
                            <a:schemeClr val="bg1"/>
                          </a:solidFill>
                        </a:rPr>
                        <a:t>I. Communications</a:t>
                      </a:r>
                    </a:p>
                  </a:txBody>
                  <a:tcPr anchor="ctr">
                    <a:solidFill>
                      <a:srgbClr val="195B7D"/>
                    </a:solidFill>
                  </a:tcPr>
                </a:tc>
                <a:tc hMerge="1">
                  <a:txBody>
                    <a:bodyPr/>
                    <a:lstStyle/>
                    <a:p>
                      <a:endParaRPr lang="en-US"/>
                    </a:p>
                  </a:txBody>
                  <a:tcPr/>
                </a:tc>
                <a:extLst>
                  <a:ext uri="{0D108BD9-81ED-4DB2-BD59-A6C34878D82A}">
                    <a16:rowId xmlns:a16="http://schemas.microsoft.com/office/drawing/2014/main" val="2967630155"/>
                  </a:ext>
                </a:extLst>
              </a:tr>
              <a:tr h="349940">
                <a:tc gridSpan="2">
                  <a:txBody>
                    <a:bodyPr/>
                    <a:lstStyle/>
                    <a:p>
                      <a:pPr algn="ctr"/>
                      <a:r>
                        <a:rPr lang="en-US" sz="1200" dirty="0"/>
                        <a:t>Proactive, Continuous &amp; Targeted Messaging</a:t>
                      </a:r>
                    </a:p>
                  </a:txBody>
                  <a:tcPr anchor="ctr">
                    <a:solidFill>
                      <a:schemeClr val="accent1">
                        <a:lumMod val="40000"/>
                        <a:lumOff val="60000"/>
                      </a:schemeClr>
                    </a:solidFill>
                  </a:tcPr>
                </a:tc>
                <a:tc hMerge="1">
                  <a:txBody>
                    <a:bodyPr/>
                    <a:lstStyle/>
                    <a:p>
                      <a:endParaRPr lang="en-US"/>
                    </a:p>
                  </a:txBody>
                  <a:tcPr/>
                </a:tc>
                <a:extLst>
                  <a:ext uri="{0D108BD9-81ED-4DB2-BD59-A6C34878D82A}">
                    <a16:rowId xmlns:a16="http://schemas.microsoft.com/office/drawing/2014/main" val="775244889"/>
                  </a:ext>
                </a:extLst>
              </a:tr>
              <a:tr h="546481">
                <a:tc gridSpan="2">
                  <a:txBody>
                    <a:bodyPr/>
                    <a:lstStyle/>
                    <a:p>
                      <a:pPr algn="ctr"/>
                      <a:r>
                        <a:rPr lang="en-US" sz="1600" dirty="0"/>
                        <a:t>On-going effort combines FSA and loan servicer resources to reach borrowers with right message, at the right time</a:t>
                      </a:r>
                    </a:p>
                  </a:txBody>
                  <a:tcPr anchor="ctr">
                    <a:solidFill>
                      <a:schemeClr val="bg1"/>
                    </a:solidFill>
                  </a:tcPr>
                </a:tc>
                <a:tc hMerge="1">
                  <a:txBody>
                    <a:bodyPr/>
                    <a:lstStyle/>
                    <a:p>
                      <a:endParaRPr lang="en-US"/>
                    </a:p>
                  </a:txBody>
                  <a:tcPr/>
                </a:tc>
                <a:extLst>
                  <a:ext uri="{0D108BD9-81ED-4DB2-BD59-A6C34878D82A}">
                    <a16:rowId xmlns:a16="http://schemas.microsoft.com/office/drawing/2014/main" val="3946444991"/>
                  </a:ext>
                </a:extLst>
              </a:tr>
              <a:tr h="349940">
                <a:tc>
                  <a:txBody>
                    <a:bodyPr/>
                    <a:lstStyle/>
                    <a:p>
                      <a:pPr algn="ctr"/>
                      <a:r>
                        <a:rPr lang="en-US" sz="1600" b="1" dirty="0">
                          <a:solidFill>
                            <a:schemeClr val="bg1"/>
                          </a:solidFill>
                        </a:rPr>
                        <a:t>II. Reducing Delinquency</a:t>
                      </a:r>
                    </a:p>
                  </a:txBody>
                  <a:tcPr anchor="ctr">
                    <a:solidFill>
                      <a:srgbClr val="195B7D"/>
                    </a:solidFill>
                  </a:tcPr>
                </a:tc>
                <a:tc>
                  <a:txBody>
                    <a:bodyPr/>
                    <a:lstStyle/>
                    <a:p>
                      <a:pPr algn="ctr"/>
                      <a:r>
                        <a:rPr lang="en-US" sz="1600" b="1" dirty="0">
                          <a:solidFill>
                            <a:schemeClr val="bg1"/>
                          </a:solidFill>
                        </a:rPr>
                        <a:t>III. Meet Customer Service Expectations</a:t>
                      </a:r>
                    </a:p>
                  </a:txBody>
                  <a:tcPr anchor="ctr">
                    <a:solidFill>
                      <a:srgbClr val="195B7D"/>
                    </a:solidFill>
                  </a:tcPr>
                </a:tc>
                <a:extLst>
                  <a:ext uri="{0D108BD9-81ED-4DB2-BD59-A6C34878D82A}">
                    <a16:rowId xmlns:a16="http://schemas.microsoft.com/office/drawing/2014/main" val="1326110490"/>
                  </a:ext>
                </a:extLst>
              </a:tr>
              <a:tr h="431433">
                <a:tc>
                  <a:txBody>
                    <a:bodyPr/>
                    <a:lstStyle/>
                    <a:p>
                      <a:pPr algn="ctr"/>
                      <a:r>
                        <a:rPr lang="en-US" sz="1200" dirty="0"/>
                        <a:t> “Do No Harm” Approach </a:t>
                      </a:r>
                    </a:p>
                  </a:txBody>
                  <a:tcPr anchor="ctr">
                    <a:solidFill>
                      <a:schemeClr val="accent1">
                        <a:lumMod val="40000"/>
                        <a:lumOff val="60000"/>
                      </a:schemeClr>
                    </a:solidFill>
                  </a:tcPr>
                </a:tc>
                <a:tc>
                  <a:txBody>
                    <a:bodyPr/>
                    <a:lstStyle/>
                    <a:p>
                      <a:pPr algn="ctr"/>
                      <a:r>
                        <a:rPr lang="en-US" sz="1200" dirty="0"/>
                        <a:t>Full Spectrum Approach to Managing Customer Engagement</a:t>
                      </a:r>
                    </a:p>
                  </a:txBody>
                  <a:tcPr anchor="ctr">
                    <a:solidFill>
                      <a:schemeClr val="accent1">
                        <a:lumMod val="40000"/>
                        <a:lumOff val="60000"/>
                      </a:schemeClr>
                    </a:solidFill>
                  </a:tcPr>
                </a:tc>
                <a:extLst>
                  <a:ext uri="{0D108BD9-81ED-4DB2-BD59-A6C34878D82A}">
                    <a16:rowId xmlns:a16="http://schemas.microsoft.com/office/drawing/2014/main" val="2187325907"/>
                  </a:ext>
                </a:extLst>
              </a:tr>
              <a:tr h="776579">
                <a:tc>
                  <a:txBody>
                    <a:bodyPr/>
                    <a:lstStyle/>
                    <a:p>
                      <a:pPr algn="ctr"/>
                      <a:r>
                        <a:rPr lang="en-US" sz="1600" dirty="0"/>
                        <a:t>Enterprise approach to reducing delinquency</a:t>
                      </a:r>
                    </a:p>
                  </a:txBody>
                  <a:tcPr anchor="ctr">
                    <a:solidFill>
                      <a:schemeClr val="bg1"/>
                    </a:solidFill>
                  </a:tcPr>
                </a:tc>
                <a:tc>
                  <a:txBody>
                    <a:bodyPr/>
                    <a:lstStyle/>
                    <a:p>
                      <a:pPr algn="ctr"/>
                      <a:r>
                        <a:rPr lang="en-US" sz="1600" dirty="0"/>
                        <a:t>Continue proactive communications to drive early engagement </a:t>
                      </a:r>
                    </a:p>
                    <a:p>
                      <a:pPr algn="ctr"/>
                      <a:r>
                        <a:rPr lang="en-US" sz="1600" dirty="0"/>
                        <a:t>Establish call center performance levels</a:t>
                      </a:r>
                    </a:p>
                  </a:txBody>
                  <a:tcPr anchor="ctr">
                    <a:solidFill>
                      <a:schemeClr val="bg1"/>
                    </a:solidFill>
                  </a:tcPr>
                </a:tc>
                <a:extLst>
                  <a:ext uri="{0D108BD9-81ED-4DB2-BD59-A6C34878D82A}">
                    <a16:rowId xmlns:a16="http://schemas.microsoft.com/office/drawing/2014/main" val="1406458769"/>
                  </a:ext>
                </a:extLst>
              </a:tr>
              <a:tr h="349940">
                <a:tc gridSpan="2">
                  <a:txBody>
                    <a:bodyPr/>
                    <a:lstStyle/>
                    <a:p>
                      <a:pPr algn="ctr"/>
                      <a:r>
                        <a:rPr lang="en-US" sz="1600" b="1" dirty="0">
                          <a:solidFill>
                            <a:schemeClr val="bg1"/>
                          </a:solidFill>
                        </a:rPr>
                        <a:t>IV. Monitoring &amp; Oversight</a:t>
                      </a:r>
                    </a:p>
                  </a:txBody>
                  <a:tcPr anchor="ctr">
                    <a:solidFill>
                      <a:srgbClr val="195B7D"/>
                    </a:solidFill>
                  </a:tcPr>
                </a:tc>
                <a:tc hMerge="1">
                  <a:txBody>
                    <a:bodyPr/>
                    <a:lstStyle/>
                    <a:p>
                      <a:endParaRPr lang="en-US"/>
                    </a:p>
                  </a:txBody>
                  <a:tcPr/>
                </a:tc>
                <a:extLst>
                  <a:ext uri="{0D108BD9-81ED-4DB2-BD59-A6C34878D82A}">
                    <a16:rowId xmlns:a16="http://schemas.microsoft.com/office/drawing/2014/main" val="2743684673"/>
                  </a:ext>
                </a:extLst>
              </a:tr>
              <a:tr h="349940">
                <a:tc gridSpan="2">
                  <a:txBody>
                    <a:bodyPr/>
                    <a:lstStyle/>
                    <a:p>
                      <a:pPr marL="0" marR="0" lvl="0" indent="0" algn="ctr" defTabSz="914196" rtl="0" eaLnBrk="1" fontAlgn="auto" latinLnBrk="0" hangingPunct="1">
                        <a:lnSpc>
                          <a:spcPct val="100000"/>
                        </a:lnSpc>
                        <a:spcBef>
                          <a:spcPts val="0"/>
                        </a:spcBef>
                        <a:spcAft>
                          <a:spcPts val="0"/>
                        </a:spcAft>
                        <a:buClrTx/>
                        <a:buSzTx/>
                        <a:buFontTx/>
                        <a:buNone/>
                        <a:tabLst/>
                        <a:defRPr/>
                      </a:pPr>
                      <a:r>
                        <a:rPr lang="en-US" sz="1200" dirty="0"/>
                        <a:t>Multiple Layers of monitoring, oversight, and inspection</a:t>
                      </a:r>
                      <a:endParaRPr lang="en-US" sz="1200" b="1" dirty="0">
                        <a:solidFill>
                          <a:schemeClr val="bg1"/>
                        </a:solidFill>
                      </a:endParaRPr>
                    </a:p>
                  </a:txBody>
                  <a:tcPr anchor="ctr">
                    <a:solidFill>
                      <a:srgbClr val="98CEEA"/>
                    </a:solidFill>
                  </a:tcPr>
                </a:tc>
                <a:tc hMerge="1">
                  <a:txBody>
                    <a:bodyPr/>
                    <a:lstStyle/>
                    <a:p>
                      <a:endParaRPr lang="en-US"/>
                    </a:p>
                  </a:txBody>
                  <a:tcPr/>
                </a:tc>
                <a:extLst>
                  <a:ext uri="{0D108BD9-81ED-4DB2-BD59-A6C34878D82A}">
                    <a16:rowId xmlns:a16="http://schemas.microsoft.com/office/drawing/2014/main" val="1327609710"/>
                  </a:ext>
                </a:extLst>
              </a:tr>
              <a:tr h="546481">
                <a:tc gridSpan="2">
                  <a:txBody>
                    <a:bodyPr/>
                    <a:lstStyle/>
                    <a:p>
                      <a:pPr marL="0" marR="0" lvl="0" indent="0" algn="ctr" defTabSz="914196" rtl="0" eaLnBrk="1" fontAlgn="auto" latinLnBrk="0" hangingPunct="1">
                        <a:lnSpc>
                          <a:spcPct val="100000"/>
                        </a:lnSpc>
                        <a:spcBef>
                          <a:spcPts val="0"/>
                        </a:spcBef>
                        <a:spcAft>
                          <a:spcPts val="0"/>
                        </a:spcAft>
                        <a:buClrTx/>
                        <a:buSzTx/>
                        <a:buFontTx/>
                        <a:buNone/>
                        <a:tabLst/>
                        <a:defRPr/>
                      </a:pPr>
                      <a:r>
                        <a:rPr lang="en-US" sz="1600" dirty="0"/>
                        <a:t>Robust reporting requirements along with operational monitoring/analysis and risk analysis</a:t>
                      </a:r>
                    </a:p>
                  </a:txBody>
                  <a:tcPr anchor="ctr">
                    <a:solidFill>
                      <a:schemeClr val="bg1"/>
                    </a:solidFill>
                  </a:tcPr>
                </a:tc>
                <a:tc hMerge="1">
                  <a:txBody>
                    <a:bodyPr/>
                    <a:lstStyle/>
                    <a:p>
                      <a:endParaRPr lang="en-US"/>
                    </a:p>
                  </a:txBody>
                  <a:tcPr/>
                </a:tc>
                <a:extLst>
                  <a:ext uri="{0D108BD9-81ED-4DB2-BD59-A6C34878D82A}">
                    <a16:rowId xmlns:a16="http://schemas.microsoft.com/office/drawing/2014/main" val="2415849636"/>
                  </a:ext>
                </a:extLst>
              </a:tr>
            </a:tbl>
          </a:graphicData>
        </a:graphic>
      </p:graphicFrame>
      <p:sp>
        <p:nvSpPr>
          <p:cNvPr id="8" name="TextBox 7">
            <a:extLst>
              <a:ext uri="{FF2B5EF4-FFF2-40B4-BE49-F238E27FC236}">
                <a16:creationId xmlns:a16="http://schemas.microsoft.com/office/drawing/2014/main" id="{D122F33B-C5D8-45C3-A5CE-0EF8F89BFF6C}"/>
              </a:ext>
            </a:extLst>
          </p:cNvPr>
          <p:cNvSpPr txBox="1"/>
          <p:nvPr/>
        </p:nvSpPr>
        <p:spPr>
          <a:xfrm>
            <a:off x="679175" y="1431649"/>
            <a:ext cx="10833652" cy="1015663"/>
          </a:xfrm>
          <a:prstGeom prst="rect">
            <a:avLst/>
          </a:prstGeom>
          <a:noFill/>
        </p:spPr>
        <p:txBody>
          <a:bodyPr wrap="square">
            <a:spAutoFit/>
          </a:bodyPr>
          <a:lstStyle/>
          <a:p>
            <a:pPr marL="285750" indent="-285750">
              <a:buFont typeface="Wingdings" panose="05000000000000000000" pitchFamily="2" charset="2"/>
              <a:buChar char="§"/>
            </a:pPr>
            <a:r>
              <a:rPr lang="en-US" sz="1500" dirty="0">
                <a:latin typeface="Cambria" panose="02040503050406030204" pitchFamily="18" charset="0"/>
                <a:ea typeface="Cambria" panose="02040503050406030204" pitchFamily="18" charset="0"/>
              </a:rPr>
              <a:t>Achieve a </a:t>
            </a:r>
            <a:r>
              <a:rPr lang="en-US" sz="1500" b="1" dirty="0">
                <a:latin typeface="Cambria" panose="02040503050406030204" pitchFamily="18" charset="0"/>
                <a:ea typeface="Cambria" panose="02040503050406030204" pitchFamily="18" charset="0"/>
              </a:rPr>
              <a:t>smooth transition </a:t>
            </a:r>
            <a:r>
              <a:rPr lang="en-US" sz="1500" dirty="0">
                <a:latin typeface="Cambria" panose="02040503050406030204" pitchFamily="18" charset="0"/>
                <a:ea typeface="Cambria" panose="02040503050406030204" pitchFamily="18" charset="0"/>
              </a:rPr>
              <a:t>that minimizes errors or borrower impacts due to confusion, lack of awareness, or a change in life circumstances.</a:t>
            </a:r>
          </a:p>
          <a:p>
            <a:pPr marL="285750" indent="-285750">
              <a:buFont typeface="Wingdings" panose="05000000000000000000" pitchFamily="2" charset="2"/>
              <a:buChar char="§"/>
            </a:pPr>
            <a:r>
              <a:rPr lang="en-US" sz="1500" b="1" dirty="0">
                <a:latin typeface="Cambria" panose="02040503050406030204" pitchFamily="18" charset="0"/>
                <a:ea typeface="Cambria" panose="02040503050406030204" pitchFamily="18" charset="0"/>
              </a:rPr>
              <a:t>Provide outreach and support to borrowers </a:t>
            </a:r>
            <a:r>
              <a:rPr lang="en-US" sz="1500" dirty="0">
                <a:latin typeface="Cambria" panose="02040503050406030204" pitchFamily="18" charset="0"/>
                <a:ea typeface="Cambria" panose="02040503050406030204" pitchFamily="18" charset="0"/>
              </a:rPr>
              <a:t>to ensure they have information and resources necessary to help them manage their repayment obligations.  The goal is to minimize borrower delinquency and maximize a successful repayment experience.   </a:t>
            </a:r>
          </a:p>
        </p:txBody>
      </p:sp>
    </p:spTree>
    <p:extLst>
      <p:ext uri="{BB962C8B-B14F-4D97-AF65-F5344CB8AC3E}">
        <p14:creationId xmlns:p14="http://schemas.microsoft.com/office/powerpoint/2010/main" val="36612796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9B4FC-CCCD-034B-982D-0DB26E7D1D3E}"/>
              </a:ext>
            </a:extLst>
          </p:cNvPr>
          <p:cNvSpPr>
            <a:spLocks noGrp="1"/>
          </p:cNvSpPr>
          <p:nvPr>
            <p:ph type="title"/>
          </p:nvPr>
        </p:nvSpPr>
        <p:spPr>
          <a:xfrm>
            <a:off x="910829" y="1918506"/>
            <a:ext cx="8052196" cy="2054670"/>
          </a:xfrm>
        </p:spPr>
        <p:txBody>
          <a:bodyPr/>
          <a:lstStyle/>
          <a:p>
            <a:r>
              <a:rPr lang="en-US" dirty="0"/>
              <a:t>Operational updates and reminders</a:t>
            </a:r>
          </a:p>
        </p:txBody>
      </p:sp>
      <p:sp>
        <p:nvSpPr>
          <p:cNvPr id="3" name="Slide Number Placeholder 2">
            <a:extLst>
              <a:ext uri="{FF2B5EF4-FFF2-40B4-BE49-F238E27FC236}">
                <a16:creationId xmlns:a16="http://schemas.microsoft.com/office/drawing/2014/main" id="{42E162C4-BB1D-6C4B-9CAC-9D1307DF34CE}"/>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35</a:t>
            </a:fld>
            <a:endParaRPr lang="en-US"/>
          </a:p>
        </p:txBody>
      </p:sp>
    </p:spTree>
    <p:extLst>
      <p:ext uri="{BB962C8B-B14F-4D97-AF65-F5344CB8AC3E}">
        <p14:creationId xmlns:p14="http://schemas.microsoft.com/office/powerpoint/2010/main" val="38644288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36</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i="1" dirty="0"/>
              <a:t>Title iv </a:t>
            </a:r>
            <a:r>
              <a:rPr lang="en-US" dirty="0"/>
              <a:t>program appropriations</a:t>
            </a:r>
          </a:p>
        </p:txBody>
      </p:sp>
      <p:graphicFrame>
        <p:nvGraphicFramePr>
          <p:cNvPr id="7" name="Table 6">
            <a:extLst>
              <a:ext uri="{FF2B5EF4-FFF2-40B4-BE49-F238E27FC236}">
                <a16:creationId xmlns:a16="http://schemas.microsoft.com/office/drawing/2014/main" id="{ACF32CB8-F9A8-49E2-BF2D-58C13DC1FAE4}"/>
              </a:ext>
            </a:extLst>
          </p:cNvPr>
          <p:cNvGraphicFramePr>
            <a:graphicFrameLocks noGrp="1"/>
          </p:cNvGraphicFramePr>
          <p:nvPr>
            <p:extLst>
              <p:ext uri="{D42A27DB-BD31-4B8C-83A1-F6EECF244321}">
                <p14:modId xmlns:p14="http://schemas.microsoft.com/office/powerpoint/2010/main" val="4044432515"/>
              </p:ext>
            </p:extLst>
          </p:nvPr>
        </p:nvGraphicFramePr>
        <p:xfrm>
          <a:off x="912572" y="1762125"/>
          <a:ext cx="10250727" cy="3806398"/>
        </p:xfrm>
        <a:graphic>
          <a:graphicData uri="http://schemas.openxmlformats.org/drawingml/2006/table">
            <a:tbl>
              <a:tblPr/>
              <a:tblGrid>
                <a:gridCol w="3075220">
                  <a:extLst>
                    <a:ext uri="{9D8B030D-6E8A-4147-A177-3AD203B41FA5}">
                      <a16:colId xmlns:a16="http://schemas.microsoft.com/office/drawing/2014/main" val="2246453182"/>
                    </a:ext>
                  </a:extLst>
                </a:gridCol>
                <a:gridCol w="2319900">
                  <a:extLst>
                    <a:ext uri="{9D8B030D-6E8A-4147-A177-3AD203B41FA5}">
                      <a16:colId xmlns:a16="http://schemas.microsoft.com/office/drawing/2014/main" val="2151298481"/>
                    </a:ext>
                  </a:extLst>
                </a:gridCol>
                <a:gridCol w="2265949">
                  <a:extLst>
                    <a:ext uri="{9D8B030D-6E8A-4147-A177-3AD203B41FA5}">
                      <a16:colId xmlns:a16="http://schemas.microsoft.com/office/drawing/2014/main" val="504308763"/>
                    </a:ext>
                  </a:extLst>
                </a:gridCol>
                <a:gridCol w="2589658">
                  <a:extLst>
                    <a:ext uri="{9D8B030D-6E8A-4147-A177-3AD203B41FA5}">
                      <a16:colId xmlns:a16="http://schemas.microsoft.com/office/drawing/2014/main" val="927222995"/>
                    </a:ext>
                  </a:extLst>
                </a:gridCol>
              </a:tblGrid>
              <a:tr h="1109955">
                <a:tc>
                  <a:txBody>
                    <a:bodyPr/>
                    <a:lstStyle/>
                    <a:p>
                      <a:pPr fontAlgn="t"/>
                      <a:r>
                        <a:rPr lang="en-US" sz="2400" b="1">
                          <a:solidFill>
                            <a:srgbClr val="FFFFFF"/>
                          </a:solidFill>
                          <a:effectLst/>
                        </a:rPr>
                        <a:t>Program</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fontAlgn="t"/>
                      <a:r>
                        <a:rPr lang="en-US" sz="2400" b="1">
                          <a:solidFill>
                            <a:srgbClr val="FFFFFF"/>
                          </a:solidFill>
                          <a:effectLst/>
                        </a:rPr>
                        <a:t>Enacted FY 2021</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fontAlgn="t"/>
                      <a:r>
                        <a:rPr lang="en-US" sz="2400" b="1">
                          <a:solidFill>
                            <a:srgbClr val="FFFFFF"/>
                          </a:solidFill>
                          <a:effectLst/>
                        </a:rPr>
                        <a:t>Enacted FY 2020</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fontAlgn="t"/>
                      <a:r>
                        <a:rPr lang="en-US" sz="2400" b="1" dirty="0">
                          <a:solidFill>
                            <a:srgbClr val="FFFFFF"/>
                          </a:solidFill>
                          <a:effectLst/>
                        </a:rPr>
                        <a:t>Difference</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1159706796"/>
                  </a:ext>
                </a:extLst>
              </a:tr>
              <a:tr h="630962">
                <a:tc>
                  <a:txBody>
                    <a:bodyPr/>
                    <a:lstStyle/>
                    <a:p>
                      <a:pPr fontAlgn="t"/>
                      <a:r>
                        <a:rPr lang="en-US" sz="2600" b="0">
                          <a:solidFill>
                            <a:srgbClr val="323130"/>
                          </a:solidFill>
                          <a:effectLst/>
                        </a:rPr>
                        <a:t>Federal Pell Grant</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fontAlgn="t"/>
                      <a:r>
                        <a:rPr lang="en-US" sz="2600" b="0" dirty="0">
                          <a:solidFill>
                            <a:srgbClr val="323130"/>
                          </a:solidFill>
                          <a:effectLst/>
                        </a:rPr>
                        <a:t>$24.545 B</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fontAlgn="t"/>
                      <a:r>
                        <a:rPr lang="en-US" sz="2600" b="0">
                          <a:solidFill>
                            <a:srgbClr val="323130"/>
                          </a:solidFill>
                          <a:effectLst/>
                        </a:rPr>
                        <a:t>$22.475 B</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fontAlgn="t"/>
                      <a:r>
                        <a:rPr lang="en-US" sz="2600" b="0" dirty="0">
                          <a:solidFill>
                            <a:srgbClr val="323130"/>
                          </a:solidFill>
                          <a:effectLst/>
                        </a:rPr>
                        <a:t>+$2.1 </a:t>
                      </a:r>
                      <a:r>
                        <a:rPr lang="en-US" sz="2600" b="0" dirty="0" err="1">
                          <a:solidFill>
                            <a:srgbClr val="323130"/>
                          </a:solidFill>
                          <a:effectLst/>
                        </a:rPr>
                        <a:t>Bil</a:t>
                      </a:r>
                      <a:endParaRPr lang="en-US" sz="2600" b="0" dirty="0">
                        <a:solidFill>
                          <a:srgbClr val="323130"/>
                        </a:solidFill>
                        <a:effectLst/>
                      </a:endParaRP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255968877"/>
                  </a:ext>
                </a:extLst>
              </a:tr>
              <a:tr h="604089">
                <a:tc>
                  <a:txBody>
                    <a:bodyPr/>
                    <a:lstStyle/>
                    <a:p>
                      <a:pPr fontAlgn="t"/>
                      <a:r>
                        <a:rPr lang="en-US" sz="2600" b="0">
                          <a:solidFill>
                            <a:srgbClr val="323130"/>
                          </a:solidFill>
                          <a:effectLst/>
                        </a:rPr>
                        <a:t>Maximum Pell Grant</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fontAlgn="t"/>
                      <a:r>
                        <a:rPr lang="en-US" sz="2600" b="0" dirty="0">
                          <a:solidFill>
                            <a:srgbClr val="323130"/>
                          </a:solidFill>
                          <a:effectLst/>
                        </a:rPr>
                        <a:t>$6,495</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fontAlgn="t"/>
                      <a:r>
                        <a:rPr lang="en-US" sz="2600" b="0">
                          <a:solidFill>
                            <a:srgbClr val="323130"/>
                          </a:solidFill>
                          <a:effectLst/>
                        </a:rPr>
                        <a:t>$6,345</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fontAlgn="t"/>
                      <a:r>
                        <a:rPr lang="en-US" sz="2600" b="0" dirty="0">
                          <a:solidFill>
                            <a:srgbClr val="323130"/>
                          </a:solidFill>
                          <a:effectLst/>
                        </a:rPr>
                        <a:t>+$150</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06821261"/>
                  </a:ext>
                </a:extLst>
              </a:tr>
              <a:tr h="602009">
                <a:tc>
                  <a:txBody>
                    <a:bodyPr/>
                    <a:lstStyle/>
                    <a:p>
                      <a:pPr fontAlgn="t"/>
                      <a:r>
                        <a:rPr lang="en-US" sz="2600" b="0">
                          <a:solidFill>
                            <a:srgbClr val="323130"/>
                          </a:solidFill>
                          <a:effectLst/>
                        </a:rPr>
                        <a:t>FSEOG</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fontAlgn="t"/>
                      <a:r>
                        <a:rPr lang="en-US" sz="2600" b="0">
                          <a:solidFill>
                            <a:srgbClr val="323130"/>
                          </a:solidFill>
                          <a:effectLst/>
                        </a:rPr>
                        <a:t>$880 M</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fontAlgn="t"/>
                      <a:r>
                        <a:rPr lang="en-US" sz="2600" b="0">
                          <a:solidFill>
                            <a:srgbClr val="323130"/>
                          </a:solidFill>
                          <a:effectLst/>
                        </a:rPr>
                        <a:t>$865 M</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fontAlgn="t"/>
                      <a:r>
                        <a:rPr lang="en-US" sz="2600" b="0" dirty="0">
                          <a:solidFill>
                            <a:srgbClr val="323130"/>
                          </a:solidFill>
                          <a:effectLst/>
                        </a:rPr>
                        <a:t>+$15 Mil</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97306996"/>
                  </a:ext>
                </a:extLst>
              </a:tr>
              <a:tr h="594982">
                <a:tc>
                  <a:txBody>
                    <a:bodyPr/>
                    <a:lstStyle/>
                    <a:p>
                      <a:pPr fontAlgn="t"/>
                      <a:r>
                        <a:rPr lang="en-US" sz="2600" b="0">
                          <a:solidFill>
                            <a:srgbClr val="323130"/>
                          </a:solidFill>
                          <a:effectLst/>
                        </a:rPr>
                        <a:t>Federal Work-Study</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fontAlgn="t"/>
                      <a:r>
                        <a:rPr lang="en-US" sz="2600" b="0">
                          <a:solidFill>
                            <a:srgbClr val="323130"/>
                          </a:solidFill>
                          <a:effectLst/>
                        </a:rPr>
                        <a:t>$1.2 B</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fontAlgn="t"/>
                      <a:r>
                        <a:rPr lang="en-US" sz="2600" b="0">
                          <a:solidFill>
                            <a:srgbClr val="323130"/>
                          </a:solidFill>
                          <a:effectLst/>
                        </a:rPr>
                        <a:t>$1.18 B</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fontAlgn="t"/>
                      <a:r>
                        <a:rPr lang="en-US" sz="2600" b="0" dirty="0">
                          <a:solidFill>
                            <a:srgbClr val="323130"/>
                          </a:solidFill>
                          <a:effectLst/>
                        </a:rPr>
                        <a:t>+$10 Mil</a:t>
                      </a:r>
                    </a:p>
                  </a:txBody>
                  <a:tcPr marL="38005" marR="76010" marT="38005" marB="3800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096886856"/>
                  </a:ext>
                </a:extLst>
              </a:tr>
            </a:tbl>
          </a:graphicData>
        </a:graphic>
      </p:graphicFrame>
    </p:spTree>
    <p:extLst>
      <p:ext uri="{BB962C8B-B14F-4D97-AF65-F5344CB8AC3E}">
        <p14:creationId xmlns:p14="http://schemas.microsoft.com/office/powerpoint/2010/main" val="25951742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74F6F4-A849-344D-90D2-103B658694E6}"/>
              </a:ext>
            </a:extLst>
          </p:cNvPr>
          <p:cNvSpPr>
            <a:spLocks noGrp="1"/>
          </p:cNvSpPr>
          <p:nvPr>
            <p:ph type="sldNum" sz="quarter" idx="4"/>
          </p:nvPr>
        </p:nvSpPr>
        <p:spPr/>
        <p:txBody>
          <a:bodyPr/>
          <a:lstStyle/>
          <a:p>
            <a:fld id="{234755BD-B4AC-9044-BCE4-27904766F8BB}" type="slidenum">
              <a:rPr lang="en-US" smtClean="0"/>
              <a:pPr/>
              <a:t>37</a:t>
            </a:fld>
            <a:endParaRPr lang="en-US"/>
          </a:p>
        </p:txBody>
      </p:sp>
      <p:sp>
        <p:nvSpPr>
          <p:cNvPr id="3" name="Title 2">
            <a:extLst>
              <a:ext uri="{FF2B5EF4-FFF2-40B4-BE49-F238E27FC236}">
                <a16:creationId xmlns:a16="http://schemas.microsoft.com/office/drawing/2014/main" id="{D577D37A-AC34-9A45-AABB-55AE1B83991B}"/>
              </a:ext>
            </a:extLst>
          </p:cNvPr>
          <p:cNvSpPr>
            <a:spLocks noGrp="1"/>
          </p:cNvSpPr>
          <p:nvPr>
            <p:ph type="title"/>
          </p:nvPr>
        </p:nvSpPr>
        <p:spPr>
          <a:xfrm>
            <a:off x="912571" y="349506"/>
            <a:ext cx="9764954" cy="798177"/>
          </a:xfrm>
        </p:spPr>
        <p:txBody>
          <a:bodyPr/>
          <a:lstStyle/>
          <a:p>
            <a:r>
              <a:rPr lang="en-US" dirty="0"/>
              <a:t>2021–2022 Federal Loan interest rates</a:t>
            </a:r>
          </a:p>
        </p:txBody>
      </p:sp>
      <p:graphicFrame>
        <p:nvGraphicFramePr>
          <p:cNvPr id="14" name="Table 13">
            <a:extLst>
              <a:ext uri="{FF2B5EF4-FFF2-40B4-BE49-F238E27FC236}">
                <a16:creationId xmlns:a16="http://schemas.microsoft.com/office/drawing/2014/main" id="{BF1C4D07-A21C-C44B-B4C6-F587288ADE58}"/>
              </a:ext>
            </a:extLst>
          </p:cNvPr>
          <p:cNvGraphicFramePr>
            <a:graphicFrameLocks noGrp="1"/>
          </p:cNvGraphicFramePr>
          <p:nvPr/>
        </p:nvGraphicFramePr>
        <p:xfrm>
          <a:off x="1108400" y="2281806"/>
          <a:ext cx="8483101" cy="3853946"/>
        </p:xfrm>
        <a:graphic>
          <a:graphicData uri="http://schemas.openxmlformats.org/drawingml/2006/table">
            <a:tbl>
              <a:tblPr firstRow="1" bandRow="1">
                <a:tableStyleId>{E8B1032C-EA38-4F05-BA0D-38AFFFC7BED3}</a:tableStyleId>
              </a:tblPr>
              <a:tblGrid>
                <a:gridCol w="6411020">
                  <a:extLst>
                    <a:ext uri="{9D8B030D-6E8A-4147-A177-3AD203B41FA5}">
                      <a16:colId xmlns:a16="http://schemas.microsoft.com/office/drawing/2014/main" val="1316158352"/>
                    </a:ext>
                  </a:extLst>
                </a:gridCol>
                <a:gridCol w="2072081">
                  <a:extLst>
                    <a:ext uri="{9D8B030D-6E8A-4147-A177-3AD203B41FA5}">
                      <a16:colId xmlns:a16="http://schemas.microsoft.com/office/drawing/2014/main" val="4197126300"/>
                    </a:ext>
                  </a:extLst>
                </a:gridCol>
              </a:tblGrid>
              <a:tr h="836426">
                <a:tc gridSpan="2">
                  <a:txBody>
                    <a:bodyPr/>
                    <a:lstStyle/>
                    <a:p>
                      <a:pPr algn="l"/>
                      <a:r>
                        <a:rPr lang="en-US" sz="2000" baseline="0">
                          <a:latin typeface="Cambria" panose="02040503050406030204" pitchFamily="18" charset="0"/>
                        </a:rPr>
                        <a:t>Federal Direct Loans Disbursed July 1, 2021 through June 30, 2022</a:t>
                      </a:r>
                      <a:endParaRPr lang="en-US" sz="2000" b="0" i="0" baseline="0">
                        <a:solidFill>
                          <a:schemeClr val="bg1"/>
                        </a:solidFill>
                        <a:latin typeface="Cambria" panose="02040503050406030204" pitchFamily="18" charset="0"/>
                      </a:endParaRPr>
                    </a:p>
                  </a:txBody>
                  <a:tcPr marL="226711" marR="75570" anchor="ctr"/>
                </a:tc>
                <a:tc hMerge="1">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endParaRPr lang="en-US" sz="1500" b="0" i="0" baseline="0">
                        <a:solidFill>
                          <a:schemeClr val="bg1"/>
                        </a:solidFill>
                        <a:latin typeface="Cambria" panose="02040503050406030204" pitchFamily="18" charset="0"/>
                      </a:endParaRPr>
                    </a:p>
                  </a:txBody>
                  <a:tcPr marL="226711" marR="151141" anchor="ctr"/>
                </a:tc>
                <a:extLst>
                  <a:ext uri="{0D108BD9-81ED-4DB2-BD59-A6C34878D82A}">
                    <a16:rowId xmlns:a16="http://schemas.microsoft.com/office/drawing/2014/main" val="2317799479"/>
                  </a:ext>
                </a:extLst>
              </a:tr>
              <a:tr h="940391">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2000">
                          <a:latin typeface="Cambria" panose="02040503050406030204" pitchFamily="18" charset="0"/>
                        </a:rPr>
                        <a:t>Direct Subsidized Loans and Direct Unsubsidized Loans for </a:t>
                      </a:r>
                      <a:r>
                        <a:rPr lang="en-US" sz="2000" b="1">
                          <a:latin typeface="Cambria" panose="02040503050406030204" pitchFamily="18" charset="0"/>
                        </a:rPr>
                        <a:t>Undergraduate </a:t>
                      </a:r>
                      <a:r>
                        <a:rPr lang="en-US" sz="2000" b="0">
                          <a:latin typeface="Cambria" panose="02040503050406030204" pitchFamily="18" charset="0"/>
                        </a:rPr>
                        <a:t>students</a:t>
                      </a:r>
                      <a:endParaRPr lang="en-US" sz="2000" b="0" i="0">
                        <a:latin typeface="Cambria" panose="02040503050406030204" pitchFamily="18" charset="0"/>
                        <a:cs typeface="Arial" panose="020B0604020202020204" pitchFamily="34" charset="0"/>
                      </a:endParaRPr>
                    </a:p>
                  </a:txBody>
                  <a:tcPr marL="226711" marR="75570" anchor="ctr"/>
                </a:tc>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endParaRPr lang="en-US" sz="2000">
                        <a:latin typeface="Cambria" panose="02040503050406030204" pitchFamily="18" charset="0"/>
                      </a:endParaRPr>
                    </a:p>
                    <a:p>
                      <a:pPr marL="0" marR="0" lvl="0" indent="0" algn="l" defTabSz="1219120" rtl="0" eaLnBrk="1" fontAlgn="auto" latinLnBrk="0" hangingPunct="1">
                        <a:lnSpc>
                          <a:spcPct val="100000"/>
                        </a:lnSpc>
                        <a:spcBef>
                          <a:spcPts val="0"/>
                        </a:spcBef>
                        <a:spcAft>
                          <a:spcPts val="0"/>
                        </a:spcAft>
                        <a:buClrTx/>
                        <a:buSzTx/>
                        <a:buFontTx/>
                        <a:buNone/>
                        <a:tabLst/>
                        <a:defRPr/>
                      </a:pPr>
                      <a:r>
                        <a:rPr lang="en-US" sz="2000">
                          <a:latin typeface="Cambria" panose="02040503050406030204" pitchFamily="18" charset="0"/>
                        </a:rPr>
                        <a:t>3.73%</a:t>
                      </a:r>
                    </a:p>
                    <a:p>
                      <a:pPr algn="l"/>
                      <a:endParaRPr lang="en-US" sz="2000" b="0">
                        <a:latin typeface="Cambria" panose="02040503050406030204" pitchFamily="18" charset="0"/>
                        <a:cs typeface="Arial" panose="020B0604020202020204" pitchFamily="34" charset="0"/>
                      </a:endParaRPr>
                    </a:p>
                  </a:txBody>
                  <a:tcPr marL="226711" marR="75570" anchor="ctr"/>
                </a:tc>
                <a:extLst>
                  <a:ext uri="{0D108BD9-81ED-4DB2-BD59-A6C34878D82A}">
                    <a16:rowId xmlns:a16="http://schemas.microsoft.com/office/drawing/2014/main" val="1015732752"/>
                  </a:ext>
                </a:extLst>
              </a:tr>
              <a:tr h="940391">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2000">
                          <a:latin typeface="Cambria" panose="02040503050406030204" pitchFamily="18" charset="0"/>
                        </a:rPr>
                        <a:t>Direct Unsubsidized Loans for </a:t>
                      </a:r>
                      <a:r>
                        <a:rPr lang="en-US" sz="2000" b="1">
                          <a:latin typeface="Cambria" panose="02040503050406030204" pitchFamily="18" charset="0"/>
                        </a:rPr>
                        <a:t>Graduate</a:t>
                      </a:r>
                      <a:r>
                        <a:rPr lang="en-US" sz="2000" b="0" i="0">
                          <a:latin typeface="Cambria" panose="02040503050406030204" pitchFamily="18" charset="0"/>
                        </a:rPr>
                        <a:t> and </a:t>
                      </a:r>
                      <a:r>
                        <a:rPr lang="en-US" sz="2000" b="1" i="0">
                          <a:latin typeface="Cambria" panose="02040503050406030204" pitchFamily="18" charset="0"/>
                        </a:rPr>
                        <a:t>Professional </a:t>
                      </a:r>
                      <a:r>
                        <a:rPr lang="en-US" sz="2000" b="0" i="0">
                          <a:latin typeface="Cambria" panose="02040503050406030204" pitchFamily="18" charset="0"/>
                        </a:rPr>
                        <a:t>students</a:t>
                      </a:r>
                      <a:endParaRPr lang="en-US" sz="2000" b="0" i="0">
                        <a:latin typeface="Cambria" panose="02040503050406030204" pitchFamily="18" charset="0"/>
                        <a:cs typeface="Arial" panose="020B0604020202020204" pitchFamily="34" charset="0"/>
                      </a:endParaRPr>
                    </a:p>
                  </a:txBody>
                  <a:tcPr marL="226711" marR="75570" anchor="ctr"/>
                </a:tc>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endParaRPr lang="en-US" sz="2000">
                        <a:latin typeface="Cambria" panose="02040503050406030204" pitchFamily="18" charset="0"/>
                      </a:endParaRPr>
                    </a:p>
                    <a:p>
                      <a:pPr marL="0" marR="0" lvl="0" indent="0" algn="l" defTabSz="1219120" rtl="0" eaLnBrk="1" fontAlgn="auto" latinLnBrk="0" hangingPunct="1">
                        <a:lnSpc>
                          <a:spcPct val="100000"/>
                        </a:lnSpc>
                        <a:spcBef>
                          <a:spcPts val="0"/>
                        </a:spcBef>
                        <a:spcAft>
                          <a:spcPts val="0"/>
                        </a:spcAft>
                        <a:buClrTx/>
                        <a:buSzTx/>
                        <a:buFontTx/>
                        <a:buNone/>
                        <a:tabLst/>
                        <a:defRPr/>
                      </a:pPr>
                      <a:r>
                        <a:rPr lang="en-US" sz="2000">
                          <a:latin typeface="Cambria" panose="02040503050406030204" pitchFamily="18" charset="0"/>
                        </a:rPr>
                        <a:t>5.28%</a:t>
                      </a:r>
                    </a:p>
                    <a:p>
                      <a:pPr algn="l"/>
                      <a:endParaRPr lang="en-US" sz="2000" b="0">
                        <a:latin typeface="Cambria" panose="02040503050406030204" pitchFamily="18" charset="0"/>
                        <a:cs typeface="Arial" panose="020B0604020202020204" pitchFamily="34" charset="0"/>
                      </a:endParaRPr>
                    </a:p>
                  </a:txBody>
                  <a:tcPr marL="226711" marR="75570" anchor="ctr"/>
                </a:tc>
                <a:extLst>
                  <a:ext uri="{0D108BD9-81ED-4DB2-BD59-A6C34878D82A}">
                    <a16:rowId xmlns:a16="http://schemas.microsoft.com/office/drawing/2014/main" val="468969027"/>
                  </a:ext>
                </a:extLst>
              </a:tr>
              <a:tr h="940391">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2000">
                          <a:latin typeface="Cambria" panose="02040503050406030204" pitchFamily="18" charset="0"/>
                        </a:rPr>
                        <a:t>Direct PLUS Loans for </a:t>
                      </a:r>
                      <a:r>
                        <a:rPr lang="en-US" sz="2000" b="1">
                          <a:latin typeface="Cambria" panose="02040503050406030204" pitchFamily="18" charset="0"/>
                        </a:rPr>
                        <a:t>Parents of Dependent Undergraduate </a:t>
                      </a:r>
                      <a:r>
                        <a:rPr lang="en-US" sz="2000" b="0" i="0">
                          <a:latin typeface="Cambria" panose="02040503050406030204" pitchFamily="18" charset="0"/>
                        </a:rPr>
                        <a:t>students and </a:t>
                      </a:r>
                      <a:r>
                        <a:rPr lang="en-US" sz="2000" b="1" i="0">
                          <a:latin typeface="Cambria" panose="02040503050406030204" pitchFamily="18" charset="0"/>
                        </a:rPr>
                        <a:t>Graduate or Professional </a:t>
                      </a:r>
                      <a:r>
                        <a:rPr lang="en-US" sz="2000" b="0" i="0">
                          <a:latin typeface="Cambria" panose="02040503050406030204" pitchFamily="18" charset="0"/>
                        </a:rPr>
                        <a:t>students</a:t>
                      </a:r>
                      <a:endParaRPr lang="en-US" sz="2000" b="0" i="0">
                        <a:latin typeface="Cambria" panose="02040503050406030204" pitchFamily="18" charset="0"/>
                        <a:cs typeface="Arial" panose="020B0604020202020204" pitchFamily="34" charset="0"/>
                      </a:endParaRPr>
                    </a:p>
                  </a:txBody>
                  <a:tcPr marL="226711" marR="75570" anchor="ctr"/>
                </a:tc>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endParaRPr lang="en-US" sz="2000" dirty="0">
                        <a:latin typeface="Cambria" panose="02040503050406030204" pitchFamily="18" charset="0"/>
                      </a:endParaRPr>
                    </a:p>
                    <a:p>
                      <a:pPr marL="0" marR="0" lvl="0" indent="0" algn="l" defTabSz="1219120" rtl="0" eaLnBrk="1" fontAlgn="auto" latinLnBrk="0" hangingPunct="1">
                        <a:lnSpc>
                          <a:spcPct val="100000"/>
                        </a:lnSpc>
                        <a:spcBef>
                          <a:spcPts val="0"/>
                        </a:spcBef>
                        <a:spcAft>
                          <a:spcPts val="0"/>
                        </a:spcAft>
                        <a:buClrTx/>
                        <a:buSzTx/>
                        <a:buFontTx/>
                        <a:buNone/>
                        <a:tabLst/>
                        <a:defRPr/>
                      </a:pPr>
                      <a:r>
                        <a:rPr lang="en-US" sz="2000" dirty="0">
                          <a:latin typeface="Cambria" panose="02040503050406030204" pitchFamily="18" charset="0"/>
                        </a:rPr>
                        <a:t>6.28%</a:t>
                      </a:r>
                    </a:p>
                    <a:p>
                      <a:pPr algn="l"/>
                      <a:endParaRPr lang="en-US" sz="2000" b="0" dirty="0">
                        <a:latin typeface="Cambria" panose="02040503050406030204" pitchFamily="18" charset="0"/>
                        <a:cs typeface="Arial" panose="020B0604020202020204" pitchFamily="34" charset="0"/>
                      </a:endParaRPr>
                    </a:p>
                  </a:txBody>
                  <a:tcPr marL="226711" marR="75570" anchor="ctr"/>
                </a:tc>
                <a:extLst>
                  <a:ext uri="{0D108BD9-81ED-4DB2-BD59-A6C34878D82A}">
                    <a16:rowId xmlns:a16="http://schemas.microsoft.com/office/drawing/2014/main" val="2470546094"/>
                  </a:ext>
                </a:extLst>
              </a:tr>
            </a:tbl>
          </a:graphicData>
        </a:graphic>
      </p:graphicFrame>
      <p:sp>
        <p:nvSpPr>
          <p:cNvPr id="6" name="Text Placeholder 3">
            <a:extLst>
              <a:ext uri="{FF2B5EF4-FFF2-40B4-BE49-F238E27FC236}">
                <a16:creationId xmlns:a16="http://schemas.microsoft.com/office/drawing/2014/main" id="{4D7AC1E6-142E-48FD-A6F5-0E902EA58AD7}"/>
              </a:ext>
            </a:extLst>
          </p:cNvPr>
          <p:cNvSpPr txBox="1">
            <a:spLocks/>
          </p:cNvSpPr>
          <p:nvPr/>
        </p:nvSpPr>
        <p:spPr>
          <a:xfrm>
            <a:off x="797068" y="1537929"/>
            <a:ext cx="9303893" cy="649126"/>
          </a:xfrm>
          <a:prstGeom prst="rect">
            <a:avLst/>
          </a:prstGeom>
        </p:spPr>
        <p:txBody>
          <a:bodyPr lIns="91440" tIns="45720" rIns="91440" bIns="45720" anchor="t"/>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800" dirty="0">
                <a:latin typeface="Cambria"/>
                <a:cs typeface="Arial"/>
                <a:hlinkClick r:id="rId3"/>
              </a:rPr>
              <a:t>May 19, 2021 Electronic Announcement</a:t>
            </a:r>
            <a:endParaRPr lang="en-US" sz="2800" dirty="0">
              <a:latin typeface="Cambria"/>
              <a:cs typeface="Arial"/>
            </a:endParaRPr>
          </a:p>
          <a:p>
            <a:pPr marL="457086" lvl="1" indent="0">
              <a:lnSpc>
                <a:spcPct val="100000"/>
              </a:lnSpc>
              <a:spcBef>
                <a:spcPts val="0"/>
              </a:spcBef>
              <a:buNone/>
            </a:pPr>
            <a:endParaRPr lang="en-US" sz="2600" dirty="0"/>
          </a:p>
        </p:txBody>
      </p:sp>
    </p:spTree>
    <p:extLst>
      <p:ext uri="{BB962C8B-B14F-4D97-AF65-F5344CB8AC3E}">
        <p14:creationId xmlns:p14="http://schemas.microsoft.com/office/powerpoint/2010/main" val="41088702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74F6F4-A849-344D-90D2-103B658694E6}"/>
              </a:ext>
            </a:extLst>
          </p:cNvPr>
          <p:cNvSpPr>
            <a:spLocks noGrp="1"/>
          </p:cNvSpPr>
          <p:nvPr>
            <p:ph type="sldNum" sz="quarter" idx="4"/>
          </p:nvPr>
        </p:nvSpPr>
        <p:spPr/>
        <p:txBody>
          <a:bodyPr/>
          <a:lstStyle/>
          <a:p>
            <a:fld id="{234755BD-B4AC-9044-BCE4-27904766F8BB}" type="slidenum">
              <a:rPr lang="en-US" smtClean="0"/>
              <a:pPr/>
              <a:t>38</a:t>
            </a:fld>
            <a:endParaRPr lang="en-US"/>
          </a:p>
        </p:txBody>
      </p:sp>
      <p:sp>
        <p:nvSpPr>
          <p:cNvPr id="3" name="Title 2">
            <a:extLst>
              <a:ext uri="{FF2B5EF4-FFF2-40B4-BE49-F238E27FC236}">
                <a16:creationId xmlns:a16="http://schemas.microsoft.com/office/drawing/2014/main" id="{D577D37A-AC34-9A45-AABB-55AE1B83991B}"/>
              </a:ext>
            </a:extLst>
          </p:cNvPr>
          <p:cNvSpPr>
            <a:spLocks noGrp="1"/>
          </p:cNvSpPr>
          <p:nvPr>
            <p:ph type="title"/>
          </p:nvPr>
        </p:nvSpPr>
        <p:spPr>
          <a:xfrm>
            <a:off x="912570" y="349506"/>
            <a:ext cx="9964979" cy="798177"/>
          </a:xfrm>
        </p:spPr>
        <p:txBody>
          <a:bodyPr/>
          <a:lstStyle/>
          <a:p>
            <a:r>
              <a:rPr lang="en-US" dirty="0"/>
              <a:t>Federal Loan Origination fee changes</a:t>
            </a:r>
          </a:p>
        </p:txBody>
      </p:sp>
      <p:graphicFrame>
        <p:nvGraphicFramePr>
          <p:cNvPr id="14" name="Table 13">
            <a:extLst>
              <a:ext uri="{FF2B5EF4-FFF2-40B4-BE49-F238E27FC236}">
                <a16:creationId xmlns:a16="http://schemas.microsoft.com/office/drawing/2014/main" id="{BF1C4D07-A21C-C44B-B4C6-F587288ADE58}"/>
              </a:ext>
            </a:extLst>
          </p:cNvPr>
          <p:cNvGraphicFramePr>
            <a:graphicFrameLocks noGrp="1"/>
          </p:cNvGraphicFramePr>
          <p:nvPr/>
        </p:nvGraphicFramePr>
        <p:xfrm>
          <a:off x="1108400" y="2281806"/>
          <a:ext cx="10212473" cy="3496222"/>
        </p:xfrm>
        <a:graphic>
          <a:graphicData uri="http://schemas.openxmlformats.org/drawingml/2006/table">
            <a:tbl>
              <a:tblPr firstRow="1" bandRow="1">
                <a:tableStyleId>{E8B1032C-EA38-4F05-BA0D-38AFFFC7BED3}</a:tableStyleId>
              </a:tblPr>
              <a:tblGrid>
                <a:gridCol w="3796392">
                  <a:extLst>
                    <a:ext uri="{9D8B030D-6E8A-4147-A177-3AD203B41FA5}">
                      <a16:colId xmlns:a16="http://schemas.microsoft.com/office/drawing/2014/main" val="1316158352"/>
                    </a:ext>
                  </a:extLst>
                </a:gridCol>
                <a:gridCol w="3347357">
                  <a:extLst>
                    <a:ext uri="{9D8B030D-6E8A-4147-A177-3AD203B41FA5}">
                      <a16:colId xmlns:a16="http://schemas.microsoft.com/office/drawing/2014/main" val="2439777107"/>
                    </a:ext>
                  </a:extLst>
                </a:gridCol>
                <a:gridCol w="3068724">
                  <a:extLst>
                    <a:ext uri="{9D8B030D-6E8A-4147-A177-3AD203B41FA5}">
                      <a16:colId xmlns:a16="http://schemas.microsoft.com/office/drawing/2014/main" val="3060045548"/>
                    </a:ext>
                  </a:extLst>
                </a:gridCol>
              </a:tblGrid>
              <a:tr h="836426">
                <a:tc>
                  <a:txBody>
                    <a:bodyPr/>
                    <a:lstStyle/>
                    <a:p>
                      <a:pPr algn="l"/>
                      <a:r>
                        <a:rPr lang="en-US" sz="2000" baseline="0">
                          <a:latin typeface="Cambria"/>
                        </a:rPr>
                        <a:t>Any loan disbursement for a loan where the first disbursement is/will be…</a:t>
                      </a:r>
                      <a:endParaRPr lang="en-US" sz="2000" b="0" i="0" baseline="0">
                        <a:solidFill>
                          <a:schemeClr val="bg1"/>
                        </a:solidFill>
                        <a:latin typeface="Cambria"/>
                      </a:endParaRPr>
                    </a:p>
                  </a:txBody>
                  <a:tcPr marL="226711" marR="75570" anchor="ctr"/>
                </a:tc>
                <a:tc>
                  <a:txBody>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lang="en-US" sz="2000" baseline="0">
                          <a:latin typeface="Cambria"/>
                        </a:rPr>
                        <a:t>T</a:t>
                      </a:r>
                      <a:r>
                        <a:rPr lang="en-US" sz="2000" b="1" kern="1200" baseline="0">
                          <a:solidFill>
                            <a:schemeClr val="tx1"/>
                          </a:solidFill>
                          <a:latin typeface="Cambria"/>
                          <a:ea typeface="+mn-ea"/>
                          <a:cs typeface="+mn-cs"/>
                        </a:rPr>
                        <a:t>he origination fee percentage (%) for Direct Subsidized Loans and Unsubsidized Loans is…</a:t>
                      </a:r>
                    </a:p>
                    <a:p>
                      <a:pPr algn="l"/>
                      <a:endParaRPr lang="en-US" sz="2000" b="0" i="0" baseline="0">
                        <a:solidFill>
                          <a:schemeClr val="bg1"/>
                        </a:solidFill>
                        <a:latin typeface="Cambria"/>
                      </a:endParaRPr>
                    </a:p>
                  </a:txBody>
                  <a:tcPr marL="226711" marR="75570" anchor="ctr"/>
                </a:tc>
                <a:tc>
                  <a:txBody>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lang="en-US" sz="2000" baseline="0">
                          <a:latin typeface="Cambria"/>
                        </a:rPr>
                        <a:t>The origination fee percentage (%) for Direct PLUS Loans is…</a:t>
                      </a:r>
                      <a:endParaRPr lang="en-US" sz="2000" b="0" i="0" baseline="0">
                        <a:solidFill>
                          <a:schemeClr val="bg1"/>
                        </a:solidFill>
                        <a:latin typeface="Cambria"/>
                      </a:endParaRPr>
                    </a:p>
                    <a:p>
                      <a:pPr algn="l"/>
                      <a:endParaRPr lang="en-US" sz="2000" b="0" i="0" baseline="0">
                        <a:solidFill>
                          <a:schemeClr val="bg1"/>
                        </a:solidFill>
                        <a:latin typeface="Cambria"/>
                      </a:endParaRPr>
                    </a:p>
                  </a:txBody>
                  <a:tcPr marL="226711" marR="75570" anchor="ctr"/>
                </a:tc>
                <a:extLst>
                  <a:ext uri="{0D108BD9-81ED-4DB2-BD59-A6C34878D82A}">
                    <a16:rowId xmlns:a16="http://schemas.microsoft.com/office/drawing/2014/main" val="2317799479"/>
                  </a:ext>
                </a:extLst>
              </a:tr>
              <a:tr h="940391">
                <a:tc>
                  <a:txBody>
                    <a:bodyPr/>
                    <a:lstStyle/>
                    <a:p>
                      <a:pPr marL="0" marR="0" lvl="0" indent="0" algn="l" rtl="0" eaLnBrk="1" fontAlgn="auto" latinLnBrk="0" hangingPunct="1">
                        <a:lnSpc>
                          <a:spcPct val="100000"/>
                        </a:lnSpc>
                        <a:spcBef>
                          <a:spcPts val="0"/>
                        </a:spcBef>
                        <a:spcAft>
                          <a:spcPts val="0"/>
                        </a:spcAft>
                        <a:buClrTx/>
                        <a:buSzTx/>
                        <a:buFontTx/>
                        <a:buNone/>
                      </a:pPr>
                      <a:r>
                        <a:rPr lang="en-US" sz="2000" b="0" i="0">
                          <a:latin typeface="Cambria"/>
                          <a:ea typeface="Cambria" panose="02040503050406030204" pitchFamily="18" charset="0"/>
                          <a:cs typeface="Arial"/>
                        </a:rPr>
                        <a:t>On or after October 1, 2020 and before October 1, 2021</a:t>
                      </a:r>
                    </a:p>
                  </a:txBody>
                  <a:tcPr marL="226711" marR="75570" anchor="ctr"/>
                </a:tc>
                <a:tc>
                  <a:txBody>
                    <a:bodyPr/>
                    <a:lstStyle/>
                    <a:p>
                      <a:r>
                        <a:rPr lang="en-US" sz="2000">
                          <a:latin typeface="Cambria"/>
                          <a:ea typeface="Cambria" panose="02040503050406030204" pitchFamily="18" charset="0"/>
                        </a:rPr>
                        <a:t>1.057%</a:t>
                      </a:r>
                    </a:p>
                  </a:txBody>
                  <a:tcPr marL="226711" marR="75570" anchor="ctr"/>
                </a:tc>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2000">
                          <a:latin typeface="Cambria"/>
                          <a:ea typeface="Cambria" panose="02040503050406030204" pitchFamily="18" charset="0"/>
                        </a:rPr>
                        <a:t>4.228%</a:t>
                      </a:r>
                    </a:p>
                  </a:txBody>
                  <a:tcPr marL="226711" marR="75570" anchor="ctr"/>
                </a:tc>
                <a:extLst>
                  <a:ext uri="{0D108BD9-81ED-4DB2-BD59-A6C34878D82A}">
                    <a16:rowId xmlns:a16="http://schemas.microsoft.com/office/drawing/2014/main" val="1015732752"/>
                  </a:ext>
                </a:extLst>
              </a:tr>
              <a:tr h="940391">
                <a:tc>
                  <a:txBody>
                    <a:bodyPr/>
                    <a:lstStyle/>
                    <a:p>
                      <a:pPr marL="0" marR="0" lvl="0" indent="0" algn="l" rtl="0" eaLnBrk="1" fontAlgn="auto" latinLnBrk="0" hangingPunct="1">
                        <a:lnSpc>
                          <a:spcPct val="100000"/>
                        </a:lnSpc>
                        <a:spcBef>
                          <a:spcPts val="0"/>
                        </a:spcBef>
                        <a:spcAft>
                          <a:spcPts val="0"/>
                        </a:spcAft>
                        <a:buClrTx/>
                        <a:buSzTx/>
                        <a:buFontTx/>
                        <a:buNone/>
                      </a:pPr>
                      <a:r>
                        <a:rPr lang="en-US" sz="2000" b="0" i="0">
                          <a:latin typeface="Cambria"/>
                          <a:ea typeface="Cambria" panose="02040503050406030204" pitchFamily="18" charset="0"/>
                          <a:cs typeface="Arial"/>
                        </a:rPr>
                        <a:t>On or after October 1, 2021 and before October 1, 2022</a:t>
                      </a:r>
                    </a:p>
                  </a:txBody>
                  <a:tcPr marL="226711" marR="75570" anchor="ctr"/>
                </a:tc>
                <a:tc>
                  <a:txBody>
                    <a:bodyPr/>
                    <a:lstStyle/>
                    <a:p>
                      <a:r>
                        <a:rPr lang="en-US" sz="2000">
                          <a:latin typeface="Cambria"/>
                          <a:ea typeface="Cambria" panose="02040503050406030204" pitchFamily="18" charset="0"/>
                        </a:rPr>
                        <a:t>1.057%</a:t>
                      </a:r>
                    </a:p>
                  </a:txBody>
                  <a:tcPr marL="226711" marR="75570" anchor="ctr"/>
                </a:tc>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2000" dirty="0">
                          <a:latin typeface="Cambria"/>
                          <a:ea typeface="Cambria" panose="02040503050406030204" pitchFamily="18" charset="0"/>
                        </a:rPr>
                        <a:t>4.228%</a:t>
                      </a:r>
                    </a:p>
                  </a:txBody>
                  <a:tcPr marL="226711" marR="75570" anchor="ctr"/>
                </a:tc>
                <a:extLst>
                  <a:ext uri="{0D108BD9-81ED-4DB2-BD59-A6C34878D82A}">
                    <a16:rowId xmlns:a16="http://schemas.microsoft.com/office/drawing/2014/main" val="468969027"/>
                  </a:ext>
                </a:extLst>
              </a:tr>
            </a:tbl>
          </a:graphicData>
        </a:graphic>
      </p:graphicFrame>
      <p:sp>
        <p:nvSpPr>
          <p:cNvPr id="6" name="Text Placeholder 3">
            <a:extLst>
              <a:ext uri="{FF2B5EF4-FFF2-40B4-BE49-F238E27FC236}">
                <a16:creationId xmlns:a16="http://schemas.microsoft.com/office/drawing/2014/main" id="{4D7AC1E6-142E-48FD-A6F5-0E902EA58AD7}"/>
              </a:ext>
            </a:extLst>
          </p:cNvPr>
          <p:cNvSpPr txBox="1">
            <a:spLocks/>
          </p:cNvSpPr>
          <p:nvPr/>
        </p:nvSpPr>
        <p:spPr>
          <a:xfrm>
            <a:off x="808108" y="1547553"/>
            <a:ext cx="9303893" cy="649126"/>
          </a:xfrm>
          <a:prstGeom prst="rect">
            <a:avLst/>
          </a:prstGeom>
        </p:spPr>
        <p:txBody>
          <a:bodyPr lIns="91440" tIns="45720" rIns="91440" bIns="45720" anchor="t"/>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800" dirty="0">
                <a:latin typeface="Cambria"/>
                <a:cs typeface="Arial"/>
                <a:hlinkClick r:id="rId3"/>
              </a:rPr>
              <a:t>May 17, 2021 Electronic Announcement</a:t>
            </a:r>
            <a:endParaRPr lang="en-US" sz="2800" dirty="0">
              <a:latin typeface="Cambria"/>
              <a:cs typeface="Arial"/>
            </a:endParaRPr>
          </a:p>
          <a:p>
            <a:pPr marL="457086" lvl="1" indent="0">
              <a:lnSpc>
                <a:spcPct val="100000"/>
              </a:lnSpc>
              <a:spcBef>
                <a:spcPts val="0"/>
              </a:spcBef>
              <a:buNone/>
            </a:pPr>
            <a:endParaRPr lang="en-US" sz="2600" dirty="0"/>
          </a:p>
        </p:txBody>
      </p:sp>
    </p:spTree>
    <p:extLst>
      <p:ext uri="{BB962C8B-B14F-4D97-AF65-F5344CB8AC3E}">
        <p14:creationId xmlns:p14="http://schemas.microsoft.com/office/powerpoint/2010/main" val="17549862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39</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0" y="349506"/>
            <a:ext cx="9822105" cy="798177"/>
          </a:xfrm>
        </p:spPr>
        <p:txBody>
          <a:bodyPr/>
          <a:lstStyle/>
          <a:p>
            <a:r>
              <a:rPr lang="en-US" dirty="0"/>
              <a:t>American rescue plan - Unemployment</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3" y="1450404"/>
            <a:ext cx="10693760" cy="4803248"/>
          </a:xfrm>
        </p:spPr>
        <p:txBody>
          <a:bodyPr/>
          <a:lstStyle/>
          <a:p>
            <a:pPr marL="0" indent="0">
              <a:spcBef>
                <a:spcPts val="600"/>
              </a:spcBef>
              <a:buNone/>
            </a:pPr>
            <a:r>
              <a:rPr lang="en-US" altLang="en-US" sz="2800" dirty="0">
                <a:hlinkClick r:id="rId2"/>
              </a:rPr>
              <a:t>EA ID: APP-21-18</a:t>
            </a:r>
            <a:endParaRPr lang="en-US" altLang="en-US" sz="2800" dirty="0"/>
          </a:p>
          <a:p>
            <a:pPr>
              <a:spcBef>
                <a:spcPts val="600"/>
              </a:spcBef>
            </a:pPr>
            <a:r>
              <a:rPr lang="en-US" altLang="en-US" dirty="0"/>
              <a:t>The American Rescue Plan (ARP) made the first $10,200 of unemployment benefits non-taxable for each taxpayer with incomes less than $150,000</a:t>
            </a:r>
          </a:p>
          <a:p>
            <a:pPr>
              <a:spcBef>
                <a:spcPts val="600"/>
              </a:spcBef>
            </a:pPr>
            <a:r>
              <a:rPr lang="en-US" altLang="en-US" dirty="0"/>
              <a:t>Tax filers who received unemployment benefits in 2020 and filed taxes prior to March 11, 2021, will have a higher AGI on their original tax record compared to those who filed (or amended) after the enactment of the ARP.</a:t>
            </a:r>
          </a:p>
          <a:p>
            <a:pPr>
              <a:spcBef>
                <a:spcPts val="600"/>
              </a:spcBef>
            </a:pPr>
            <a:r>
              <a:rPr lang="en-US" altLang="en-US" dirty="0"/>
              <a:t>FAFSA® filers who meet those conditions and use the IRS Data Retrieval Tool (DRT) for the 2022-23 award year will have a higher AGI</a:t>
            </a:r>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1070172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Negotiated rulemaking</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74195" y="1550992"/>
            <a:ext cx="10443610" cy="4803248"/>
          </a:xfrm>
        </p:spPr>
        <p:txBody>
          <a:bodyPr/>
          <a:lstStyle/>
          <a:p>
            <a:r>
              <a:rPr lang="en-US" dirty="0"/>
              <a:t>The Department is convening multiple committees to develop proposed regulations on the affordability of postsecondary education, institutional accountability, and Federal student loans</a:t>
            </a:r>
          </a:p>
          <a:p>
            <a:r>
              <a:rPr lang="en-US" dirty="0"/>
              <a:t>Negotiations are currently in progress</a:t>
            </a:r>
          </a:p>
          <a:p>
            <a:pPr lvl="1"/>
            <a:r>
              <a:rPr lang="en-US" sz="2400" dirty="0">
                <a:solidFill>
                  <a:schemeClr val="tx1"/>
                </a:solidFill>
              </a:rPr>
              <a:t>Session 1 held October 4-8</a:t>
            </a:r>
          </a:p>
          <a:p>
            <a:pPr lvl="1"/>
            <a:r>
              <a:rPr lang="en-US" sz="2400" dirty="0">
                <a:solidFill>
                  <a:schemeClr val="tx1"/>
                </a:solidFill>
              </a:rPr>
              <a:t>Session 2 held November 1-5</a:t>
            </a:r>
          </a:p>
          <a:p>
            <a:pPr lvl="1"/>
            <a:r>
              <a:rPr lang="en-US" sz="2400" dirty="0">
                <a:solidFill>
                  <a:schemeClr val="tx1"/>
                </a:solidFill>
              </a:rPr>
              <a:t>Session 3 scheduled December 6-10</a:t>
            </a:r>
          </a:p>
          <a:p>
            <a:r>
              <a:rPr lang="en-US" dirty="0"/>
              <a:t>Additional negotiations are anticipated for early 2022</a:t>
            </a:r>
          </a:p>
          <a:p>
            <a:r>
              <a:rPr lang="en-US" dirty="0"/>
              <a:t>More information available at </a:t>
            </a:r>
            <a:r>
              <a:rPr lang="en-US" dirty="0">
                <a:hlinkClick r:id="rId2"/>
              </a:rPr>
              <a:t>OPE’s negotiated rulemaking website</a:t>
            </a:r>
            <a:r>
              <a:rPr lang="en-US" dirty="0"/>
              <a:t>. </a:t>
            </a:r>
            <a:endParaRPr lang="en-US" dirty="0">
              <a:solidFill>
                <a:schemeClr val="tx1"/>
              </a:solidFill>
            </a:endParaRPr>
          </a:p>
        </p:txBody>
      </p:sp>
    </p:spTree>
    <p:extLst>
      <p:ext uri="{BB962C8B-B14F-4D97-AF65-F5344CB8AC3E}">
        <p14:creationId xmlns:p14="http://schemas.microsoft.com/office/powerpoint/2010/main" val="31192525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40</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0" y="349506"/>
            <a:ext cx="9822105" cy="798177"/>
          </a:xfrm>
        </p:spPr>
        <p:txBody>
          <a:bodyPr/>
          <a:lstStyle/>
          <a:p>
            <a:r>
              <a:rPr lang="en-US" dirty="0"/>
              <a:t>American rescue plan - Unemployment</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3" y="1450404"/>
            <a:ext cx="10365769" cy="4803248"/>
          </a:xfrm>
        </p:spPr>
        <p:txBody>
          <a:bodyPr/>
          <a:lstStyle/>
          <a:p>
            <a:pPr marL="0" indent="0">
              <a:spcBef>
                <a:spcPts val="600"/>
              </a:spcBef>
              <a:buNone/>
            </a:pPr>
            <a:r>
              <a:rPr lang="en-US" altLang="en-US" sz="2800" dirty="0">
                <a:hlinkClick r:id="rId2"/>
              </a:rPr>
              <a:t>EA ID: APP-21-18</a:t>
            </a:r>
            <a:endParaRPr lang="en-US" altLang="en-US" sz="2800" dirty="0"/>
          </a:p>
          <a:p>
            <a:pPr>
              <a:spcBef>
                <a:spcPts val="600"/>
              </a:spcBef>
            </a:pPr>
            <a:r>
              <a:rPr lang="en-US" altLang="en-US" dirty="0"/>
              <a:t>Under the HEROES Act, the Department </a:t>
            </a:r>
            <a:r>
              <a:rPr lang="en-US" altLang="en-US" i="1" dirty="0"/>
              <a:t>waives</a:t>
            </a:r>
            <a:r>
              <a:rPr lang="en-US" altLang="en-US" dirty="0"/>
              <a:t> the requirement to report those untaxed unemployment benefits as untaxed income</a:t>
            </a:r>
          </a:p>
          <a:p>
            <a:pPr>
              <a:spcBef>
                <a:spcPts val="600"/>
              </a:spcBef>
            </a:pPr>
            <a:r>
              <a:rPr lang="en-US" altLang="en-US" dirty="0"/>
              <a:t>When financial aid administrators become aware that an applicant's FAFSA/ISIR includes untaxed unemployment benefits either in the applicant’s (or the parents’ or spouse’s) AGI or in untaxed income, those benefits should be removed.</a:t>
            </a:r>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22088199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41</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9536354" cy="798177"/>
          </a:xfrm>
        </p:spPr>
        <p:txBody>
          <a:bodyPr/>
          <a:lstStyle/>
          <a:p>
            <a:r>
              <a:rPr lang="en-US" dirty="0" err="1"/>
              <a:t>Irs</a:t>
            </a:r>
            <a:r>
              <a:rPr lang="en-US" dirty="0"/>
              <a:t> DRT – inaccurate $1 AGI</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912571" y="1400709"/>
            <a:ext cx="10368342" cy="4803248"/>
          </a:xfrm>
        </p:spPr>
        <p:txBody>
          <a:bodyPr/>
          <a:lstStyle/>
          <a:p>
            <a:pPr marL="0" indent="0">
              <a:spcBef>
                <a:spcPts val="600"/>
              </a:spcBef>
              <a:buNone/>
            </a:pPr>
            <a:r>
              <a:rPr lang="en-US" altLang="en-US" sz="2800" dirty="0">
                <a:hlinkClick r:id="rId2"/>
              </a:rPr>
              <a:t>EA ID: APP-21-19</a:t>
            </a:r>
            <a:endParaRPr lang="en-US" altLang="en-US" sz="2800" dirty="0"/>
          </a:p>
          <a:p>
            <a:pPr>
              <a:spcBef>
                <a:spcPts val="600"/>
              </a:spcBef>
            </a:pPr>
            <a:r>
              <a:rPr lang="en-US" altLang="en-US" dirty="0"/>
              <a:t>In March 2021, FSA alerted the community to a situation involving possible inaccurate reporting of AGI for some applicants (or parents) who used the IRS Data Retrieval Tool (DRT)</a:t>
            </a:r>
          </a:p>
          <a:p>
            <a:pPr>
              <a:spcBef>
                <a:spcPts val="600"/>
              </a:spcBef>
            </a:pPr>
            <a:r>
              <a:rPr lang="en-US" altLang="en-US" dirty="0"/>
              <a:t>FAFSA</a:t>
            </a:r>
            <a:r>
              <a:rPr lang="en-US" altLang="en-US" baseline="30000" dirty="0"/>
              <a:t>® </a:t>
            </a:r>
            <a:r>
              <a:rPr lang="en-US" altLang="en-US" dirty="0"/>
              <a:t>filers who use the IRS non-filer portal, subsequently file a 2020 tax return, and then use the IRS DRT, will unknowingly report an incorrect AGI of $1</a:t>
            </a:r>
          </a:p>
          <a:p>
            <a:pPr>
              <a:spcBef>
                <a:spcPts val="600"/>
              </a:spcBef>
            </a:pPr>
            <a:r>
              <a:rPr lang="en-US" altLang="en-US" dirty="0"/>
              <a:t>Schools are encouraged to identify instances of $1 AGIs for the 2022-23 FAFSA</a:t>
            </a:r>
            <a:r>
              <a:rPr lang="en-US" altLang="en-US" baseline="30000" dirty="0"/>
              <a:t>® </a:t>
            </a:r>
            <a:r>
              <a:rPr lang="en-US" altLang="en-US" dirty="0"/>
              <a:t>cycle and follow up with applicants to resolve.</a:t>
            </a:r>
          </a:p>
          <a:p>
            <a:pPr>
              <a:spcBef>
                <a:spcPts val="600"/>
              </a:spcBef>
            </a:pPr>
            <a:r>
              <a:rPr lang="en-US" altLang="en-US" dirty="0"/>
              <a:t>Encourage applicant to obtain an IRS Record of Account</a:t>
            </a: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2200867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Designated entities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550992"/>
            <a:ext cx="10338023" cy="4803248"/>
          </a:xfrm>
        </p:spPr>
        <p:txBody>
          <a:bodyPr/>
          <a:lstStyle/>
          <a:p>
            <a:pPr>
              <a:spcBef>
                <a:spcPts val="600"/>
              </a:spcBef>
            </a:pPr>
            <a:r>
              <a:rPr lang="en-US" altLang="en-US" sz="2800" dirty="0"/>
              <a:t>The Secretary may designate entities that can use FAFSA data for a specific non-</a:t>
            </a:r>
            <a:r>
              <a:rPr lang="en-US" altLang="en-US" sz="2800" i="1" dirty="0"/>
              <a:t>Title IV </a:t>
            </a:r>
            <a:r>
              <a:rPr lang="en-US" altLang="en-US" sz="2800" dirty="0"/>
              <a:t>purpose without the student's explicit written consent.</a:t>
            </a:r>
          </a:p>
          <a:p>
            <a:pPr>
              <a:spcBef>
                <a:spcPts val="600"/>
              </a:spcBef>
            </a:pPr>
            <a:r>
              <a:rPr lang="en-US" altLang="en-US" sz="2800" dirty="0"/>
              <a:t>Designated in 2021:</a:t>
            </a:r>
          </a:p>
          <a:p>
            <a:pPr lvl="1">
              <a:spcBef>
                <a:spcPts val="600"/>
              </a:spcBef>
            </a:pPr>
            <a:r>
              <a:rPr lang="en-US" altLang="en-US" dirty="0">
                <a:solidFill>
                  <a:schemeClr val="tx1"/>
                </a:solidFill>
              </a:rPr>
              <a:t>US Department of Agriculture for the Supplemental Nutrition Assistance Program (SNAP)</a:t>
            </a:r>
          </a:p>
          <a:p>
            <a:pPr lvl="1">
              <a:spcBef>
                <a:spcPts val="600"/>
              </a:spcBef>
            </a:pPr>
            <a:r>
              <a:rPr lang="en-US" altLang="en-US" dirty="0">
                <a:solidFill>
                  <a:schemeClr val="tx1"/>
                </a:solidFill>
              </a:rPr>
              <a:t>Federal Communication Commission for the Emergency Broadband Benefit (EBB) program</a:t>
            </a:r>
          </a:p>
          <a:p>
            <a:pPr lvl="1">
              <a:spcBef>
                <a:spcPts val="600"/>
              </a:spcBef>
            </a:pPr>
            <a:r>
              <a:rPr lang="en-US" altLang="en-US" dirty="0">
                <a:solidFill>
                  <a:schemeClr val="tx1"/>
                </a:solidFill>
              </a:rPr>
              <a:t>US Department of Health and Human Services for individuals to purchase health insurance through the Federally Facilitated Marketplace </a:t>
            </a:r>
          </a:p>
          <a:p>
            <a:pPr lvl="1">
              <a:spcBef>
                <a:spcPts val="600"/>
              </a:spcBef>
            </a:pPr>
            <a:r>
              <a:rPr lang="en-US" altLang="en-US" dirty="0">
                <a:solidFill>
                  <a:schemeClr val="tx1"/>
                </a:solidFill>
              </a:rPr>
              <a:t>US Department of Labor for the Pandemic Unemployment Assistance (PUA) program</a:t>
            </a:r>
          </a:p>
          <a:p>
            <a:pPr lvl="1">
              <a:spcBef>
                <a:spcPts val="600"/>
              </a:spcBef>
            </a:pPr>
            <a:r>
              <a:rPr lang="en-US" altLang="en-US" dirty="0">
                <a:solidFill>
                  <a:schemeClr val="tx1"/>
                </a:solidFill>
              </a:rPr>
              <a:t>US Department of The Treasury for the Child Tax Credit (CTC) and Economic Impact Payments</a:t>
            </a:r>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41039748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43</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Iraq-Afghanistan service grant</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3" y="1450404"/>
            <a:ext cx="10347548" cy="4803248"/>
          </a:xfrm>
        </p:spPr>
        <p:txBody>
          <a:bodyPr/>
          <a:lstStyle/>
          <a:p>
            <a:pPr>
              <a:spcBef>
                <a:spcPts val="600"/>
              </a:spcBef>
            </a:pPr>
            <a:r>
              <a:rPr lang="en-US" altLang="en-US" sz="2800" dirty="0"/>
              <a:t>Aid for students:</a:t>
            </a:r>
          </a:p>
          <a:p>
            <a:pPr lvl="1">
              <a:spcBef>
                <a:spcPts val="600"/>
              </a:spcBef>
            </a:pPr>
            <a:r>
              <a:rPr lang="en-US" altLang="en-US" sz="2400" dirty="0">
                <a:solidFill>
                  <a:schemeClr val="tx1"/>
                </a:solidFill>
              </a:rPr>
              <a:t>with a parent or guardian who was a member of the U.S. Armed forces who died as a result of service in Iraq or Afghanistan after September 11, 2001; and</a:t>
            </a:r>
          </a:p>
          <a:p>
            <a:pPr lvl="1">
              <a:spcBef>
                <a:spcPts val="600"/>
              </a:spcBef>
            </a:pPr>
            <a:r>
              <a:rPr lang="en-US" altLang="en-US" sz="2400" dirty="0">
                <a:solidFill>
                  <a:schemeClr val="tx1"/>
                </a:solidFill>
              </a:rPr>
              <a:t>who were under 24 years old or enrolled in college when their parent or guardian died</a:t>
            </a:r>
          </a:p>
          <a:p>
            <a:pPr>
              <a:spcBef>
                <a:spcPts val="600"/>
              </a:spcBef>
            </a:pPr>
            <a:endParaRPr lang="en-US" altLang="en-US" sz="200" dirty="0"/>
          </a:p>
          <a:p>
            <a:pPr>
              <a:spcBef>
                <a:spcPts val="600"/>
              </a:spcBef>
            </a:pPr>
            <a:r>
              <a:rPr lang="en-US" altLang="en-US" sz="2800" dirty="0"/>
              <a:t>Maximum Pell Grant ($6495) or Iraq and Afghanistan Service Grant ($6124.79)  </a:t>
            </a:r>
          </a:p>
          <a:p>
            <a:pPr>
              <a:spcBef>
                <a:spcPts val="600"/>
              </a:spcBef>
            </a:pPr>
            <a:r>
              <a:rPr lang="en-US" altLang="en-US" sz="2800" dirty="0"/>
              <a:t>Match with Department of Defense – included on ISIR and SAR</a:t>
            </a:r>
          </a:p>
          <a:p>
            <a:pPr>
              <a:spcBef>
                <a:spcPts val="600"/>
              </a:spcBef>
            </a:pPr>
            <a:r>
              <a:rPr lang="en-US" altLang="en-US" sz="2800" dirty="0"/>
              <a:t>Post 9/11 Deceased Veteran Dependent Indicator field and IAS Grant checkbox in COD.</a:t>
            </a:r>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27552874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7C3D4A-A93B-7B4D-9CC6-05CB32B15193}"/>
              </a:ext>
            </a:extLst>
          </p:cNvPr>
          <p:cNvSpPr>
            <a:spLocks noGrp="1"/>
          </p:cNvSpPr>
          <p:nvPr>
            <p:ph type="sldNum" sz="quarter" idx="4"/>
          </p:nvPr>
        </p:nvSpPr>
        <p:spPr>
          <a:xfrm>
            <a:off x="11707151" y="6550662"/>
            <a:ext cx="399651" cy="312098"/>
          </a:xfrm>
        </p:spPr>
        <p:txBody>
          <a:bodyPr/>
          <a:lstStyle/>
          <a:p>
            <a:fld id="{234755BD-B4AC-9044-BCE4-27904766F8BB}" type="slidenum">
              <a:rPr lang="en-US" smtClean="0"/>
              <a:pPr/>
              <a:t>44</a:t>
            </a:fld>
            <a:endParaRPr lang="en-US"/>
          </a:p>
        </p:txBody>
      </p:sp>
      <p:sp>
        <p:nvSpPr>
          <p:cNvPr id="9" name="Text Placeholder 2">
            <a:extLst>
              <a:ext uri="{FF2B5EF4-FFF2-40B4-BE49-F238E27FC236}">
                <a16:creationId xmlns:a16="http://schemas.microsoft.com/office/drawing/2014/main" id="{C3422C8C-7409-4E09-A173-2841E1089525}"/>
              </a:ext>
            </a:extLst>
          </p:cNvPr>
          <p:cNvSpPr>
            <a:spLocks noGrp="1"/>
          </p:cNvSpPr>
          <p:nvPr>
            <p:ph type="body" sz="quarter" idx="20"/>
          </p:nvPr>
        </p:nvSpPr>
        <p:spPr>
          <a:xfrm>
            <a:off x="7786317" y="1859922"/>
            <a:ext cx="4091540" cy="798177"/>
          </a:xfrm>
        </p:spPr>
        <p:txBody>
          <a:bodyPr/>
          <a:lstStyle/>
          <a:p>
            <a:r>
              <a:rPr lang="en-US" sz="1600" dirty="0"/>
              <a:t>Mandatory for </a:t>
            </a:r>
            <a:r>
              <a:rPr lang="en-US" sz="1600" i="1" dirty="0"/>
              <a:t>Title IV </a:t>
            </a:r>
            <a:r>
              <a:rPr lang="en-US" sz="1600" dirty="0"/>
              <a:t>institutions and voluntary for non-</a:t>
            </a:r>
            <a:r>
              <a:rPr lang="en-US" sz="1600" i="1" dirty="0"/>
              <a:t>Title IV </a:t>
            </a:r>
            <a:r>
              <a:rPr lang="en-US" sz="1600" dirty="0"/>
              <a:t>institutions.</a:t>
            </a:r>
          </a:p>
        </p:txBody>
      </p:sp>
      <p:sp>
        <p:nvSpPr>
          <p:cNvPr id="12" name="Text Placeholder 6">
            <a:extLst>
              <a:ext uri="{FF2B5EF4-FFF2-40B4-BE49-F238E27FC236}">
                <a16:creationId xmlns:a16="http://schemas.microsoft.com/office/drawing/2014/main" id="{76373CE9-6E1E-4534-97A4-063E7AFE1998}"/>
              </a:ext>
            </a:extLst>
          </p:cNvPr>
          <p:cNvSpPr>
            <a:spLocks noGrp="1"/>
          </p:cNvSpPr>
          <p:nvPr>
            <p:ph type="body" sz="quarter" idx="23"/>
          </p:nvPr>
        </p:nvSpPr>
        <p:spPr>
          <a:xfrm>
            <a:off x="7757198" y="1503541"/>
            <a:ext cx="3515854" cy="366626"/>
          </a:xfrm>
        </p:spPr>
        <p:txBody>
          <a:bodyPr/>
          <a:lstStyle/>
          <a:p>
            <a:r>
              <a:rPr lang="en-US"/>
              <a:t>IPEDS Surveys</a:t>
            </a:r>
          </a:p>
        </p:txBody>
      </p:sp>
      <p:pic>
        <p:nvPicPr>
          <p:cNvPr id="13" name="Picture 12" descr="Graphical user interface, website&#10;&#10;Description automatically generated">
            <a:extLst>
              <a:ext uri="{FF2B5EF4-FFF2-40B4-BE49-F238E27FC236}">
                <a16:creationId xmlns:a16="http://schemas.microsoft.com/office/drawing/2014/main" id="{F3C949BD-3FDF-4C40-8042-359A3FD833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3019" y="1745396"/>
            <a:ext cx="6423950" cy="3956253"/>
          </a:xfrm>
          <a:prstGeom prst="rect">
            <a:avLst/>
          </a:prstGeom>
        </p:spPr>
      </p:pic>
      <p:pic>
        <p:nvPicPr>
          <p:cNvPr id="14" name="Picture 13">
            <a:extLst>
              <a:ext uri="{FF2B5EF4-FFF2-40B4-BE49-F238E27FC236}">
                <a16:creationId xmlns:a16="http://schemas.microsoft.com/office/drawing/2014/main" id="{7106372D-F2B2-4737-B0F7-EBC65268D588}"/>
              </a:ext>
            </a:extLst>
          </p:cNvPr>
          <p:cNvPicPr>
            <a:picLocks noChangeAspect="1"/>
          </p:cNvPicPr>
          <p:nvPr/>
        </p:nvPicPr>
        <p:blipFill>
          <a:blip r:embed="rId4">
            <a:grayscl/>
            <a:extLst>
              <a:ext uri="{28A0092B-C50C-407E-A947-70E740481C1C}">
                <a14:useLocalDpi xmlns:a14="http://schemas.microsoft.com/office/drawing/2010/main" val="0"/>
              </a:ext>
            </a:extLst>
          </a:blip>
          <a:stretch>
            <a:fillRect/>
          </a:stretch>
        </p:blipFill>
        <p:spPr>
          <a:xfrm>
            <a:off x="744916" y="1503541"/>
            <a:ext cx="6422053" cy="235621"/>
          </a:xfrm>
          <a:prstGeom prst="rect">
            <a:avLst/>
          </a:prstGeom>
        </p:spPr>
      </p:pic>
      <p:sp>
        <p:nvSpPr>
          <p:cNvPr id="16" name="Text Placeholder 6">
            <a:extLst>
              <a:ext uri="{FF2B5EF4-FFF2-40B4-BE49-F238E27FC236}">
                <a16:creationId xmlns:a16="http://schemas.microsoft.com/office/drawing/2014/main" id="{10A6540C-D6CE-4431-A07F-AA150662B3C1}"/>
              </a:ext>
            </a:extLst>
          </p:cNvPr>
          <p:cNvSpPr txBox="1">
            <a:spLocks/>
          </p:cNvSpPr>
          <p:nvPr/>
        </p:nvSpPr>
        <p:spPr>
          <a:xfrm>
            <a:off x="7757198" y="2882375"/>
            <a:ext cx="3515854" cy="366626"/>
          </a:xfrm>
          <a:prstGeom prst="rect">
            <a:avLst/>
          </a:prstGeom>
        </p:spPr>
        <p:txBody>
          <a:bodyPr vert="horz" lIns="0" tIns="0" rIns="0" bIns="0" rtlCol="0" anchor="t" anchorCtr="0">
            <a:noAutofit/>
          </a:bodyPr>
          <a:lstStyle>
            <a:lvl1pPr marL="0" indent="0" algn="l" defTabSz="914173" rtl="0" eaLnBrk="1" latinLnBrk="0" hangingPunct="1">
              <a:lnSpc>
                <a:spcPct val="90000"/>
              </a:lnSpc>
              <a:spcBef>
                <a:spcPts val="1000"/>
              </a:spcBef>
              <a:buClr>
                <a:schemeClr val="accent2"/>
              </a:buClr>
              <a:buFontTx/>
              <a:buNone/>
              <a:defRPr lang="en-US" sz="2051" b="0" i="0" kern="1200" cap="all" baseline="0" dirty="0">
                <a:solidFill>
                  <a:schemeClr val="accent1"/>
                </a:solidFill>
                <a:latin typeface="Oswald" pitchFamily="2" charset="77"/>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HEERF / CARES Act treatment</a:t>
            </a:r>
          </a:p>
        </p:txBody>
      </p:sp>
      <p:sp>
        <p:nvSpPr>
          <p:cNvPr id="17" name="Text Placeholder 2">
            <a:extLst>
              <a:ext uri="{FF2B5EF4-FFF2-40B4-BE49-F238E27FC236}">
                <a16:creationId xmlns:a16="http://schemas.microsoft.com/office/drawing/2014/main" id="{26E92BF6-6040-4B6E-9E66-911D218C9E2F}"/>
              </a:ext>
            </a:extLst>
          </p:cNvPr>
          <p:cNvSpPr txBox="1">
            <a:spLocks/>
          </p:cNvSpPr>
          <p:nvPr/>
        </p:nvSpPr>
        <p:spPr>
          <a:xfrm>
            <a:off x="7786317" y="4617590"/>
            <a:ext cx="4091540" cy="798177"/>
          </a:xfrm>
          <a:prstGeom prst="rect">
            <a:avLst/>
          </a:prstGeom>
        </p:spPr>
        <p:txBody>
          <a:bodyPr vert="horz" lIns="0" tIns="45720" rIns="91440" bIns="45720" rtlCol="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kern="1200">
                <a:solidFill>
                  <a:schemeClr val="tx1"/>
                </a:solidFill>
                <a:latin typeface="Cambria" panose="02040503050406030204" pitchFamily="18" charset="0"/>
                <a:ea typeface="+mn-ea"/>
                <a:cs typeface="Arial" panose="020B0604020202020204" pitchFamily="34" charset="0"/>
              </a:defRPr>
            </a:lvl1pPr>
            <a:lvl2pPr marL="457087" indent="0" algn="l" defTabSz="914173" rtl="0" eaLnBrk="1" latinLnBrk="0" hangingPunct="1">
              <a:lnSpc>
                <a:spcPct val="90000"/>
              </a:lnSpc>
              <a:spcBef>
                <a:spcPts val="500"/>
              </a:spcBef>
              <a:buClr>
                <a:schemeClr val="accent2"/>
              </a:buClr>
              <a:buFontTx/>
              <a:buNone/>
              <a:defRPr sz="1401" b="0" i="0" kern="1200">
                <a:solidFill>
                  <a:schemeClr val="tx1"/>
                </a:solidFill>
                <a:latin typeface="Cambria" panose="02040503050406030204" pitchFamily="18" charset="0"/>
                <a:ea typeface="+mn-ea"/>
                <a:cs typeface="Arial" panose="020B0604020202020204" pitchFamily="34" charset="0"/>
              </a:defRPr>
            </a:lvl2pPr>
            <a:lvl3pPr marL="914173" indent="0" algn="l" defTabSz="914173" rtl="0" eaLnBrk="1" latinLnBrk="0" hangingPunct="1">
              <a:lnSpc>
                <a:spcPct val="90000"/>
              </a:lnSpc>
              <a:spcBef>
                <a:spcPts val="500"/>
              </a:spcBef>
              <a:buClr>
                <a:schemeClr val="accent2"/>
              </a:buClr>
              <a:buFontTx/>
              <a:buNone/>
              <a:defRPr sz="1401"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1"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601"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lnSpc>
                <a:spcPct val="100000"/>
              </a:lnSpc>
              <a:buFont typeface="Arial" panose="020B0604020202020204" pitchFamily="34" charset="0"/>
              <a:buChar char="•"/>
            </a:pPr>
            <a:r>
              <a:rPr lang="en-US" sz="1600"/>
              <a:t>New Tutorials</a:t>
            </a:r>
          </a:p>
          <a:p>
            <a:pPr marL="171450" indent="-171450">
              <a:lnSpc>
                <a:spcPct val="100000"/>
              </a:lnSpc>
              <a:buFont typeface="Arial" panose="020B0604020202020204" pitchFamily="34" charset="0"/>
              <a:buChar char="•"/>
            </a:pPr>
            <a:r>
              <a:rPr lang="en-US" sz="1600"/>
              <a:t>Alignment</a:t>
            </a:r>
          </a:p>
          <a:p>
            <a:pPr marL="171450" indent="-171450">
              <a:lnSpc>
                <a:spcPct val="100000"/>
              </a:lnSpc>
              <a:buFont typeface="Arial" panose="020B0604020202020204" pitchFamily="34" charset="0"/>
              <a:buChar char="•"/>
            </a:pPr>
            <a:r>
              <a:rPr lang="en-US" sz="1600"/>
              <a:t>Categories and Awards</a:t>
            </a:r>
          </a:p>
          <a:p>
            <a:pPr marL="171450" indent="-171450">
              <a:lnSpc>
                <a:spcPct val="100000"/>
              </a:lnSpc>
              <a:buFont typeface="Arial" panose="020B0604020202020204" pitchFamily="34" charset="0"/>
              <a:buChar char="•"/>
            </a:pPr>
            <a:r>
              <a:rPr lang="en-US" sz="1600"/>
              <a:t>Airweb.org</a:t>
            </a:r>
          </a:p>
        </p:txBody>
      </p:sp>
      <p:sp>
        <p:nvSpPr>
          <p:cNvPr id="18" name="Text Placeholder 6">
            <a:extLst>
              <a:ext uri="{FF2B5EF4-FFF2-40B4-BE49-F238E27FC236}">
                <a16:creationId xmlns:a16="http://schemas.microsoft.com/office/drawing/2014/main" id="{BC929308-197E-4796-B956-DFC90FF6D437}"/>
              </a:ext>
            </a:extLst>
          </p:cNvPr>
          <p:cNvSpPr txBox="1">
            <a:spLocks/>
          </p:cNvSpPr>
          <p:nvPr/>
        </p:nvSpPr>
        <p:spPr>
          <a:xfrm>
            <a:off x="7757198" y="4261209"/>
            <a:ext cx="3515854" cy="366626"/>
          </a:xfrm>
          <a:prstGeom prst="rect">
            <a:avLst/>
          </a:prstGeom>
        </p:spPr>
        <p:txBody>
          <a:bodyPr vert="horz" lIns="0" tIns="0" rIns="0" bIns="0" rtlCol="0" anchor="t" anchorCtr="0">
            <a:noAutofit/>
          </a:bodyPr>
          <a:lstStyle>
            <a:lvl1pPr marL="0" indent="0" algn="l" defTabSz="914173" rtl="0" eaLnBrk="1" latinLnBrk="0" hangingPunct="1">
              <a:lnSpc>
                <a:spcPct val="90000"/>
              </a:lnSpc>
              <a:spcBef>
                <a:spcPts val="1000"/>
              </a:spcBef>
              <a:buClr>
                <a:schemeClr val="accent2"/>
              </a:buClr>
              <a:buFontTx/>
              <a:buNone/>
              <a:defRPr lang="en-US" sz="2051" b="0" i="0" kern="1200" cap="all" baseline="0" dirty="0">
                <a:solidFill>
                  <a:schemeClr val="accent1"/>
                </a:solidFill>
                <a:latin typeface="Oswald" pitchFamily="2" charset="77"/>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Looking forward</a:t>
            </a:r>
          </a:p>
        </p:txBody>
      </p:sp>
      <p:sp>
        <p:nvSpPr>
          <p:cNvPr id="19" name="Text Placeholder 2">
            <a:extLst>
              <a:ext uri="{FF2B5EF4-FFF2-40B4-BE49-F238E27FC236}">
                <a16:creationId xmlns:a16="http://schemas.microsoft.com/office/drawing/2014/main" id="{01BFC2B6-E780-4CCD-9B54-57A0DFE791F5}"/>
              </a:ext>
            </a:extLst>
          </p:cNvPr>
          <p:cNvSpPr txBox="1">
            <a:spLocks/>
          </p:cNvSpPr>
          <p:nvPr/>
        </p:nvSpPr>
        <p:spPr>
          <a:xfrm>
            <a:off x="7757198" y="3238103"/>
            <a:ext cx="4091540" cy="798177"/>
          </a:xfrm>
          <a:prstGeom prst="rect">
            <a:avLst/>
          </a:prstGeom>
        </p:spPr>
        <p:txBody>
          <a:bodyPr vert="horz" lIns="0" tIns="45720" rIns="91440" bIns="45720" rtlCol="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kern="1200">
                <a:solidFill>
                  <a:schemeClr val="tx1"/>
                </a:solidFill>
                <a:latin typeface="Cambria" panose="02040503050406030204" pitchFamily="18" charset="0"/>
                <a:ea typeface="+mn-ea"/>
                <a:cs typeface="Arial" panose="020B0604020202020204" pitchFamily="34" charset="0"/>
              </a:defRPr>
            </a:lvl1pPr>
            <a:lvl2pPr marL="457087" indent="0" algn="l" defTabSz="914173" rtl="0" eaLnBrk="1" latinLnBrk="0" hangingPunct="1">
              <a:lnSpc>
                <a:spcPct val="90000"/>
              </a:lnSpc>
              <a:spcBef>
                <a:spcPts val="500"/>
              </a:spcBef>
              <a:buClr>
                <a:schemeClr val="accent2"/>
              </a:buClr>
              <a:buFontTx/>
              <a:buNone/>
              <a:defRPr sz="1401" b="0" i="0" kern="1200">
                <a:solidFill>
                  <a:schemeClr val="tx1"/>
                </a:solidFill>
                <a:latin typeface="Cambria" panose="02040503050406030204" pitchFamily="18" charset="0"/>
                <a:ea typeface="+mn-ea"/>
                <a:cs typeface="Arial" panose="020B0604020202020204" pitchFamily="34" charset="0"/>
              </a:defRPr>
            </a:lvl2pPr>
            <a:lvl3pPr marL="914173" indent="0" algn="l" defTabSz="914173" rtl="0" eaLnBrk="1" latinLnBrk="0" hangingPunct="1">
              <a:lnSpc>
                <a:spcPct val="90000"/>
              </a:lnSpc>
              <a:spcBef>
                <a:spcPts val="500"/>
              </a:spcBef>
              <a:buClr>
                <a:schemeClr val="accent2"/>
              </a:buClr>
              <a:buFontTx/>
              <a:buNone/>
              <a:defRPr sz="1401"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1"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601"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lnSpc>
                <a:spcPct val="100000"/>
              </a:lnSpc>
              <a:buFont typeface="Arial" panose="020B0604020202020204" pitchFamily="34" charset="0"/>
              <a:buChar char="•"/>
            </a:pPr>
            <a:r>
              <a:rPr lang="en-US" sz="1600"/>
              <a:t>FSEOG Emergency Grants</a:t>
            </a:r>
          </a:p>
          <a:p>
            <a:pPr marL="171450" indent="-171450">
              <a:lnSpc>
                <a:spcPct val="100000"/>
              </a:lnSpc>
              <a:buFont typeface="Arial" panose="020B0604020202020204" pitchFamily="34" charset="0"/>
              <a:buChar char="•"/>
            </a:pPr>
            <a:r>
              <a:rPr lang="en-US" sz="1600"/>
              <a:t>HEERF student grants</a:t>
            </a:r>
          </a:p>
          <a:p>
            <a:pPr marL="171450" indent="-171450">
              <a:lnSpc>
                <a:spcPct val="100000"/>
              </a:lnSpc>
              <a:buFont typeface="Arial" panose="020B0604020202020204" pitchFamily="34" charset="0"/>
              <a:buChar char="•"/>
            </a:pPr>
            <a:endParaRPr lang="en-US" sz="1600"/>
          </a:p>
        </p:txBody>
      </p:sp>
      <p:sp>
        <p:nvSpPr>
          <p:cNvPr id="15" name="Title 2">
            <a:extLst>
              <a:ext uri="{FF2B5EF4-FFF2-40B4-BE49-F238E27FC236}">
                <a16:creationId xmlns:a16="http://schemas.microsoft.com/office/drawing/2014/main" id="{62257767-35FA-4006-BF3C-FA18A960B654}"/>
              </a:ext>
            </a:extLst>
          </p:cNvPr>
          <p:cNvSpPr>
            <a:spLocks noGrp="1"/>
          </p:cNvSpPr>
          <p:nvPr>
            <p:ph type="title"/>
          </p:nvPr>
        </p:nvSpPr>
        <p:spPr>
          <a:xfrm>
            <a:off x="912571" y="349506"/>
            <a:ext cx="8874760" cy="798177"/>
          </a:xfrm>
        </p:spPr>
        <p:txBody>
          <a:bodyPr/>
          <a:lstStyle/>
          <a:p>
            <a:r>
              <a:rPr lang="en-US" dirty="0" err="1"/>
              <a:t>Ipeds</a:t>
            </a:r>
            <a:r>
              <a:rPr lang="en-US" dirty="0"/>
              <a:t> reporting</a:t>
            </a:r>
          </a:p>
        </p:txBody>
      </p:sp>
    </p:spTree>
    <p:extLst>
      <p:ext uri="{BB962C8B-B14F-4D97-AF65-F5344CB8AC3E}">
        <p14:creationId xmlns:p14="http://schemas.microsoft.com/office/powerpoint/2010/main" val="28727402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45</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Perkins loan updates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891399" cy="4803248"/>
          </a:xfrm>
        </p:spPr>
        <p:txBody>
          <a:bodyPr/>
          <a:lstStyle/>
          <a:p>
            <a:pPr marL="0" indent="0">
              <a:spcBef>
                <a:spcPts val="600"/>
              </a:spcBef>
              <a:buNone/>
            </a:pPr>
            <a:r>
              <a:rPr lang="en-US" altLang="en-US" sz="2800" dirty="0">
                <a:hlinkClick r:id="rId2"/>
              </a:rPr>
              <a:t>August 27, 2021 EA - Updated Guidance on Mandatory Assignment</a:t>
            </a:r>
            <a:endParaRPr lang="en-US" altLang="en-US" sz="2800" dirty="0"/>
          </a:p>
          <a:p>
            <a:pPr>
              <a:spcBef>
                <a:spcPts val="600"/>
              </a:spcBef>
            </a:pPr>
            <a:r>
              <a:rPr lang="en-US" altLang="en-US" sz="2800" dirty="0"/>
              <a:t>Ensure accurate reporting on Part III of the FISAP for Perkins information</a:t>
            </a:r>
          </a:p>
          <a:p>
            <a:pPr>
              <a:spcBef>
                <a:spcPts val="600"/>
              </a:spcBef>
            </a:pPr>
            <a:r>
              <a:rPr lang="en-US" altLang="en-US" sz="2800" dirty="0"/>
              <a:t>Distribution of Assets process – after the FISAP correction deadline of </a:t>
            </a:r>
            <a:r>
              <a:rPr lang="en-US" altLang="en-US" sz="2800"/>
              <a:t>December 15, </a:t>
            </a:r>
            <a:r>
              <a:rPr lang="en-US" altLang="en-US" sz="2800" dirty="0"/>
              <a:t>2021</a:t>
            </a:r>
          </a:p>
          <a:p>
            <a:pPr>
              <a:spcBef>
                <a:spcPts val="600"/>
              </a:spcBef>
            </a:pPr>
            <a:r>
              <a:rPr lang="en-US" altLang="en-US" sz="2800" dirty="0"/>
              <a:t>Schools are expected to assign loans to the Department that have been in default greater than 2 years by June 2022</a:t>
            </a:r>
          </a:p>
          <a:p>
            <a:pPr>
              <a:spcBef>
                <a:spcPts val="600"/>
              </a:spcBef>
            </a:pPr>
            <a:r>
              <a:rPr lang="en-US" altLang="en-US" sz="2800" dirty="0"/>
              <a:t>Reminder: Report to NSLDS® monthly</a:t>
            </a:r>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1202754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6252F7-DFCA-4BF5-9EA0-452B8DA84072}"/>
              </a:ext>
            </a:extLst>
          </p:cNvPr>
          <p:cNvSpPr>
            <a:spLocks noGrp="1"/>
          </p:cNvSpPr>
          <p:nvPr>
            <p:ph type="sldNum" sz="quarter" idx="4"/>
          </p:nvPr>
        </p:nvSpPr>
        <p:spPr/>
        <p:txBody>
          <a:bodyPr/>
          <a:lstStyle/>
          <a:p>
            <a:fld id="{234755BD-B4AC-9044-BCE4-27904766F8BB}" type="slidenum">
              <a:rPr lang="en-US" smtClean="0"/>
              <a:pPr/>
              <a:t>5</a:t>
            </a:fld>
            <a:endParaRPr lang="en-US"/>
          </a:p>
        </p:txBody>
      </p:sp>
      <p:sp>
        <p:nvSpPr>
          <p:cNvPr id="3" name="Title 2">
            <a:extLst>
              <a:ext uri="{FF2B5EF4-FFF2-40B4-BE49-F238E27FC236}">
                <a16:creationId xmlns:a16="http://schemas.microsoft.com/office/drawing/2014/main" id="{7FD1E4D1-B719-4804-B29B-AD110ECEC883}"/>
              </a:ext>
            </a:extLst>
          </p:cNvPr>
          <p:cNvSpPr>
            <a:spLocks noGrp="1"/>
          </p:cNvSpPr>
          <p:nvPr>
            <p:ph type="title"/>
          </p:nvPr>
        </p:nvSpPr>
        <p:spPr/>
        <p:txBody>
          <a:bodyPr/>
          <a:lstStyle/>
          <a:p>
            <a:r>
              <a:rPr lang="en-US" dirty="0"/>
              <a:t>Negotiated rulemaking topics</a:t>
            </a:r>
          </a:p>
        </p:txBody>
      </p:sp>
      <p:sp>
        <p:nvSpPr>
          <p:cNvPr id="4" name="Text Placeholder 3">
            <a:extLst>
              <a:ext uri="{FF2B5EF4-FFF2-40B4-BE49-F238E27FC236}">
                <a16:creationId xmlns:a16="http://schemas.microsoft.com/office/drawing/2014/main" id="{6C372EB6-FC60-43B5-94DC-4CC0214C16EB}"/>
              </a:ext>
            </a:extLst>
          </p:cNvPr>
          <p:cNvSpPr>
            <a:spLocks noGrp="1"/>
          </p:cNvSpPr>
          <p:nvPr>
            <p:ph type="body" sz="quarter" idx="11"/>
          </p:nvPr>
        </p:nvSpPr>
        <p:spPr>
          <a:xfrm>
            <a:off x="912571" y="1550992"/>
            <a:ext cx="4713030" cy="4803248"/>
          </a:xfrm>
        </p:spPr>
        <p:txBody>
          <a:bodyPr/>
          <a:lstStyle/>
          <a:p>
            <a:pPr algn="l" fontAlgn="base">
              <a:spcAft>
                <a:spcPts val="600"/>
              </a:spcAft>
            </a:pPr>
            <a:r>
              <a:rPr lang="en-US" sz="2200" b="0" i="0" dirty="0">
                <a:solidFill>
                  <a:srgbClr val="333333"/>
                </a:solidFill>
                <a:effectLst/>
                <a:ea typeface="Cambria" panose="02040503050406030204" pitchFamily="18" charset="0"/>
              </a:rPr>
              <a:t>Changes of institutional ownership</a:t>
            </a:r>
          </a:p>
          <a:p>
            <a:pPr algn="l" fontAlgn="base">
              <a:spcAft>
                <a:spcPts val="600"/>
              </a:spcAft>
            </a:pPr>
            <a:r>
              <a:rPr lang="en-US" sz="2200" b="0" i="0" dirty="0">
                <a:solidFill>
                  <a:srgbClr val="333333"/>
                </a:solidFill>
                <a:effectLst/>
                <a:ea typeface="Cambria" panose="02040503050406030204" pitchFamily="18" charset="0"/>
              </a:rPr>
              <a:t>Certification procedures for participation in </a:t>
            </a:r>
            <a:r>
              <a:rPr lang="en-US" sz="2200" b="0" i="1" dirty="0">
                <a:solidFill>
                  <a:srgbClr val="333333"/>
                </a:solidFill>
                <a:effectLst/>
                <a:ea typeface="Cambria" panose="02040503050406030204" pitchFamily="18" charset="0"/>
              </a:rPr>
              <a:t>Title IV </a:t>
            </a:r>
            <a:r>
              <a:rPr lang="en-US" sz="2200" b="0" i="0" dirty="0">
                <a:solidFill>
                  <a:srgbClr val="333333"/>
                </a:solidFill>
                <a:effectLst/>
                <a:ea typeface="Cambria" panose="02040503050406030204" pitchFamily="18" charset="0"/>
              </a:rPr>
              <a:t>programs</a:t>
            </a:r>
          </a:p>
          <a:p>
            <a:pPr algn="l" fontAlgn="base">
              <a:spcAft>
                <a:spcPts val="600"/>
              </a:spcAft>
            </a:pPr>
            <a:r>
              <a:rPr lang="en-US" sz="2200" b="0" i="0" dirty="0">
                <a:solidFill>
                  <a:srgbClr val="333333"/>
                </a:solidFill>
                <a:effectLst/>
                <a:ea typeface="Cambria" panose="02040503050406030204" pitchFamily="18" charset="0"/>
              </a:rPr>
              <a:t>Administrative capability</a:t>
            </a:r>
          </a:p>
          <a:p>
            <a:pPr algn="l" fontAlgn="base">
              <a:spcAft>
                <a:spcPts val="600"/>
              </a:spcAft>
            </a:pPr>
            <a:r>
              <a:rPr lang="en-US" sz="2200" b="0" i="0" dirty="0">
                <a:solidFill>
                  <a:srgbClr val="333333"/>
                </a:solidFill>
                <a:effectLst/>
                <a:ea typeface="Cambria" panose="02040503050406030204" pitchFamily="18" charset="0"/>
              </a:rPr>
              <a:t>Ability to benefit</a:t>
            </a:r>
          </a:p>
          <a:p>
            <a:pPr algn="l" fontAlgn="base">
              <a:spcAft>
                <a:spcPts val="600"/>
              </a:spcAft>
            </a:pPr>
            <a:r>
              <a:rPr lang="en-US" sz="2200" b="0" i="0" dirty="0">
                <a:solidFill>
                  <a:srgbClr val="333333"/>
                </a:solidFill>
                <a:effectLst/>
                <a:ea typeface="Cambria" panose="02040503050406030204" pitchFamily="18" charset="0"/>
              </a:rPr>
              <a:t>Borrower defense</a:t>
            </a:r>
          </a:p>
          <a:p>
            <a:pPr algn="l" fontAlgn="base">
              <a:spcAft>
                <a:spcPts val="600"/>
              </a:spcAft>
            </a:pPr>
            <a:r>
              <a:rPr lang="en-US" sz="2200" b="0" i="0" dirty="0">
                <a:solidFill>
                  <a:srgbClr val="333333"/>
                </a:solidFill>
                <a:effectLst/>
                <a:ea typeface="Cambria" panose="02040503050406030204" pitchFamily="18" charset="0"/>
              </a:rPr>
              <a:t>Total and Permanent Disability (TPD) loan discharge </a:t>
            </a:r>
          </a:p>
          <a:p>
            <a:pPr algn="l" fontAlgn="base">
              <a:spcAft>
                <a:spcPts val="600"/>
              </a:spcAft>
            </a:pPr>
            <a:r>
              <a:rPr lang="en-US" sz="2200" b="0" i="0" dirty="0">
                <a:solidFill>
                  <a:srgbClr val="333333"/>
                </a:solidFill>
                <a:effectLst/>
                <a:ea typeface="Cambria" panose="02040503050406030204" pitchFamily="18" charset="0"/>
              </a:rPr>
              <a:t>Closed school loan discharges</a:t>
            </a:r>
          </a:p>
          <a:p>
            <a:pPr fontAlgn="base">
              <a:spcAft>
                <a:spcPts val="600"/>
              </a:spcAft>
            </a:pPr>
            <a:r>
              <a:rPr lang="en-US" sz="2200" dirty="0">
                <a:solidFill>
                  <a:srgbClr val="333333"/>
                </a:solidFill>
                <a:ea typeface="Cambria" panose="02040503050406030204" pitchFamily="18" charset="0"/>
              </a:rPr>
              <a:t>Loan repayment plans</a:t>
            </a:r>
          </a:p>
          <a:p>
            <a:pPr algn="l" fontAlgn="base">
              <a:spcAft>
                <a:spcPts val="600"/>
              </a:spcAft>
            </a:pPr>
            <a:endParaRPr lang="en-US" sz="2400" dirty="0">
              <a:ea typeface="Cambria" panose="02040503050406030204" pitchFamily="18" charset="0"/>
            </a:endParaRPr>
          </a:p>
        </p:txBody>
      </p:sp>
      <p:sp>
        <p:nvSpPr>
          <p:cNvPr id="5" name="Text Placeholder 3">
            <a:extLst>
              <a:ext uri="{FF2B5EF4-FFF2-40B4-BE49-F238E27FC236}">
                <a16:creationId xmlns:a16="http://schemas.microsoft.com/office/drawing/2014/main" id="{EA76232D-EAB8-4394-BB3A-14855E0E5F20}"/>
              </a:ext>
            </a:extLst>
          </p:cNvPr>
          <p:cNvSpPr txBox="1">
            <a:spLocks/>
          </p:cNvSpPr>
          <p:nvPr/>
        </p:nvSpPr>
        <p:spPr>
          <a:xfrm>
            <a:off x="5625601" y="1550992"/>
            <a:ext cx="5899545" cy="4803248"/>
          </a:xfrm>
          <a:prstGeom prst="rect">
            <a:avLst/>
          </a:prstGeom>
        </p:spPr>
        <p:txBody>
          <a:bodyPr vert="horz" lIns="91440" tIns="45720" rIns="91440" bIns="45720" rtlCol="0">
            <a:noAutofit/>
          </a:bodyPr>
          <a:lstStyle>
            <a:lvl1pPr marL="457200" indent="-457200" algn="l" defTabSz="914173" rtl="0" eaLnBrk="1" latinLnBrk="0" hangingPunct="1">
              <a:lnSpc>
                <a:spcPct val="90000"/>
              </a:lnSpc>
              <a:spcBef>
                <a:spcPts val="1000"/>
              </a:spcBef>
              <a:spcAft>
                <a:spcPts val="1200"/>
              </a:spcAft>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bg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bg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bg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bg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spcAft>
                <a:spcPts val="600"/>
              </a:spcAft>
            </a:pPr>
            <a:r>
              <a:rPr lang="en-US" sz="2200" dirty="0">
                <a:solidFill>
                  <a:srgbClr val="333333"/>
                </a:solidFill>
                <a:ea typeface="Cambria" panose="02040503050406030204" pitchFamily="18" charset="0"/>
              </a:rPr>
              <a:t>Loan discharges for false certification of student eligibility</a:t>
            </a:r>
          </a:p>
          <a:p>
            <a:pPr fontAlgn="base">
              <a:spcAft>
                <a:spcPts val="600"/>
              </a:spcAft>
            </a:pPr>
            <a:r>
              <a:rPr lang="en-US" sz="2200" dirty="0">
                <a:solidFill>
                  <a:srgbClr val="333333"/>
                </a:solidFill>
                <a:ea typeface="Cambria" panose="02040503050406030204" pitchFamily="18" charset="0"/>
              </a:rPr>
              <a:t>Public Service Loan Forgiveness (PSLF) </a:t>
            </a:r>
          </a:p>
          <a:p>
            <a:pPr fontAlgn="base">
              <a:spcAft>
                <a:spcPts val="600"/>
              </a:spcAft>
            </a:pPr>
            <a:r>
              <a:rPr lang="en-US" sz="2200" dirty="0">
                <a:solidFill>
                  <a:srgbClr val="333333"/>
                </a:solidFill>
                <a:ea typeface="Cambria" panose="02040503050406030204" pitchFamily="18" charset="0"/>
              </a:rPr>
              <a:t>Mandatory pre-dispute arbitration and prohibition of class action lawsuits provisions in institutions' enrollment agreements and associated counseling</a:t>
            </a:r>
          </a:p>
          <a:p>
            <a:pPr fontAlgn="base">
              <a:spcAft>
                <a:spcPts val="600"/>
              </a:spcAft>
            </a:pPr>
            <a:r>
              <a:rPr lang="en-US" sz="2200" dirty="0">
                <a:solidFill>
                  <a:srgbClr val="333333"/>
                </a:solidFill>
                <a:ea typeface="Cambria" panose="02040503050406030204" pitchFamily="18" charset="0"/>
              </a:rPr>
              <a:t>Financial responsibility </a:t>
            </a:r>
          </a:p>
          <a:p>
            <a:pPr fontAlgn="base">
              <a:spcAft>
                <a:spcPts val="600"/>
              </a:spcAft>
            </a:pPr>
            <a:r>
              <a:rPr lang="en-US" sz="2200" dirty="0">
                <a:solidFill>
                  <a:srgbClr val="333333"/>
                </a:solidFill>
                <a:ea typeface="Cambria" panose="02040503050406030204" pitchFamily="18" charset="0"/>
              </a:rPr>
              <a:t>Gainful employment</a:t>
            </a:r>
          </a:p>
          <a:p>
            <a:pPr fontAlgn="base">
              <a:spcAft>
                <a:spcPts val="600"/>
              </a:spcAft>
            </a:pPr>
            <a:r>
              <a:rPr lang="en-US" sz="2200" dirty="0">
                <a:solidFill>
                  <a:srgbClr val="333333"/>
                </a:solidFill>
                <a:ea typeface="Cambria" panose="02040503050406030204" pitchFamily="18" charset="0"/>
              </a:rPr>
              <a:t>Pell Grant eligibility for prison education programs</a:t>
            </a:r>
          </a:p>
          <a:p>
            <a:pPr fontAlgn="base">
              <a:spcAft>
                <a:spcPts val="600"/>
              </a:spcAft>
            </a:pPr>
            <a:r>
              <a:rPr lang="en-US" sz="2200" dirty="0">
                <a:solidFill>
                  <a:srgbClr val="333333"/>
                </a:solidFill>
                <a:ea typeface="Cambria" panose="02040503050406030204" pitchFamily="18" charset="0"/>
              </a:rPr>
              <a:t>90/10</a:t>
            </a:r>
          </a:p>
          <a:p>
            <a:endParaRPr lang="en-US" sz="2400" dirty="0">
              <a:ea typeface="Cambria" panose="02040503050406030204" pitchFamily="18" charset="0"/>
            </a:endParaRPr>
          </a:p>
        </p:txBody>
      </p:sp>
    </p:spTree>
    <p:extLst>
      <p:ext uri="{BB962C8B-B14F-4D97-AF65-F5344CB8AC3E}">
        <p14:creationId xmlns:p14="http://schemas.microsoft.com/office/powerpoint/2010/main" val="3566790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9B4FC-CCCD-034B-982D-0DB26E7D1D3E}"/>
              </a:ext>
            </a:extLst>
          </p:cNvPr>
          <p:cNvSpPr>
            <a:spLocks noGrp="1"/>
          </p:cNvSpPr>
          <p:nvPr>
            <p:ph type="title"/>
          </p:nvPr>
        </p:nvSpPr>
        <p:spPr>
          <a:xfrm>
            <a:off x="910829" y="1918506"/>
            <a:ext cx="8052196" cy="2054670"/>
          </a:xfrm>
        </p:spPr>
        <p:txBody>
          <a:bodyPr/>
          <a:lstStyle/>
          <a:p>
            <a:r>
              <a:rPr lang="en-US" dirty="0"/>
              <a:t>Policy updates</a:t>
            </a:r>
          </a:p>
        </p:txBody>
      </p:sp>
      <p:sp>
        <p:nvSpPr>
          <p:cNvPr id="3" name="Slide Number Placeholder 2">
            <a:extLst>
              <a:ext uri="{FF2B5EF4-FFF2-40B4-BE49-F238E27FC236}">
                <a16:creationId xmlns:a16="http://schemas.microsoft.com/office/drawing/2014/main" id="{42E162C4-BB1D-6C4B-9CAC-9D1307DF34CE}"/>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6</a:t>
            </a:fld>
            <a:endParaRPr lang="en-US"/>
          </a:p>
        </p:txBody>
      </p:sp>
    </p:spTree>
    <p:extLst>
      <p:ext uri="{BB962C8B-B14F-4D97-AF65-F5344CB8AC3E}">
        <p14:creationId xmlns:p14="http://schemas.microsoft.com/office/powerpoint/2010/main" val="1864642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CAED07-09A8-42FB-8D7F-D66CFBDED0DF}"/>
              </a:ext>
            </a:extLst>
          </p:cNvPr>
          <p:cNvSpPr>
            <a:spLocks noGrp="1"/>
          </p:cNvSpPr>
          <p:nvPr>
            <p:ph type="sldNum" sz="quarter" idx="4"/>
          </p:nvPr>
        </p:nvSpPr>
        <p:spPr/>
        <p:txBody>
          <a:bodyPr/>
          <a:lstStyle/>
          <a:p>
            <a:fld id="{234755BD-B4AC-9044-BCE4-27904766F8BB}" type="slidenum">
              <a:rPr lang="en-US" smtClean="0"/>
              <a:pPr/>
              <a:t>7</a:t>
            </a:fld>
            <a:endParaRPr lang="en-US"/>
          </a:p>
        </p:txBody>
      </p:sp>
      <p:sp>
        <p:nvSpPr>
          <p:cNvPr id="3" name="Title 2">
            <a:extLst>
              <a:ext uri="{FF2B5EF4-FFF2-40B4-BE49-F238E27FC236}">
                <a16:creationId xmlns:a16="http://schemas.microsoft.com/office/drawing/2014/main" id="{1645CBE9-E15D-4A1A-920B-B091A333C2DF}"/>
              </a:ext>
            </a:extLst>
          </p:cNvPr>
          <p:cNvSpPr>
            <a:spLocks noGrp="1"/>
          </p:cNvSpPr>
          <p:nvPr>
            <p:ph type="title"/>
          </p:nvPr>
        </p:nvSpPr>
        <p:spPr/>
        <p:txBody>
          <a:bodyPr/>
          <a:lstStyle/>
          <a:p>
            <a:r>
              <a:rPr lang="en-US" dirty="0"/>
              <a:t>GEN-21-02: Professional judgment</a:t>
            </a:r>
          </a:p>
        </p:txBody>
      </p:sp>
      <p:sp>
        <p:nvSpPr>
          <p:cNvPr id="4" name="Text Placeholder 3">
            <a:extLst>
              <a:ext uri="{FF2B5EF4-FFF2-40B4-BE49-F238E27FC236}">
                <a16:creationId xmlns:a16="http://schemas.microsoft.com/office/drawing/2014/main" id="{D16D74A0-ED52-472C-8B06-1FA96AF22AA7}"/>
              </a:ext>
            </a:extLst>
          </p:cNvPr>
          <p:cNvSpPr>
            <a:spLocks noGrp="1"/>
          </p:cNvSpPr>
          <p:nvPr>
            <p:ph type="body" sz="quarter" idx="11"/>
          </p:nvPr>
        </p:nvSpPr>
        <p:spPr>
          <a:xfrm>
            <a:off x="896938" y="1550988"/>
            <a:ext cx="10393914" cy="4803248"/>
          </a:xfrm>
        </p:spPr>
        <p:txBody>
          <a:bodyPr/>
          <a:lstStyle/>
          <a:p>
            <a:r>
              <a:rPr lang="en-US" sz="2600" dirty="0"/>
              <a:t>HEA Section 479A provides financial aid administrators (FAAs) the authority to use professional judgment (PJ) on a case-by-case basis to adjust the cost of attendance or the values of the data elements used in calculating the expected family contribution (EFC) to reflect a student’s special circumstances</a:t>
            </a:r>
          </a:p>
          <a:p>
            <a:r>
              <a:rPr lang="en-US" sz="2600" dirty="0"/>
              <a:t>At all times, and especially during the current period of economic hardship, t</a:t>
            </a:r>
            <a:r>
              <a:rPr lang="en-US" sz="2600" dirty="0">
                <a:solidFill>
                  <a:schemeClr val="tx1"/>
                </a:solidFill>
              </a:rPr>
              <a:t>he Department encourages FAAs to consider documentation of unemployment to set to zero the income earned from work for a student and/or parent and to make other appropriate adjustments to AGI</a:t>
            </a:r>
          </a:p>
          <a:p>
            <a:pPr lvl="1"/>
            <a:r>
              <a:rPr lang="en-US" dirty="0">
                <a:solidFill>
                  <a:schemeClr val="tx1"/>
                </a:solidFill>
              </a:rPr>
              <a:t>Example documentation might include an unemployment verification letter, online unemployment insurance account records from the unemployment agency, or other supporting records</a:t>
            </a:r>
          </a:p>
        </p:txBody>
      </p:sp>
    </p:spTree>
    <p:extLst>
      <p:ext uri="{BB962C8B-B14F-4D97-AF65-F5344CB8AC3E}">
        <p14:creationId xmlns:p14="http://schemas.microsoft.com/office/powerpoint/2010/main" val="2737481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CBAC0B1-2A07-4324-9D28-9ED0E7952080}"/>
              </a:ext>
            </a:extLst>
          </p:cNvPr>
          <p:cNvSpPr>
            <a:spLocks noGrp="1"/>
          </p:cNvSpPr>
          <p:nvPr>
            <p:ph type="sldNum" sz="quarter" idx="4"/>
          </p:nvPr>
        </p:nvSpPr>
        <p:spPr/>
        <p:txBody>
          <a:bodyPr/>
          <a:lstStyle/>
          <a:p>
            <a:fld id="{234755BD-B4AC-9044-BCE4-27904766F8BB}" type="slidenum">
              <a:rPr lang="en-US" smtClean="0"/>
              <a:pPr/>
              <a:t>8</a:t>
            </a:fld>
            <a:endParaRPr lang="en-US"/>
          </a:p>
        </p:txBody>
      </p:sp>
      <p:sp>
        <p:nvSpPr>
          <p:cNvPr id="3" name="Title 2">
            <a:extLst>
              <a:ext uri="{FF2B5EF4-FFF2-40B4-BE49-F238E27FC236}">
                <a16:creationId xmlns:a16="http://schemas.microsoft.com/office/drawing/2014/main" id="{014F3497-4CD1-4EC1-AD08-F970F6D84342}"/>
              </a:ext>
            </a:extLst>
          </p:cNvPr>
          <p:cNvSpPr>
            <a:spLocks noGrp="1"/>
          </p:cNvSpPr>
          <p:nvPr>
            <p:ph type="title"/>
          </p:nvPr>
        </p:nvSpPr>
        <p:spPr/>
        <p:txBody>
          <a:bodyPr/>
          <a:lstStyle/>
          <a:p>
            <a:r>
              <a:rPr lang="en-US" dirty="0"/>
              <a:t>GEN-21-02: Professional judgment</a:t>
            </a:r>
          </a:p>
        </p:txBody>
      </p:sp>
      <p:sp>
        <p:nvSpPr>
          <p:cNvPr id="4" name="Text Placeholder 3">
            <a:extLst>
              <a:ext uri="{FF2B5EF4-FFF2-40B4-BE49-F238E27FC236}">
                <a16:creationId xmlns:a16="http://schemas.microsoft.com/office/drawing/2014/main" id="{F83AA745-1B62-449C-8EDD-ED96018F0092}"/>
              </a:ext>
            </a:extLst>
          </p:cNvPr>
          <p:cNvSpPr>
            <a:spLocks noGrp="1"/>
          </p:cNvSpPr>
          <p:nvPr>
            <p:ph type="body" sz="quarter" idx="11"/>
          </p:nvPr>
        </p:nvSpPr>
        <p:spPr/>
        <p:txBody>
          <a:bodyPr/>
          <a:lstStyle/>
          <a:p>
            <a:r>
              <a:rPr lang="en-US" dirty="0"/>
              <a:t>The Departments of Education and Labor are partnering with states to inform Unemployment Insurance recipients of their potential eligibility for Pell Grants and other funding and to encourage them to enroll in postsecondary education</a:t>
            </a:r>
          </a:p>
          <a:p>
            <a:r>
              <a:rPr lang="en-US" dirty="0"/>
              <a:t>The Department will continue to monitor and enforce requirements for appropriate use of professional judgment, but expects that appropriate use of professional judgment by a school will likely be elevated</a:t>
            </a:r>
          </a:p>
          <a:p>
            <a:pPr lvl="1"/>
            <a:r>
              <a:rPr lang="en-US" sz="2400" dirty="0">
                <a:solidFill>
                  <a:schemeClr val="tx1"/>
                </a:solidFill>
              </a:rPr>
              <a:t>The use of PJ will not be considered when selecting institutions for program reviews for the 2021-22 award year</a:t>
            </a:r>
          </a:p>
        </p:txBody>
      </p:sp>
    </p:spTree>
    <p:extLst>
      <p:ext uri="{BB962C8B-B14F-4D97-AF65-F5344CB8AC3E}">
        <p14:creationId xmlns:p14="http://schemas.microsoft.com/office/powerpoint/2010/main" val="2821326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D44E52-82DE-46BB-8E4F-42C810AB480B}"/>
              </a:ext>
            </a:extLst>
          </p:cNvPr>
          <p:cNvSpPr>
            <a:spLocks noGrp="1"/>
          </p:cNvSpPr>
          <p:nvPr>
            <p:ph type="sldNum" sz="quarter" idx="4"/>
          </p:nvPr>
        </p:nvSpPr>
        <p:spPr/>
        <p:txBody>
          <a:bodyPr/>
          <a:lstStyle/>
          <a:p>
            <a:fld id="{234755BD-B4AC-9044-BCE4-27904766F8BB}" type="slidenum">
              <a:rPr lang="en-US" smtClean="0"/>
              <a:pPr/>
              <a:t>9</a:t>
            </a:fld>
            <a:endParaRPr lang="en-US"/>
          </a:p>
        </p:txBody>
      </p:sp>
      <p:sp>
        <p:nvSpPr>
          <p:cNvPr id="3" name="Title 2">
            <a:extLst>
              <a:ext uri="{FF2B5EF4-FFF2-40B4-BE49-F238E27FC236}">
                <a16:creationId xmlns:a16="http://schemas.microsoft.com/office/drawing/2014/main" id="{4B3CDD1B-6E10-432D-A8E1-CACC96668E57}"/>
              </a:ext>
            </a:extLst>
          </p:cNvPr>
          <p:cNvSpPr>
            <a:spLocks noGrp="1"/>
          </p:cNvSpPr>
          <p:nvPr>
            <p:ph type="title"/>
          </p:nvPr>
        </p:nvSpPr>
        <p:spPr>
          <a:xfrm>
            <a:off x="912571" y="349506"/>
            <a:ext cx="10007066" cy="798177"/>
          </a:xfrm>
        </p:spPr>
        <p:txBody>
          <a:bodyPr/>
          <a:lstStyle/>
          <a:p>
            <a:r>
              <a:rPr lang="en-US" dirty="0"/>
              <a:t>GEN-21-07: Audit Supplemental schedule</a:t>
            </a:r>
          </a:p>
        </p:txBody>
      </p:sp>
      <p:sp>
        <p:nvSpPr>
          <p:cNvPr id="4" name="Text Placeholder 3">
            <a:extLst>
              <a:ext uri="{FF2B5EF4-FFF2-40B4-BE49-F238E27FC236}">
                <a16:creationId xmlns:a16="http://schemas.microsoft.com/office/drawing/2014/main" id="{0A4D5554-2A39-49AC-9D24-54E9EC3939AD}"/>
              </a:ext>
            </a:extLst>
          </p:cNvPr>
          <p:cNvSpPr>
            <a:spLocks noGrp="1"/>
          </p:cNvSpPr>
          <p:nvPr>
            <p:ph type="body" sz="quarter" idx="11"/>
          </p:nvPr>
        </p:nvSpPr>
        <p:spPr>
          <a:xfrm>
            <a:off x="801531" y="1550992"/>
            <a:ext cx="10383919" cy="4803248"/>
          </a:xfrm>
        </p:spPr>
        <p:txBody>
          <a:bodyPr/>
          <a:lstStyle/>
          <a:p>
            <a:pPr marL="0" indent="0">
              <a:buNone/>
            </a:pPr>
            <a:r>
              <a:rPr lang="en-US" dirty="0"/>
              <a:t>Proprietary, private non-profit, and foreign institutions must include a Financial Responsibility Supplemental Schedule as part of any audited financial statements submitted to the Department on or after July 1, 2020</a:t>
            </a:r>
          </a:p>
          <a:p>
            <a:r>
              <a:rPr lang="en-US" dirty="0">
                <a:solidFill>
                  <a:schemeClr val="tx1"/>
                </a:solidFill>
              </a:rPr>
              <a:t>Because of changes to regulations and accounting standards, the elements needed to calculate a school’s composite score may not be readily available in the school’s audited financial statements</a:t>
            </a:r>
          </a:p>
          <a:p>
            <a:r>
              <a:rPr lang="en-US" dirty="0">
                <a:solidFill>
                  <a:schemeClr val="tx1"/>
                </a:solidFill>
              </a:rPr>
              <a:t>The Supplemental Schedule contains all of the financial elements required for the Department to calculate a school’s composite score</a:t>
            </a:r>
          </a:p>
        </p:txBody>
      </p:sp>
    </p:spTree>
    <p:extLst>
      <p:ext uri="{BB962C8B-B14F-4D97-AF65-F5344CB8AC3E}">
        <p14:creationId xmlns:p14="http://schemas.microsoft.com/office/powerpoint/2010/main" val="3766267667"/>
      </p:ext>
    </p:extLst>
  </p:cSld>
  <p:clrMapOvr>
    <a:masterClrMapping/>
  </p:clrMapOvr>
</p:sld>
</file>

<file path=ppt/theme/theme1.xml><?xml version="1.0" encoding="utf-8"?>
<a:theme xmlns:a="http://schemas.openxmlformats.org/drawingml/2006/main" name="Office Theme">
  <a:themeElements>
    <a:clrScheme name="">
      <a:dk1>
        <a:srgbClr val="191918"/>
      </a:dk1>
      <a:lt1>
        <a:srgbClr val="FFFFFF"/>
      </a:lt1>
      <a:dk2>
        <a:srgbClr val="2F3337"/>
      </a:dk2>
      <a:lt2>
        <a:srgbClr val="FFFFFE"/>
      </a:lt2>
      <a:accent1>
        <a:srgbClr val="2279A7"/>
      </a:accent1>
      <a:accent2>
        <a:srgbClr val="3EA11B"/>
      </a:accent2>
      <a:accent3>
        <a:srgbClr val="1C7959"/>
      </a:accent3>
      <a:accent4>
        <a:srgbClr val="195B7D"/>
      </a:accent4>
      <a:accent5>
        <a:srgbClr val="E5DC6D"/>
      </a:accent5>
      <a:accent6>
        <a:srgbClr val="EBEDEE"/>
      </a:accent6>
      <a:hlink>
        <a:srgbClr val="2279A7"/>
      </a:hlink>
      <a:folHlink>
        <a:srgbClr val="34506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21.20_FSA_PowerpointTemplate" id="{0E69033A-4420-CB45-A9C1-9A9966634D49}" vid="{D5AB89A8-F229-504D-B51F-1F1DFB1E00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4DCB7AC5ECDD740B487BE4C07570BE9" ma:contentTypeVersion="12" ma:contentTypeDescription="Create a new document." ma:contentTypeScope="" ma:versionID="01dae1349a7f61092df1597a53a35e70">
  <xsd:schema xmlns:xsd="http://www.w3.org/2001/XMLSchema" xmlns:xs="http://www.w3.org/2001/XMLSchema" xmlns:p="http://schemas.microsoft.com/office/2006/metadata/properties" xmlns:ns2="bd10e23a-f09c-45e3-849e-438a97faa086" xmlns:ns3="a9a93928-7ac7-4c2f-90e6-3a0e778b9dd0" targetNamespace="http://schemas.microsoft.com/office/2006/metadata/properties" ma:root="true" ma:fieldsID="8f1d0ca4fda4a462d94ab93920608deb" ns2:_="" ns3:_="">
    <xsd:import namespace="bd10e23a-f09c-45e3-849e-438a97faa086"/>
    <xsd:import namespace="a9a93928-7ac7-4c2f-90e6-3a0e778b9dd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10e23a-f09c-45e3-849e-438a97faa0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description="" ma:indexed="true"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9a93928-7ac7-4c2f-90e6-3a0e778b9dd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2DCF16-C109-4A1A-8065-614F11557B4C}">
  <ds:schemaRefs>
    <ds:schemaRef ds:uri="http://schemas.microsoft.com/sharepoint/v3/contenttype/forms"/>
  </ds:schemaRefs>
</ds:datastoreItem>
</file>

<file path=customXml/itemProps2.xml><?xml version="1.0" encoding="utf-8"?>
<ds:datastoreItem xmlns:ds="http://schemas.openxmlformats.org/officeDocument/2006/customXml" ds:itemID="{AE376008-96D4-4ABA-979E-BB0A4B41A0EB}">
  <ds:schemaRefs>
    <ds:schemaRef ds:uri="http://purl.org/dc/elements/1.1/"/>
    <ds:schemaRef ds:uri="http://purl.org/dc/dcmitype/"/>
    <ds:schemaRef ds:uri="http://purl.org/dc/terms/"/>
    <ds:schemaRef ds:uri="a9a93928-7ac7-4c2f-90e6-3a0e778b9dd0"/>
    <ds:schemaRef ds:uri="http://schemas.microsoft.com/office/2006/metadata/properties"/>
    <ds:schemaRef ds:uri="bd10e23a-f09c-45e3-849e-438a97faa086"/>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9E5BB571-8D7A-4EEB-9161-221ED36622E3}">
  <ds:schemaRefs>
    <ds:schemaRef ds:uri="a9a93928-7ac7-4c2f-90e6-3a0e778b9dd0"/>
    <ds:schemaRef ds:uri="bd10e23a-f09c-45e3-849e-438a97faa08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2401</TotalTime>
  <Words>3305</Words>
  <Application>Microsoft Office PowerPoint</Application>
  <PresentationFormat>Widescreen</PresentationFormat>
  <Paragraphs>355</Paragraphs>
  <Slides>45</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Arial</vt:lpstr>
      <vt:lpstr>Arial Narrow</vt:lpstr>
      <vt:lpstr>Calibri</vt:lpstr>
      <vt:lpstr>Cambria</vt:lpstr>
      <vt:lpstr>Oswald</vt:lpstr>
      <vt:lpstr>Wingdings</vt:lpstr>
      <vt:lpstr>Office Theme</vt:lpstr>
      <vt:lpstr>General Session #4 Federal update</vt:lpstr>
      <vt:lpstr>Agenda</vt:lpstr>
      <vt:lpstr>Negotiated rulemaking updates</vt:lpstr>
      <vt:lpstr>Negotiated rulemaking</vt:lpstr>
      <vt:lpstr>Negotiated rulemaking topics</vt:lpstr>
      <vt:lpstr>Policy updates</vt:lpstr>
      <vt:lpstr>GEN-21-02: Professional judgment</vt:lpstr>
      <vt:lpstr>GEN-21-02: Professional judgment</vt:lpstr>
      <vt:lpstr>GEN-21-07: Audit Supplemental schedule</vt:lpstr>
      <vt:lpstr>GEN-21-07: Audit Supplemental schedule</vt:lpstr>
      <vt:lpstr>GEN-21-08: Name, image, and likeness</vt:lpstr>
      <vt:lpstr>GEN-21-08: Name, image, and likeness</vt:lpstr>
      <vt:lpstr>GEN-21-08: Name, image, and likeness</vt:lpstr>
      <vt:lpstr>GEN-21-05: 2021-22 Verification waiver</vt:lpstr>
      <vt:lpstr>GEN-21-05: 2022-23 Verification changes</vt:lpstr>
      <vt:lpstr>Statutory changes</vt:lpstr>
      <vt:lpstr>FAFSA Simplification</vt:lpstr>
      <vt:lpstr>Fafsa simplification</vt:lpstr>
      <vt:lpstr>Repeal of 150% subsidy limit</vt:lpstr>
      <vt:lpstr>Selective service and drug conviction</vt:lpstr>
      <vt:lpstr>Selective service and drug conviction</vt:lpstr>
      <vt:lpstr>Consider Teachers Act</vt:lpstr>
      <vt:lpstr>Consider Teachers Act</vt:lpstr>
      <vt:lpstr>Consider Teachers Act</vt:lpstr>
      <vt:lpstr>Stop ACT</vt:lpstr>
      <vt:lpstr>Distance education and innovation regulations</vt:lpstr>
      <vt:lpstr>Distance Education and Innovation</vt:lpstr>
      <vt:lpstr>Distance education and innovation</vt:lpstr>
      <vt:lpstr>Covid-19 relief for student borrowers</vt:lpstr>
      <vt:lpstr>Limited PSLF waiver</vt:lpstr>
      <vt:lpstr>Relief for student loan borrowers</vt:lpstr>
      <vt:lpstr>Return to repayment – four-part plan</vt:lpstr>
      <vt:lpstr>Return to repayment – we need your help</vt:lpstr>
      <vt:lpstr>Return to repayment – four-part plan</vt:lpstr>
      <vt:lpstr>Operational updates and reminders</vt:lpstr>
      <vt:lpstr>Title iv program appropriations</vt:lpstr>
      <vt:lpstr>2021–2022 Federal Loan interest rates</vt:lpstr>
      <vt:lpstr>Federal Loan Origination fee changes</vt:lpstr>
      <vt:lpstr>American rescue plan - Unemployment</vt:lpstr>
      <vt:lpstr>American rescue plan - Unemployment</vt:lpstr>
      <vt:lpstr>Irs DRT – inaccurate $1 AGI</vt:lpstr>
      <vt:lpstr>Designated entities</vt:lpstr>
      <vt:lpstr>Iraq-Afghanistan service grant</vt:lpstr>
      <vt:lpstr>Ipeds reporting</vt:lpstr>
      <vt:lpstr>Perkins loan updates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FSA PPT 16x9_Template 2020</dc:title>
  <dc:creator>Lloyd, Leslie</dc:creator>
  <cp:lastModifiedBy>Jones, Andrew</cp:lastModifiedBy>
  <cp:revision>457</cp:revision>
  <dcterms:created xsi:type="dcterms:W3CDTF">2020-06-18T13:31:15Z</dcterms:created>
  <dcterms:modified xsi:type="dcterms:W3CDTF">2021-11-30T21:08:26Z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0x01010024DCB7AC5ECDD740B487BE4C07570BE9</vt:lpwstr>
  </property>
  <property fmtid="{D5CDD505-2E9C-101B-9397-08002B2CF9AE}" pid="3" name="AuthorIds_UIVersion_2560">
    <vt:lpwstr>79</vt:lpwstr>
  </property>
  <property fmtid="{D5CDD505-2E9C-101B-9397-08002B2CF9AE}" pid="4" name="_dlc_DocIdItemGuid">
    <vt:lpwstr>f3771e19-3d4d-4273-b8a0-0c915acd830e</vt:lpwstr>
  </property>
</Properties>
</file>