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5"/>
  </p:sldMasterIdLst>
  <p:notesMasterIdLst>
    <p:notesMasterId r:id="rId37"/>
  </p:notesMasterIdLst>
  <p:handoutMasterIdLst>
    <p:handoutMasterId r:id="rId38"/>
  </p:handoutMasterIdLst>
  <p:sldIdLst>
    <p:sldId id="510" r:id="rId6"/>
    <p:sldId id="310" r:id="rId7"/>
    <p:sldId id="368" r:id="rId8"/>
    <p:sldId id="394" r:id="rId9"/>
    <p:sldId id="494" r:id="rId10"/>
    <p:sldId id="402" r:id="rId11"/>
    <p:sldId id="479" r:id="rId12"/>
    <p:sldId id="269" r:id="rId13"/>
    <p:sldId id="476" r:id="rId14"/>
    <p:sldId id="376" r:id="rId15"/>
    <p:sldId id="512" r:id="rId16"/>
    <p:sldId id="496" r:id="rId17"/>
    <p:sldId id="509" r:id="rId18"/>
    <p:sldId id="482" r:id="rId19"/>
    <p:sldId id="483" r:id="rId20"/>
    <p:sldId id="486" r:id="rId21"/>
    <p:sldId id="487" r:id="rId22"/>
    <p:sldId id="488" r:id="rId23"/>
    <p:sldId id="489" r:id="rId24"/>
    <p:sldId id="490" r:id="rId25"/>
    <p:sldId id="491" r:id="rId26"/>
    <p:sldId id="497" r:id="rId27"/>
    <p:sldId id="485" r:id="rId28"/>
    <p:sldId id="478" r:id="rId29"/>
    <p:sldId id="500" r:id="rId30"/>
    <p:sldId id="507" r:id="rId31"/>
    <p:sldId id="515" r:id="rId32"/>
    <p:sldId id="517" r:id="rId33"/>
    <p:sldId id="518" r:id="rId34"/>
    <p:sldId id="508" r:id="rId35"/>
    <p:sldId id="513"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Foss, Ian" initials="FI" lastIdx="1" clrIdx="6">
    <p:extLst>
      <p:ext uri="{19B8F6BF-5375-455C-9EA6-DF929625EA0E}">
        <p15:presenceInfo xmlns:p15="http://schemas.microsoft.com/office/powerpoint/2012/main" userId="S::ian.foss@ed.gov::2ed54304-4a0b-409e-abc6-f84d1c68a8ff" providerId="AD"/>
      </p:ext>
    </p:extLst>
  </p:cmAuthor>
  <p:cmAuthor id="1" name="Washington, Aaron" initials="WA" lastIdx="11" clrIdx="0">
    <p:extLst>
      <p:ext uri="{19B8F6BF-5375-455C-9EA6-DF929625EA0E}">
        <p15:presenceInfo xmlns:p15="http://schemas.microsoft.com/office/powerpoint/2012/main" userId="S::Aaron.Washington@ed.gov::51c90e93-b8b1-48ef-8a77-599d2f4f676d" providerId="AD"/>
      </p:ext>
    </p:extLst>
  </p:cmAuthor>
  <p:cmAuthor id="8" name="Gomez, Vanessa" initials="GV" lastIdx="11" clrIdx="7">
    <p:extLst>
      <p:ext uri="{19B8F6BF-5375-455C-9EA6-DF929625EA0E}">
        <p15:presenceInfo xmlns:p15="http://schemas.microsoft.com/office/powerpoint/2012/main" userId="S::Vanessa.Gomez@ed.gov::7fecc6a0-404f-4e9a-9070-624c90023f5c" providerId="AD"/>
      </p:ext>
    </p:extLst>
  </p:cmAuthor>
  <p:cmAuthor id="2" name="Moseley-Hobbs, Kerri" initials="MK" lastIdx="1" clrIdx="1">
    <p:extLst>
      <p:ext uri="{19B8F6BF-5375-455C-9EA6-DF929625EA0E}">
        <p15:presenceInfo xmlns:p15="http://schemas.microsoft.com/office/powerpoint/2012/main" userId="S::Kerri.MoseleyHobbs@ed.gov::fdbdb462-e60e-4403-aa5a-eaa4116b731f" providerId="AD"/>
      </p:ext>
    </p:extLst>
  </p:cmAuthor>
  <p:cmAuthor id="9" name="Butler, Jacquelyn" initials="BJ" lastIdx="6" clrIdx="8">
    <p:extLst>
      <p:ext uri="{19B8F6BF-5375-455C-9EA6-DF929625EA0E}">
        <p15:presenceInfo xmlns:p15="http://schemas.microsoft.com/office/powerpoint/2012/main" userId="S::jacquelyn.butler@ed.gov::19c97c7f-b41e-4c90-820e-fee3252e5405" providerId="AD"/>
      </p:ext>
    </p:extLst>
  </p:cmAuthor>
  <p:cmAuthor id="3" name="Hammond, Cynthia" initials="HC" lastIdx="8" clrIdx="2">
    <p:extLst>
      <p:ext uri="{19B8F6BF-5375-455C-9EA6-DF929625EA0E}">
        <p15:presenceInfo xmlns:p15="http://schemas.microsoft.com/office/powerpoint/2012/main" userId="S::cynthia.hammond@ed.gov::c268f0d9-de2b-4a1e-8590-a37c93dd8d45" providerId="AD"/>
      </p:ext>
    </p:extLst>
  </p:cmAuthor>
  <p:cmAuthor id="10" name="Schelling, Brian" initials="SB" lastIdx="6" clrIdx="9">
    <p:extLst>
      <p:ext uri="{19B8F6BF-5375-455C-9EA6-DF929625EA0E}">
        <p15:presenceInfo xmlns:p15="http://schemas.microsoft.com/office/powerpoint/2012/main" userId="S::brian.schelling@ed.gov::ffd30d8c-c62f-43a4-b8ce-20e22707e860" providerId="AD"/>
      </p:ext>
    </p:extLst>
  </p:cmAuthor>
  <p:cmAuthor id="4" name="David Bartnicki" initials="DB" lastIdx="33" clrIdx="3">
    <p:extLst>
      <p:ext uri="{19B8F6BF-5375-455C-9EA6-DF929625EA0E}">
        <p15:presenceInfo xmlns:p15="http://schemas.microsoft.com/office/powerpoint/2012/main" userId="David Bartnicki" providerId="None"/>
      </p:ext>
    </p:extLst>
  </p:cmAuthor>
  <p:cmAuthor id="5" name="Ruggless, Michael" initials="MR" lastIdx="14" clrIdx="4">
    <p:extLst>
      <p:ext uri="{19B8F6BF-5375-455C-9EA6-DF929625EA0E}">
        <p15:presenceInfo xmlns:p15="http://schemas.microsoft.com/office/powerpoint/2012/main" userId="Ruggless, Michael" providerId="None"/>
      </p:ext>
    </p:extLst>
  </p:cmAuthor>
  <p:cmAuthor id="6" name="Pacchetti, Ed" initials="PE" lastIdx="7" clrIdx="5">
    <p:extLst>
      <p:ext uri="{19B8F6BF-5375-455C-9EA6-DF929625EA0E}">
        <p15:presenceInfo xmlns:p15="http://schemas.microsoft.com/office/powerpoint/2012/main" userId="S::Ed.Pacchetti@ed.gov::04c6d645-8e1f-4750-a6f5-0119754f0c0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FF5"/>
    <a:srgbClr val="DDDEDF"/>
    <a:srgbClr val="113C53"/>
    <a:srgbClr val="0E2C3B"/>
    <a:srgbClr val="38546D"/>
    <a:srgbClr val="344F67"/>
    <a:srgbClr val="385770"/>
    <a:srgbClr val="324962"/>
    <a:srgbClr val="F6F9FC"/>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20660D-F7C3-4086-A85B-F5ED573D1983}" v="2" dt="2021-11-16T03:22:02.884"/>
  </p1510:revLst>
</p1510:revInfo>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576" y="5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600A77-BABB-4FEC-B81E-DE925F2ED1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FSATC</a:t>
            </a:r>
          </a:p>
        </p:txBody>
      </p:sp>
      <p:sp>
        <p:nvSpPr>
          <p:cNvPr id="3" name="Date Placeholder 2">
            <a:extLst>
              <a:ext uri="{FF2B5EF4-FFF2-40B4-BE49-F238E27FC236}">
                <a16:creationId xmlns:a16="http://schemas.microsoft.com/office/drawing/2014/main" id="{DFF6F1FC-7207-4766-A500-8A51E7DCA80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December 2020</a:t>
            </a:r>
          </a:p>
        </p:txBody>
      </p:sp>
      <p:sp>
        <p:nvSpPr>
          <p:cNvPr id="4" name="Footer Placeholder 3">
            <a:extLst>
              <a:ext uri="{FF2B5EF4-FFF2-40B4-BE49-F238E27FC236}">
                <a16:creationId xmlns:a16="http://schemas.microsoft.com/office/drawing/2014/main" id="{A0709297-7591-4EFE-8306-BD65F5B7F14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19ACD3D-C211-4914-9E82-65ED391D0B4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D41077-F30D-4ED0-8DFA-89614CE7D9A6}" type="slidenum">
              <a:rPr lang="en-US" smtClean="0"/>
              <a:t>‹#›</a:t>
            </a:fld>
            <a:endParaRPr lang="en-US"/>
          </a:p>
        </p:txBody>
      </p:sp>
      <p:sp>
        <p:nvSpPr>
          <p:cNvPr id="6" name="Header Placeholder 1">
            <a:extLst>
              <a:ext uri="{FF2B5EF4-FFF2-40B4-BE49-F238E27FC236}">
                <a16:creationId xmlns:a16="http://schemas.microsoft.com/office/drawing/2014/main" id="{60E42908-6858-4B2E-AB7C-190053CF2222}"/>
              </a:ext>
            </a:extLst>
          </p:cNvPr>
          <p:cNvSpPr txBox="1">
            <a:spLocks/>
          </p:cNvSpPr>
          <p:nvPr/>
        </p:nvSpPr>
        <p:spPr>
          <a:xfrm>
            <a:off x="1943100" y="628389"/>
            <a:ext cx="2971800" cy="458788"/>
          </a:xfrm>
          <a:prstGeom prst="rect">
            <a:avLst/>
          </a:prstGeom>
        </p:spPr>
        <p:txBody>
          <a:bodyPr vert="horz" lIns="91440" tIns="45720" rIns="91440" bIns="45720" rtlCol="0"/>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t>Verification</a:t>
            </a:r>
          </a:p>
        </p:txBody>
      </p:sp>
      <p:sp>
        <p:nvSpPr>
          <p:cNvPr id="8" name="Header Placeholder 1">
            <a:extLst>
              <a:ext uri="{FF2B5EF4-FFF2-40B4-BE49-F238E27FC236}">
                <a16:creationId xmlns:a16="http://schemas.microsoft.com/office/drawing/2014/main" id="{873F16C0-0468-4F57-9E4C-3541798CF3D2}"/>
              </a:ext>
            </a:extLst>
          </p:cNvPr>
          <p:cNvSpPr txBox="1">
            <a:spLocks/>
          </p:cNvSpPr>
          <p:nvPr/>
        </p:nvSpPr>
        <p:spPr>
          <a:xfrm>
            <a:off x="1942307" y="8226425"/>
            <a:ext cx="2971800" cy="458788"/>
          </a:xfrm>
          <a:prstGeom prst="rect">
            <a:avLst/>
          </a:prstGeom>
        </p:spPr>
        <p:txBody>
          <a:bodyPr vert="horz" lIns="91440" tIns="45720" rIns="91440" bIns="45720" rtlCol="0"/>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t>For discussion purposes only</a:t>
            </a:r>
          </a:p>
        </p:txBody>
      </p:sp>
    </p:spTree>
    <p:extLst>
      <p:ext uri="{BB962C8B-B14F-4D97-AF65-F5344CB8AC3E}">
        <p14:creationId xmlns:p14="http://schemas.microsoft.com/office/powerpoint/2010/main" val="34702321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11/16/2021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2</a:t>
            </a:fld>
            <a:endParaRPr lang="en-US"/>
          </a:p>
        </p:txBody>
      </p:sp>
    </p:spTree>
    <p:extLst>
      <p:ext uri="{BB962C8B-B14F-4D97-AF65-F5344CB8AC3E}">
        <p14:creationId xmlns:p14="http://schemas.microsoft.com/office/powerpoint/2010/main" val="467220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chemeClr val="tx1"/>
              </a:solidFill>
              <a:highlight>
                <a:srgbClr val="FFFF00"/>
              </a:highlight>
            </a:endParaRPr>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11</a:t>
            </a:fld>
            <a:endParaRPr lang="en-US" altLang="en-US"/>
          </a:p>
        </p:txBody>
      </p:sp>
    </p:spTree>
    <p:extLst>
      <p:ext uri="{BB962C8B-B14F-4D97-AF65-F5344CB8AC3E}">
        <p14:creationId xmlns:p14="http://schemas.microsoft.com/office/powerpoint/2010/main" val="1067027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12</a:t>
            </a:fld>
            <a:endParaRPr lang="en-US" altLang="en-US"/>
          </a:p>
        </p:txBody>
      </p:sp>
    </p:spTree>
    <p:extLst>
      <p:ext uri="{BB962C8B-B14F-4D97-AF65-F5344CB8AC3E}">
        <p14:creationId xmlns:p14="http://schemas.microsoft.com/office/powerpoint/2010/main" val="4053350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13</a:t>
            </a:fld>
            <a:endParaRPr lang="en-US" altLang="en-US"/>
          </a:p>
        </p:txBody>
      </p:sp>
    </p:spTree>
    <p:extLst>
      <p:ext uri="{BB962C8B-B14F-4D97-AF65-F5344CB8AC3E}">
        <p14:creationId xmlns:p14="http://schemas.microsoft.com/office/powerpoint/2010/main" val="2368270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14</a:t>
            </a:fld>
            <a:endParaRPr lang="en-US" altLang="en-US"/>
          </a:p>
        </p:txBody>
      </p:sp>
    </p:spTree>
    <p:extLst>
      <p:ext uri="{BB962C8B-B14F-4D97-AF65-F5344CB8AC3E}">
        <p14:creationId xmlns:p14="http://schemas.microsoft.com/office/powerpoint/2010/main" val="4093288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15</a:t>
            </a:fld>
            <a:endParaRPr lang="en-US" altLang="en-US"/>
          </a:p>
        </p:txBody>
      </p:sp>
    </p:spTree>
    <p:extLst>
      <p:ext uri="{BB962C8B-B14F-4D97-AF65-F5344CB8AC3E}">
        <p14:creationId xmlns:p14="http://schemas.microsoft.com/office/powerpoint/2010/main" val="3400943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16</a:t>
            </a:fld>
            <a:endParaRPr lang="en-US" altLang="en-US"/>
          </a:p>
        </p:txBody>
      </p:sp>
    </p:spTree>
    <p:extLst>
      <p:ext uri="{BB962C8B-B14F-4D97-AF65-F5344CB8AC3E}">
        <p14:creationId xmlns:p14="http://schemas.microsoft.com/office/powerpoint/2010/main" val="3433504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17</a:t>
            </a:fld>
            <a:endParaRPr lang="en-US" altLang="en-US"/>
          </a:p>
        </p:txBody>
      </p:sp>
    </p:spTree>
    <p:extLst>
      <p:ext uri="{BB962C8B-B14F-4D97-AF65-F5344CB8AC3E}">
        <p14:creationId xmlns:p14="http://schemas.microsoft.com/office/powerpoint/2010/main" val="4016801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18</a:t>
            </a:fld>
            <a:endParaRPr lang="en-US" altLang="en-US"/>
          </a:p>
        </p:txBody>
      </p:sp>
    </p:spTree>
    <p:extLst>
      <p:ext uri="{BB962C8B-B14F-4D97-AF65-F5344CB8AC3E}">
        <p14:creationId xmlns:p14="http://schemas.microsoft.com/office/powerpoint/2010/main" val="6070556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19</a:t>
            </a:fld>
            <a:endParaRPr lang="en-US" altLang="en-US"/>
          </a:p>
        </p:txBody>
      </p:sp>
    </p:spTree>
    <p:extLst>
      <p:ext uri="{BB962C8B-B14F-4D97-AF65-F5344CB8AC3E}">
        <p14:creationId xmlns:p14="http://schemas.microsoft.com/office/powerpoint/2010/main" val="1758963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20</a:t>
            </a:fld>
            <a:endParaRPr lang="en-US" altLang="en-US"/>
          </a:p>
        </p:txBody>
      </p:sp>
    </p:spTree>
    <p:extLst>
      <p:ext uri="{BB962C8B-B14F-4D97-AF65-F5344CB8AC3E}">
        <p14:creationId xmlns:p14="http://schemas.microsoft.com/office/powerpoint/2010/main" val="156104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3</a:t>
            </a:fld>
            <a:endParaRPr lang="en-US" altLang="en-US"/>
          </a:p>
        </p:txBody>
      </p:sp>
    </p:spTree>
    <p:extLst>
      <p:ext uri="{BB962C8B-B14F-4D97-AF65-F5344CB8AC3E}">
        <p14:creationId xmlns:p14="http://schemas.microsoft.com/office/powerpoint/2010/main" val="148581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21</a:t>
            </a:fld>
            <a:endParaRPr lang="en-US" altLang="en-US"/>
          </a:p>
        </p:txBody>
      </p:sp>
    </p:spTree>
    <p:extLst>
      <p:ext uri="{BB962C8B-B14F-4D97-AF65-F5344CB8AC3E}">
        <p14:creationId xmlns:p14="http://schemas.microsoft.com/office/powerpoint/2010/main" val="415803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22</a:t>
            </a:fld>
            <a:endParaRPr lang="en-US" altLang="en-US"/>
          </a:p>
        </p:txBody>
      </p:sp>
    </p:spTree>
    <p:extLst>
      <p:ext uri="{BB962C8B-B14F-4D97-AF65-F5344CB8AC3E}">
        <p14:creationId xmlns:p14="http://schemas.microsoft.com/office/powerpoint/2010/main" val="8273470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23</a:t>
            </a:fld>
            <a:endParaRPr lang="en-US" altLang="en-US"/>
          </a:p>
        </p:txBody>
      </p:sp>
    </p:spTree>
    <p:extLst>
      <p:ext uri="{BB962C8B-B14F-4D97-AF65-F5344CB8AC3E}">
        <p14:creationId xmlns:p14="http://schemas.microsoft.com/office/powerpoint/2010/main" val="14509018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24</a:t>
            </a:fld>
            <a:endParaRPr lang="en-US" altLang="en-US"/>
          </a:p>
        </p:txBody>
      </p:sp>
    </p:spTree>
    <p:extLst>
      <p:ext uri="{BB962C8B-B14F-4D97-AF65-F5344CB8AC3E}">
        <p14:creationId xmlns:p14="http://schemas.microsoft.com/office/powerpoint/2010/main" val="49473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0A52F-96CC-4F40-8128-A939DA3DB9A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54048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0A52F-96CC-4F40-8128-A939DA3DB9A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85633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0A52F-96CC-4F40-8128-A939DA3DB9A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6131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0A52F-96CC-4F40-8128-A939DA3DB9A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9141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0A52F-96CC-4F40-8128-A939DA3DB9A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3779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0A52F-96CC-4F40-8128-A939DA3DB9A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4687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BC2EDF97-CF3B-460F-A6DB-339B5534C74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 name="Slide Number Placeholder 3">
            <a:extLst>
              <a:ext uri="{FF2B5EF4-FFF2-40B4-BE49-F238E27FC236}">
                <a16:creationId xmlns:a16="http://schemas.microsoft.com/office/drawing/2014/main" id="{3DB82EE9-A21C-4667-A267-EE0F2B472CFB}"/>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57066" indent="-291179" eaLnBrk="0" hangingPunct="0">
              <a:defRPr>
                <a:solidFill>
                  <a:schemeClr val="tx1"/>
                </a:solidFill>
                <a:latin typeface="Calibri" panose="020F0502020204030204" pitchFamily="34" charset="0"/>
                <a:cs typeface="Arial" panose="020B0604020202020204" pitchFamily="34" charset="0"/>
              </a:defRPr>
            </a:lvl2pPr>
            <a:lvl3pPr marL="1164717" indent="-232943" eaLnBrk="0" hangingPunct="0">
              <a:defRPr>
                <a:solidFill>
                  <a:schemeClr val="tx1"/>
                </a:solidFill>
                <a:latin typeface="Calibri" panose="020F0502020204030204" pitchFamily="34" charset="0"/>
                <a:cs typeface="Arial" panose="020B0604020202020204" pitchFamily="34" charset="0"/>
              </a:defRPr>
            </a:lvl3pPr>
            <a:lvl4pPr marL="1630604" indent="-232943" eaLnBrk="0" hangingPunct="0">
              <a:defRPr>
                <a:solidFill>
                  <a:schemeClr val="tx1"/>
                </a:solidFill>
                <a:latin typeface="Calibri" panose="020F0502020204030204" pitchFamily="34" charset="0"/>
                <a:cs typeface="Arial" panose="020B0604020202020204" pitchFamily="34" charset="0"/>
              </a:defRPr>
            </a:lvl4pPr>
            <a:lvl5pPr marL="2096491" indent="-232943" eaLnBrk="0" hangingPunct="0">
              <a:defRPr>
                <a:solidFill>
                  <a:schemeClr val="tx1"/>
                </a:solidFill>
                <a:latin typeface="Calibri" panose="020F0502020204030204" pitchFamily="34" charset="0"/>
                <a:cs typeface="Arial" panose="020B0604020202020204" pitchFamily="34" charset="0"/>
              </a:defRPr>
            </a:lvl5pPr>
            <a:lvl6pPr marL="2562377"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28264"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94151"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60038"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E66A053A-5BF0-4002-98E6-067A40B1C5BD}" type="slidenum">
              <a:rPr lang="en-US" altLang="en-US"/>
              <a:pPr eaLnBrk="1" hangingPunct="1"/>
              <a:t>4</a:t>
            </a:fld>
            <a:endParaRPr lang="en-US" altLang="en-US"/>
          </a:p>
        </p:txBody>
      </p:sp>
      <p:sp>
        <p:nvSpPr>
          <p:cNvPr id="77828" name="Notes Placeholder 1">
            <a:extLst>
              <a:ext uri="{FF2B5EF4-FFF2-40B4-BE49-F238E27FC236}">
                <a16:creationId xmlns:a16="http://schemas.microsoft.com/office/drawing/2014/main" id="{F45B30EA-A809-473F-A506-2769744D6C01}"/>
              </a:ext>
            </a:extLst>
          </p:cNvPr>
          <p:cNvSpPr>
            <a:spLocks noGrp="1"/>
          </p:cNvSpPr>
          <p:nvPr/>
        </p:nvSpPr>
        <p:spPr bwMode="auto">
          <a:xfrm>
            <a:off x="714022" y="4483577"/>
            <a:ext cx="5712178" cy="42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24" tIns="47362" rIns="94724" bIns="47362"/>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endParaRPr lang="en-US" altLang="en-US"/>
          </a:p>
        </p:txBody>
      </p:sp>
      <p:sp>
        <p:nvSpPr>
          <p:cNvPr id="2" name="Notes Placeholder 1">
            <a:extLst>
              <a:ext uri="{FF2B5EF4-FFF2-40B4-BE49-F238E27FC236}">
                <a16:creationId xmlns:a16="http://schemas.microsoft.com/office/drawing/2014/main" id="{ED99CF7C-0872-49A5-917D-18CC9C766B4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989002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31</a:t>
            </a:fld>
            <a:endParaRPr lang="en-US" altLang="en-US"/>
          </a:p>
        </p:txBody>
      </p:sp>
    </p:spTree>
    <p:extLst>
      <p:ext uri="{BB962C8B-B14F-4D97-AF65-F5344CB8AC3E}">
        <p14:creationId xmlns:p14="http://schemas.microsoft.com/office/powerpoint/2010/main" val="2400437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5</a:t>
            </a:fld>
            <a:endParaRPr lang="en-US" altLang="en-US"/>
          </a:p>
        </p:txBody>
      </p:sp>
    </p:spTree>
    <p:extLst>
      <p:ext uri="{BB962C8B-B14F-4D97-AF65-F5344CB8AC3E}">
        <p14:creationId xmlns:p14="http://schemas.microsoft.com/office/powerpoint/2010/main" val="147411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6</a:t>
            </a:fld>
            <a:endParaRPr lang="en-US" altLang="en-US"/>
          </a:p>
        </p:txBody>
      </p:sp>
    </p:spTree>
    <p:extLst>
      <p:ext uri="{BB962C8B-B14F-4D97-AF65-F5344CB8AC3E}">
        <p14:creationId xmlns:p14="http://schemas.microsoft.com/office/powerpoint/2010/main" val="249470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7585F083-475C-49AF-BF24-D664E7F487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21C8EE37-EC95-4D2D-B5D5-A265E3F95D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EB655184-B091-45A2-82CA-F0A77B3A4323}"/>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57066" indent="-291179" eaLnBrk="0" hangingPunct="0">
              <a:defRPr>
                <a:solidFill>
                  <a:schemeClr val="tx1"/>
                </a:solidFill>
                <a:latin typeface="Calibri" panose="020F0502020204030204" pitchFamily="34" charset="0"/>
                <a:cs typeface="Arial" panose="020B0604020202020204" pitchFamily="34" charset="0"/>
              </a:defRPr>
            </a:lvl2pPr>
            <a:lvl3pPr marL="1164717" indent="-232943" eaLnBrk="0" hangingPunct="0">
              <a:defRPr>
                <a:solidFill>
                  <a:schemeClr val="tx1"/>
                </a:solidFill>
                <a:latin typeface="Calibri" panose="020F0502020204030204" pitchFamily="34" charset="0"/>
                <a:cs typeface="Arial" panose="020B0604020202020204" pitchFamily="34" charset="0"/>
              </a:defRPr>
            </a:lvl3pPr>
            <a:lvl4pPr marL="1630604" indent="-232943" eaLnBrk="0" hangingPunct="0">
              <a:defRPr>
                <a:solidFill>
                  <a:schemeClr val="tx1"/>
                </a:solidFill>
                <a:latin typeface="Calibri" panose="020F0502020204030204" pitchFamily="34" charset="0"/>
                <a:cs typeface="Arial" panose="020B0604020202020204" pitchFamily="34" charset="0"/>
              </a:defRPr>
            </a:lvl4pPr>
            <a:lvl5pPr marL="2096491" indent="-232943" eaLnBrk="0" hangingPunct="0">
              <a:defRPr>
                <a:solidFill>
                  <a:schemeClr val="tx1"/>
                </a:solidFill>
                <a:latin typeface="Calibri" panose="020F0502020204030204" pitchFamily="34" charset="0"/>
                <a:cs typeface="Arial" panose="020B0604020202020204" pitchFamily="34" charset="0"/>
              </a:defRPr>
            </a:lvl5pPr>
            <a:lvl6pPr marL="2562377"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28264"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94151"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60038"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844399B5-7CC7-4486-ACE7-2C929D1721A0}" type="slidenum">
              <a:rPr lang="en-US" altLang="en-US"/>
              <a:pPr eaLnBrk="1" hangingPunct="1"/>
              <a:t>7</a:t>
            </a:fld>
            <a:endParaRPr lang="en-US" altLang="en-US"/>
          </a:p>
        </p:txBody>
      </p:sp>
    </p:spTree>
    <p:extLst>
      <p:ext uri="{BB962C8B-B14F-4D97-AF65-F5344CB8AC3E}">
        <p14:creationId xmlns:p14="http://schemas.microsoft.com/office/powerpoint/2010/main" val="682262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7585F083-475C-49AF-BF24-D664E7F487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21C8EE37-EC95-4D2D-B5D5-A265E3F95D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EB655184-B091-45A2-82CA-F0A77B3A4323}"/>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57066" indent="-291179" eaLnBrk="0" hangingPunct="0">
              <a:defRPr>
                <a:solidFill>
                  <a:schemeClr val="tx1"/>
                </a:solidFill>
                <a:latin typeface="Calibri" panose="020F0502020204030204" pitchFamily="34" charset="0"/>
                <a:cs typeface="Arial" panose="020B0604020202020204" pitchFamily="34" charset="0"/>
              </a:defRPr>
            </a:lvl2pPr>
            <a:lvl3pPr marL="1164717" indent="-232943" eaLnBrk="0" hangingPunct="0">
              <a:defRPr>
                <a:solidFill>
                  <a:schemeClr val="tx1"/>
                </a:solidFill>
                <a:latin typeface="Calibri" panose="020F0502020204030204" pitchFamily="34" charset="0"/>
                <a:cs typeface="Arial" panose="020B0604020202020204" pitchFamily="34" charset="0"/>
              </a:defRPr>
            </a:lvl3pPr>
            <a:lvl4pPr marL="1630604" indent="-232943" eaLnBrk="0" hangingPunct="0">
              <a:defRPr>
                <a:solidFill>
                  <a:schemeClr val="tx1"/>
                </a:solidFill>
                <a:latin typeface="Calibri" panose="020F0502020204030204" pitchFamily="34" charset="0"/>
                <a:cs typeface="Arial" panose="020B0604020202020204" pitchFamily="34" charset="0"/>
              </a:defRPr>
            </a:lvl4pPr>
            <a:lvl5pPr marL="2096491" indent="-232943" eaLnBrk="0" hangingPunct="0">
              <a:defRPr>
                <a:solidFill>
                  <a:schemeClr val="tx1"/>
                </a:solidFill>
                <a:latin typeface="Calibri" panose="020F0502020204030204" pitchFamily="34" charset="0"/>
                <a:cs typeface="Arial" panose="020B0604020202020204" pitchFamily="34" charset="0"/>
              </a:defRPr>
            </a:lvl5pPr>
            <a:lvl6pPr marL="2562377"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28264"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94151"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960038" indent="-232943" defTabSz="46588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844399B5-7CC7-4486-ACE7-2C929D1721A0}" type="slidenum">
              <a:rPr lang="en-US" altLang="en-US"/>
              <a:pPr eaLnBrk="1" hangingPunct="1"/>
              <a:t>8</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9</a:t>
            </a:fld>
            <a:endParaRPr lang="en-US" altLang="en-US"/>
          </a:p>
        </p:txBody>
      </p:sp>
    </p:spTree>
    <p:extLst>
      <p:ext uri="{BB962C8B-B14F-4D97-AF65-F5344CB8AC3E}">
        <p14:creationId xmlns:p14="http://schemas.microsoft.com/office/powerpoint/2010/main" val="694652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chemeClr val="tx1"/>
              </a:solidFill>
              <a:highlight>
                <a:srgbClr val="FFFF00"/>
              </a:highlight>
            </a:endParaRPr>
          </a:p>
        </p:txBody>
      </p:sp>
      <p:sp>
        <p:nvSpPr>
          <p:cNvPr id="4" name="Slide Number Placeholder 3"/>
          <p:cNvSpPr>
            <a:spLocks noGrp="1"/>
          </p:cNvSpPr>
          <p:nvPr>
            <p:ph type="sldNum" sz="quarter" idx="5"/>
          </p:nvPr>
        </p:nvSpPr>
        <p:spPr/>
        <p:txBody>
          <a:bodyPr/>
          <a:lstStyle/>
          <a:p>
            <a:pPr>
              <a:defRPr/>
            </a:pPr>
            <a:fld id="{CF80A52F-96CC-4F40-8128-A939DA3DB9A4}" type="slidenum">
              <a:rPr lang="en-US" altLang="en-US" smtClean="0"/>
              <a:pPr>
                <a:defRPr/>
              </a:pPr>
              <a:t>10</a:t>
            </a:fld>
            <a:endParaRPr lang="en-US" altLang="en-US"/>
          </a:p>
        </p:txBody>
      </p:sp>
    </p:spTree>
    <p:extLst>
      <p:ext uri="{BB962C8B-B14F-4D97-AF65-F5344CB8AC3E}">
        <p14:creationId xmlns:p14="http://schemas.microsoft.com/office/powerpoint/2010/main" val="10528890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3.svg"/><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3.svg"/><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rgbClr val="113C5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bg1">
                    <a:lumMod val="95000"/>
                  </a:schemeClr>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rgbClr val="FFFFFF"/>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bg1">
                    <a:lumMod val="95000"/>
                  </a:schemeClr>
                </a:solidFill>
                <a:latin typeface="Oswald" pitchFamily="2" charset="77"/>
                <a:cs typeface="Arial"/>
              </a:defRPr>
            </a:lvl1pPr>
          </a:lstStyle>
          <a:p>
            <a:r>
              <a:rPr lang="en-US"/>
              <a:t>Click to edit Master title style</a:t>
            </a:r>
          </a:p>
        </p:txBody>
      </p:sp>
      <p:sp>
        <p:nvSpPr>
          <p:cNvPr id="2" name="Rectangle 1">
            <a:extLst>
              <a:ext uri="{FF2B5EF4-FFF2-40B4-BE49-F238E27FC236}">
                <a16:creationId xmlns:a16="http://schemas.microsoft.com/office/drawing/2014/main" id="{5C1DC299-7497-5145-82BD-20C48AB07BB1}"/>
              </a:ext>
            </a:extLst>
          </p:cNvPr>
          <p:cNvSpPr/>
          <p:nvPr userDrawn="1"/>
        </p:nvSpPr>
        <p:spPr>
          <a:xfrm>
            <a:off x="300447" y="5982789"/>
            <a:ext cx="2690948" cy="666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800"/>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7144" r="33090" b="1"/>
          <a:stretch/>
        </p:blipFill>
        <p:spPr>
          <a:xfrm>
            <a:off x="8215700" y="5868871"/>
            <a:ext cx="3398879" cy="606117"/>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27" name="Text Placeholder 2">
            <a:extLst>
              <a:ext uri="{FF2B5EF4-FFF2-40B4-BE49-F238E27FC236}">
                <a16:creationId xmlns:a16="http://schemas.microsoft.com/office/drawing/2014/main" id="{1F6D3F42-A01C-B640-A992-662012FCF362}"/>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1" name="Graphic 10">
            <a:extLst>
              <a:ext uri="{FF2B5EF4-FFF2-40B4-BE49-F238E27FC236}">
                <a16:creationId xmlns:a16="http://schemas.microsoft.com/office/drawing/2014/main" id="{F04C5847-9762-6D4F-B8E5-55059641BC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4" name="Text Placeholder 2">
            <a:extLst>
              <a:ext uri="{FF2B5EF4-FFF2-40B4-BE49-F238E27FC236}">
                <a16:creationId xmlns:a16="http://schemas.microsoft.com/office/drawing/2014/main" id="{4BFDAC0F-1026-8B4A-89B8-BD324C899B7A}"/>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15" name="Text Placeholder 2">
            <a:extLst>
              <a:ext uri="{FF2B5EF4-FFF2-40B4-BE49-F238E27FC236}">
                <a16:creationId xmlns:a16="http://schemas.microsoft.com/office/drawing/2014/main" id="{54FD9BA0-3B13-4B4F-9D53-F4C496EDB7AF}"/>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603557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3939450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lumns - Solid">
    <p:bg>
      <p:bgPr>
        <a:solidFill>
          <a:srgbClr val="113C53"/>
        </a:solidFill>
        <a:effectLst/>
      </p:bgPr>
    </p:bg>
    <p:spTree>
      <p:nvGrpSpPr>
        <p:cNvPr id="1" name=""/>
        <p:cNvGrpSpPr/>
        <p:nvPr/>
      </p:nvGrpSpPr>
      <p:grpSpPr>
        <a:xfrm>
          <a:off x="0" y="0"/>
          <a:ext cx="0" cy="0"/>
          <a:chOff x="0" y="0"/>
          <a:chExt cx="0" cy="0"/>
        </a:xfrm>
      </p:grpSpPr>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6" name="Graphic 15">
            <a:extLst>
              <a:ext uri="{FF2B5EF4-FFF2-40B4-BE49-F238E27FC236}">
                <a16:creationId xmlns:a16="http://schemas.microsoft.com/office/drawing/2014/main" id="{6D419CEC-904E-984D-9595-79C2AE4811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7" name="Text Placeholder 2">
            <a:extLst>
              <a:ext uri="{FF2B5EF4-FFF2-40B4-BE49-F238E27FC236}">
                <a16:creationId xmlns:a16="http://schemas.microsoft.com/office/drawing/2014/main" id="{D4F3BDB6-042B-184D-B01B-3A6077A2A3DB}"/>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18" name="Picture Placeholder 31">
            <a:extLst>
              <a:ext uri="{FF2B5EF4-FFF2-40B4-BE49-F238E27FC236}">
                <a16:creationId xmlns:a16="http://schemas.microsoft.com/office/drawing/2014/main" id="{41E7C9A6-EAA2-644F-97BC-C10800C456FF}"/>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19" name="Picture Placeholder 31">
            <a:extLst>
              <a:ext uri="{FF2B5EF4-FFF2-40B4-BE49-F238E27FC236}">
                <a16:creationId xmlns:a16="http://schemas.microsoft.com/office/drawing/2014/main" id="{B0FBC219-8E73-5C4D-AE82-0FEEC3E3146E}"/>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32" name="Picture Placeholder 31">
            <a:extLst>
              <a:ext uri="{FF2B5EF4-FFF2-40B4-BE49-F238E27FC236}">
                <a16:creationId xmlns:a16="http://schemas.microsoft.com/office/drawing/2014/main" id="{EA4C5FCF-1EC6-F34F-B34A-D1F9FB536325}"/>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33" name="Text Placeholder 2">
            <a:extLst>
              <a:ext uri="{FF2B5EF4-FFF2-40B4-BE49-F238E27FC236}">
                <a16:creationId xmlns:a16="http://schemas.microsoft.com/office/drawing/2014/main" id="{A44502F9-7BFA-2D45-AE8E-960BD5E47821}"/>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4" name="Text Placeholder 2">
            <a:extLst>
              <a:ext uri="{FF2B5EF4-FFF2-40B4-BE49-F238E27FC236}">
                <a16:creationId xmlns:a16="http://schemas.microsoft.com/office/drawing/2014/main" id="{994479E2-76D8-2C4C-9F8C-DABC03449311}"/>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5" name="Text Placeholder 2">
            <a:extLst>
              <a:ext uri="{FF2B5EF4-FFF2-40B4-BE49-F238E27FC236}">
                <a16:creationId xmlns:a16="http://schemas.microsoft.com/office/drawing/2014/main" id="{DC0E37B4-267F-1A46-9042-4D3A3DB50761}"/>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6" name="Text Placeholder 2">
            <a:extLst>
              <a:ext uri="{FF2B5EF4-FFF2-40B4-BE49-F238E27FC236}">
                <a16:creationId xmlns:a16="http://schemas.microsoft.com/office/drawing/2014/main" id="{6A2AC13F-B9D0-9249-BEE5-B8A8F049A252}"/>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7" name="Text Placeholder 2">
            <a:extLst>
              <a:ext uri="{FF2B5EF4-FFF2-40B4-BE49-F238E27FC236}">
                <a16:creationId xmlns:a16="http://schemas.microsoft.com/office/drawing/2014/main" id="{8DB1C236-C813-D24D-89A9-4092DE846A47}"/>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15" name="Slide Number Placeholder 2">
            <a:extLst>
              <a:ext uri="{FF2B5EF4-FFF2-40B4-BE49-F238E27FC236}">
                <a16:creationId xmlns:a16="http://schemas.microsoft.com/office/drawing/2014/main" id="{31BC16CB-BC2F-6140-A4B4-F6ECE176262D}"/>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9111690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9" name="Graphic 18">
            <a:extLst>
              <a:ext uri="{FF2B5EF4-FFF2-40B4-BE49-F238E27FC236}">
                <a16:creationId xmlns:a16="http://schemas.microsoft.com/office/drawing/2014/main" id="{CCFA2AD5-B6B3-7849-8A53-1871287B10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15288044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lumns with Subtitle - Solid">
    <p:bg>
      <p:bgPr>
        <a:solidFill>
          <a:srgbClr val="113C53"/>
        </a:solidFill>
        <a:effectLst/>
      </p:bgPr>
    </p:bg>
    <p:spTree>
      <p:nvGrpSpPr>
        <p:cNvPr id="1" name=""/>
        <p:cNvGrpSpPr/>
        <p:nvPr/>
      </p:nvGrpSpPr>
      <p:grpSpPr>
        <a:xfrm>
          <a:off x="0" y="0"/>
          <a:ext cx="0" cy="0"/>
          <a:chOff x="0" y="0"/>
          <a:chExt cx="0" cy="0"/>
        </a:xfrm>
      </p:grpSpPr>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69" y="349504"/>
            <a:ext cx="10366861"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bg1"/>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pic>
        <p:nvPicPr>
          <p:cNvPr id="21" name="Graphic 20">
            <a:extLst>
              <a:ext uri="{FF2B5EF4-FFF2-40B4-BE49-F238E27FC236}">
                <a16:creationId xmlns:a16="http://schemas.microsoft.com/office/drawing/2014/main" id="{DE21E8D5-80CA-9947-8BA7-B836C95DD91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22" name="Text Placeholder 2">
            <a:extLst>
              <a:ext uri="{FF2B5EF4-FFF2-40B4-BE49-F238E27FC236}">
                <a16:creationId xmlns:a16="http://schemas.microsoft.com/office/drawing/2014/main" id="{561CC6EE-6C25-B940-A317-AAA933C0C6A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3" name="Text Placeholder 2">
            <a:extLst>
              <a:ext uri="{FF2B5EF4-FFF2-40B4-BE49-F238E27FC236}">
                <a16:creationId xmlns:a16="http://schemas.microsoft.com/office/drawing/2014/main" id="{47C3A327-AA82-0647-9638-68B37864678B}"/>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3" name="Text Placeholder 2">
            <a:extLst>
              <a:ext uri="{FF2B5EF4-FFF2-40B4-BE49-F238E27FC236}">
                <a16:creationId xmlns:a16="http://schemas.microsoft.com/office/drawing/2014/main" id="{088C50DF-213B-9543-A8FD-AE86C811EEBB}"/>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7" name="Text Placeholder 2">
            <a:extLst>
              <a:ext uri="{FF2B5EF4-FFF2-40B4-BE49-F238E27FC236}">
                <a16:creationId xmlns:a16="http://schemas.microsoft.com/office/drawing/2014/main" id="{C2674F01-0026-AA49-86ED-73273366E37B}"/>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8" name="Text Placeholder 2">
            <a:extLst>
              <a:ext uri="{FF2B5EF4-FFF2-40B4-BE49-F238E27FC236}">
                <a16:creationId xmlns:a16="http://schemas.microsoft.com/office/drawing/2014/main" id="{FC4893B3-8D3E-8644-AE0F-C0BCA8CE6E20}"/>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9" name="Text Placeholder 2">
            <a:extLst>
              <a:ext uri="{FF2B5EF4-FFF2-40B4-BE49-F238E27FC236}">
                <a16:creationId xmlns:a16="http://schemas.microsoft.com/office/drawing/2014/main" id="{A3826E4A-8085-7E42-8CD1-66FAE6A8A205}"/>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16" name="Slide Number Placeholder 2">
            <a:extLst>
              <a:ext uri="{FF2B5EF4-FFF2-40B4-BE49-F238E27FC236}">
                <a16:creationId xmlns:a16="http://schemas.microsoft.com/office/drawing/2014/main" id="{A7E68BA8-9486-3A45-911E-59340889CA7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230285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pic>
        <p:nvPicPr>
          <p:cNvPr id="15" name="Graphic 14">
            <a:extLst>
              <a:ext uri="{FF2B5EF4-FFF2-40B4-BE49-F238E27FC236}">
                <a16:creationId xmlns:a16="http://schemas.microsoft.com/office/drawing/2014/main" id="{90E157DF-5512-5F44-8803-64EA107D45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3017351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6" name="Picture Placeholder 31">
            <a:extLst>
              <a:ext uri="{FF2B5EF4-FFF2-40B4-BE49-F238E27FC236}">
                <a16:creationId xmlns:a16="http://schemas.microsoft.com/office/drawing/2014/main" id="{4D1459FC-7A2D-D446-B68B-518894B598FC}"/>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7" name="Picture Placeholder 31">
            <a:extLst>
              <a:ext uri="{FF2B5EF4-FFF2-40B4-BE49-F238E27FC236}">
                <a16:creationId xmlns:a16="http://schemas.microsoft.com/office/drawing/2014/main" id="{BC5B1BDF-387B-5246-8E69-336380B67456}"/>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8" name="Picture Placeholder 31">
            <a:extLst>
              <a:ext uri="{FF2B5EF4-FFF2-40B4-BE49-F238E27FC236}">
                <a16:creationId xmlns:a16="http://schemas.microsoft.com/office/drawing/2014/main" id="{000391C9-8FED-9249-9C8A-C897138FF87C}"/>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9" name="Picture Placeholder 31">
            <a:extLst>
              <a:ext uri="{FF2B5EF4-FFF2-40B4-BE49-F238E27FC236}">
                <a16:creationId xmlns:a16="http://schemas.microsoft.com/office/drawing/2014/main" id="{749B391D-45B1-5F43-B13D-239CB9053EC9}"/>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a:t>icon</a:t>
            </a:r>
          </a:p>
        </p:txBody>
      </p:sp>
      <p:pic>
        <p:nvPicPr>
          <p:cNvPr id="23" name="Graphic 22">
            <a:extLst>
              <a:ext uri="{FF2B5EF4-FFF2-40B4-BE49-F238E27FC236}">
                <a16:creationId xmlns:a16="http://schemas.microsoft.com/office/drawing/2014/main" id="{3F6615B8-4182-3346-8F85-9239984EC9D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0" name="Text Placeholder 2">
            <a:extLst>
              <a:ext uri="{FF2B5EF4-FFF2-40B4-BE49-F238E27FC236}">
                <a16:creationId xmlns:a16="http://schemas.microsoft.com/office/drawing/2014/main" id="{316D3445-2E7A-5F4D-B9A0-E3BEBFF95CA0}"/>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1" name="Text Placeholder 2">
            <a:extLst>
              <a:ext uri="{FF2B5EF4-FFF2-40B4-BE49-F238E27FC236}">
                <a16:creationId xmlns:a16="http://schemas.microsoft.com/office/drawing/2014/main" id="{6EAEE96C-945F-5B44-A64C-E22806948B53}"/>
              </a:ext>
            </a:extLst>
          </p:cNvPr>
          <p:cNvSpPr>
            <a:spLocks noGrp="1"/>
          </p:cNvSpPr>
          <p:nvPr>
            <p:ph type="body" sz="quarter" idx="32"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
        <p:nvSpPr>
          <p:cNvPr id="42" name="Text Placeholder 2">
            <a:extLst>
              <a:ext uri="{FF2B5EF4-FFF2-40B4-BE49-F238E27FC236}">
                <a16:creationId xmlns:a16="http://schemas.microsoft.com/office/drawing/2014/main" id="{2BF4CD29-3295-8545-A49F-FACDA562A4A3}"/>
              </a:ext>
            </a:extLst>
          </p:cNvPr>
          <p:cNvSpPr>
            <a:spLocks noGrp="1"/>
          </p:cNvSpPr>
          <p:nvPr>
            <p:ph type="body" sz="quarter" idx="33" hasCustomPrompt="1"/>
          </p:nvPr>
        </p:nvSpPr>
        <p:spPr>
          <a:xfrm>
            <a:off x="3728755"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3" name="Text Placeholder 2">
            <a:extLst>
              <a:ext uri="{FF2B5EF4-FFF2-40B4-BE49-F238E27FC236}">
                <a16:creationId xmlns:a16="http://schemas.microsoft.com/office/drawing/2014/main" id="{F9230096-0FE6-3049-B437-FAEC61777A51}"/>
              </a:ext>
            </a:extLst>
          </p:cNvPr>
          <p:cNvSpPr>
            <a:spLocks noGrp="1"/>
          </p:cNvSpPr>
          <p:nvPr>
            <p:ph type="body" sz="quarter" idx="34"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
        <p:nvSpPr>
          <p:cNvPr id="44" name="Text Placeholder 2">
            <a:extLst>
              <a:ext uri="{FF2B5EF4-FFF2-40B4-BE49-F238E27FC236}">
                <a16:creationId xmlns:a16="http://schemas.microsoft.com/office/drawing/2014/main" id="{3C6E7E8D-59F6-F143-8861-C811D5880B5A}"/>
              </a:ext>
            </a:extLst>
          </p:cNvPr>
          <p:cNvSpPr>
            <a:spLocks noGrp="1"/>
          </p:cNvSpPr>
          <p:nvPr>
            <p:ph type="body" sz="quarter" idx="35" hasCustomPrompt="1"/>
          </p:nvPr>
        </p:nvSpPr>
        <p:spPr>
          <a:xfrm>
            <a:off x="6543196"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5" name="Text Placeholder 2">
            <a:extLst>
              <a:ext uri="{FF2B5EF4-FFF2-40B4-BE49-F238E27FC236}">
                <a16:creationId xmlns:a16="http://schemas.microsoft.com/office/drawing/2014/main" id="{CF0A9C4F-AAF2-8A4F-9B1D-5C66134CC363}"/>
              </a:ext>
            </a:extLst>
          </p:cNvPr>
          <p:cNvSpPr>
            <a:spLocks noGrp="1"/>
          </p:cNvSpPr>
          <p:nvPr>
            <p:ph type="body" sz="quarter" idx="36"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
        <p:nvSpPr>
          <p:cNvPr id="46" name="Text Placeholder 2">
            <a:extLst>
              <a:ext uri="{FF2B5EF4-FFF2-40B4-BE49-F238E27FC236}">
                <a16:creationId xmlns:a16="http://schemas.microsoft.com/office/drawing/2014/main" id="{D27D2985-B3CE-E942-A848-85819BBA2E42}"/>
              </a:ext>
            </a:extLst>
          </p:cNvPr>
          <p:cNvSpPr>
            <a:spLocks noGrp="1"/>
          </p:cNvSpPr>
          <p:nvPr>
            <p:ph type="body" sz="quarter" idx="37" hasCustomPrompt="1"/>
          </p:nvPr>
        </p:nvSpPr>
        <p:spPr>
          <a:xfrm>
            <a:off x="9357637"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7" name="Text Placeholder 2">
            <a:extLst>
              <a:ext uri="{FF2B5EF4-FFF2-40B4-BE49-F238E27FC236}">
                <a16:creationId xmlns:a16="http://schemas.microsoft.com/office/drawing/2014/main" id="{BE5BA6E9-7B2A-E941-A938-E52F3E388239}"/>
              </a:ext>
            </a:extLst>
          </p:cNvPr>
          <p:cNvSpPr>
            <a:spLocks noGrp="1"/>
          </p:cNvSpPr>
          <p:nvPr>
            <p:ph type="body" sz="quarter" idx="38"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Tree>
    <p:extLst>
      <p:ext uri="{BB962C8B-B14F-4D97-AF65-F5344CB8AC3E}">
        <p14:creationId xmlns:p14="http://schemas.microsoft.com/office/powerpoint/2010/main" val="3527464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3" name="Picture Placeholder 31">
            <a:extLst>
              <a:ext uri="{FF2B5EF4-FFF2-40B4-BE49-F238E27FC236}">
                <a16:creationId xmlns:a16="http://schemas.microsoft.com/office/drawing/2014/main" id="{608486F2-265D-3B42-93AB-5DD0CFADBD92}"/>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4" name="Picture Placeholder 31">
            <a:extLst>
              <a:ext uri="{FF2B5EF4-FFF2-40B4-BE49-F238E27FC236}">
                <a16:creationId xmlns:a16="http://schemas.microsoft.com/office/drawing/2014/main" id="{6D3C39CC-42EB-6141-B066-5E83D3C6A1BD}"/>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0EBE093C-0AD5-4E4E-BA32-07E8961920D3}"/>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EE9D677-E53D-7E43-B938-BE5D9EF21D32}"/>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p>
        </p:txBody>
      </p:sp>
      <p:pic>
        <p:nvPicPr>
          <p:cNvPr id="17" name="Graphic 16">
            <a:extLst>
              <a:ext uri="{FF2B5EF4-FFF2-40B4-BE49-F238E27FC236}">
                <a16:creationId xmlns:a16="http://schemas.microsoft.com/office/drawing/2014/main" id="{C40E4A0E-3DFA-4F45-B0FA-D0B02E7505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8" name="Text Placeholder 2">
            <a:extLst>
              <a:ext uri="{FF2B5EF4-FFF2-40B4-BE49-F238E27FC236}">
                <a16:creationId xmlns:a16="http://schemas.microsoft.com/office/drawing/2014/main" id="{773A0FFB-6873-0843-9577-785CB055E84F}"/>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19" name="Text Placeholder 2">
            <a:extLst>
              <a:ext uri="{FF2B5EF4-FFF2-40B4-BE49-F238E27FC236}">
                <a16:creationId xmlns:a16="http://schemas.microsoft.com/office/drawing/2014/main" id="{F995C754-ACCD-9B45-9220-60FF3EEADA68}"/>
              </a:ext>
            </a:extLst>
          </p:cNvPr>
          <p:cNvSpPr>
            <a:spLocks noGrp="1"/>
          </p:cNvSpPr>
          <p:nvPr>
            <p:ph type="body" sz="quarter" idx="33"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
        <p:nvSpPr>
          <p:cNvPr id="20" name="Text Placeholder 2">
            <a:extLst>
              <a:ext uri="{FF2B5EF4-FFF2-40B4-BE49-F238E27FC236}">
                <a16:creationId xmlns:a16="http://schemas.microsoft.com/office/drawing/2014/main" id="{00556682-1081-4141-BC19-12FF1F241C7E}"/>
              </a:ext>
            </a:extLst>
          </p:cNvPr>
          <p:cNvSpPr>
            <a:spLocks noGrp="1"/>
          </p:cNvSpPr>
          <p:nvPr>
            <p:ph type="body" sz="quarter" idx="34" hasCustomPrompt="1"/>
          </p:nvPr>
        </p:nvSpPr>
        <p:spPr>
          <a:xfrm>
            <a:off x="3728755"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1" name="Text Placeholder 2">
            <a:extLst>
              <a:ext uri="{FF2B5EF4-FFF2-40B4-BE49-F238E27FC236}">
                <a16:creationId xmlns:a16="http://schemas.microsoft.com/office/drawing/2014/main" id="{7F6B70E0-7662-8C44-AB18-32DBD53DC545}"/>
              </a:ext>
            </a:extLst>
          </p:cNvPr>
          <p:cNvSpPr>
            <a:spLocks noGrp="1"/>
          </p:cNvSpPr>
          <p:nvPr>
            <p:ph type="body" sz="quarter" idx="35"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
        <p:nvSpPr>
          <p:cNvPr id="22" name="Text Placeholder 2">
            <a:extLst>
              <a:ext uri="{FF2B5EF4-FFF2-40B4-BE49-F238E27FC236}">
                <a16:creationId xmlns:a16="http://schemas.microsoft.com/office/drawing/2014/main" id="{A7523E12-AA2D-F542-A497-542FE67915B4}"/>
              </a:ext>
            </a:extLst>
          </p:cNvPr>
          <p:cNvSpPr>
            <a:spLocks noGrp="1"/>
          </p:cNvSpPr>
          <p:nvPr>
            <p:ph type="body" sz="quarter" idx="36" hasCustomPrompt="1"/>
          </p:nvPr>
        </p:nvSpPr>
        <p:spPr>
          <a:xfrm>
            <a:off x="6543196"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3" name="Text Placeholder 2">
            <a:extLst>
              <a:ext uri="{FF2B5EF4-FFF2-40B4-BE49-F238E27FC236}">
                <a16:creationId xmlns:a16="http://schemas.microsoft.com/office/drawing/2014/main" id="{D6A0CB81-DB7E-1544-AB78-BB245F0EF981}"/>
              </a:ext>
            </a:extLst>
          </p:cNvPr>
          <p:cNvSpPr>
            <a:spLocks noGrp="1"/>
          </p:cNvSpPr>
          <p:nvPr>
            <p:ph type="body" sz="quarter" idx="37"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
        <p:nvSpPr>
          <p:cNvPr id="26" name="Text Placeholder 2">
            <a:extLst>
              <a:ext uri="{FF2B5EF4-FFF2-40B4-BE49-F238E27FC236}">
                <a16:creationId xmlns:a16="http://schemas.microsoft.com/office/drawing/2014/main" id="{E4CB4C83-4FA7-3240-80D1-3F8A4B4A1A5B}"/>
              </a:ext>
            </a:extLst>
          </p:cNvPr>
          <p:cNvSpPr>
            <a:spLocks noGrp="1"/>
          </p:cNvSpPr>
          <p:nvPr>
            <p:ph type="body" sz="quarter" idx="38" hasCustomPrompt="1"/>
          </p:nvPr>
        </p:nvSpPr>
        <p:spPr>
          <a:xfrm>
            <a:off x="9357637"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9" name="Text Placeholder 2">
            <a:extLst>
              <a:ext uri="{FF2B5EF4-FFF2-40B4-BE49-F238E27FC236}">
                <a16:creationId xmlns:a16="http://schemas.microsoft.com/office/drawing/2014/main" id="{9CFA8544-0935-4E45-A188-781FA8ED7B49}"/>
              </a:ext>
            </a:extLst>
          </p:cNvPr>
          <p:cNvSpPr>
            <a:spLocks noGrp="1"/>
          </p:cNvSpPr>
          <p:nvPr>
            <p:ph type="body" sz="quarter" idx="39"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Tree>
    <p:extLst>
      <p:ext uri="{BB962C8B-B14F-4D97-AF65-F5344CB8AC3E}">
        <p14:creationId xmlns:p14="http://schemas.microsoft.com/office/powerpoint/2010/main" val="4223110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Maecenas </a:t>
            </a:r>
            <a:r>
              <a:rPr lang="en-US" err="1"/>
              <a:t>faucibus</a:t>
            </a:r>
            <a:r>
              <a:rPr lang="en-US"/>
              <a:t> </a:t>
            </a:r>
            <a:r>
              <a:rPr lang="en-US" err="1"/>
              <a:t>mollis</a:t>
            </a:r>
            <a:r>
              <a:rPr lang="en-US"/>
              <a:t> </a:t>
            </a:r>
            <a:r>
              <a:rPr lang="en-US" err="1"/>
              <a:t>interdum</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9049693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75000"/>
            </a:schemeClr>
          </a:solidFill>
        </p:spPr>
        <p:txBody>
          <a:bodyPr anchor="t"/>
          <a:lstStyle>
            <a:lvl1pPr marL="0" indent="0" algn="l">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a:t>title</a:t>
            </a:r>
          </a:p>
        </p:txBody>
      </p:sp>
      <p:pic>
        <p:nvPicPr>
          <p:cNvPr id="11" name="Graphic 10">
            <a:extLst>
              <a:ext uri="{FF2B5EF4-FFF2-40B4-BE49-F238E27FC236}">
                <a16:creationId xmlns:a16="http://schemas.microsoft.com/office/drawing/2014/main" id="{1D6A5F09-9BAA-1748-B50D-4FF3355FB2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a:t>
            </a:r>
          </a:p>
          <a:p>
            <a:pPr lvl="0"/>
            <a:endParaRPr lang="en-US"/>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a:t>
            </a:r>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284565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Section Divider - Blue">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bg2"/>
                </a:solidFill>
              </a:defRPr>
            </a:lvl1pPr>
          </a:lstStyle>
          <a:p>
            <a:r>
              <a:rPr lang="en-US"/>
              <a:t>Section title</a:t>
            </a:r>
          </a:p>
        </p:txBody>
      </p:sp>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8EBA7DC6-560A-8F4D-B2A9-98779FC64A7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4763918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3098349"/>
            <a:ext cx="2742931" cy="2427287"/>
          </a:xfrm>
        </p:spPr>
        <p:txBody>
          <a:bodyPr lIns="0">
            <a:normAutofit/>
          </a:bodyPr>
          <a:lstStyle>
            <a:lvl1pPr marL="0" marR="0" indent="0" algn="l" defTabSz="914196" rtl="0" eaLnBrk="1" fontAlgn="auto" latinLnBrk="0" hangingPunct="1">
              <a:lnSpc>
                <a:spcPct val="110000"/>
              </a:lnSpc>
              <a:spcBef>
                <a:spcPts val="1000"/>
              </a:spcBef>
              <a:spcAft>
                <a:spcPts val="0"/>
              </a:spcAft>
              <a:buClrTx/>
              <a:buSzTx/>
              <a:buFontTx/>
              <a:buNone/>
              <a:tabLst/>
              <a:defRPr sz="1400" b="0" i="0"/>
            </a:lvl1pPr>
            <a:lvl2pPr marL="457099" indent="0">
              <a:buFontTx/>
              <a:buNone/>
              <a:defRPr sz="1401" b="0" i="0"/>
            </a:lvl2pPr>
            <a:lvl3pPr marL="914196" indent="0">
              <a:buFontTx/>
              <a:buNone/>
              <a:defRPr sz="1401" b="0" i="0"/>
            </a:lvl3pPr>
            <a:lvl4pPr>
              <a:defRPr sz="1601"/>
            </a:lvl4pPr>
            <a:lvl5pPr>
              <a:defRPr sz="1601"/>
            </a:lvl5pPr>
          </a:lstStyle>
          <a:p>
            <a:pPr lvl="0"/>
            <a:r>
              <a:rPr lang="en-US"/>
              <a:t>Minimum font size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a:p>
            <a:pPr marL="0" marR="0" lvl="0" indent="0" algn="l" defTabSz="914196" rtl="0" eaLnBrk="1" fontAlgn="auto" latinLnBrk="0" hangingPunct="1">
              <a:lnSpc>
                <a:spcPct val="90000"/>
              </a:lnSpc>
              <a:spcBef>
                <a:spcPts val="1000"/>
              </a:spcBef>
              <a:spcAft>
                <a:spcPts val="0"/>
              </a:spcAft>
              <a:buClrTx/>
              <a:buSzTx/>
              <a:buFontTx/>
              <a:buNone/>
              <a:tabLst/>
              <a:defRPr/>
            </a:pPr>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8" name="Text Placeholder 2">
            <a:extLst>
              <a:ext uri="{FF2B5EF4-FFF2-40B4-BE49-F238E27FC236}">
                <a16:creationId xmlns:a16="http://schemas.microsoft.com/office/drawing/2014/main" id="{6F8C08B0-6A9D-4A46-B14A-DF024A7B7DE7}"/>
              </a:ext>
            </a:extLst>
          </p:cNvPr>
          <p:cNvSpPr>
            <a:spLocks noGrp="1"/>
          </p:cNvSpPr>
          <p:nvPr>
            <p:ph type="body" sz="quarter" idx="19" hasCustomPrompt="1"/>
          </p:nvPr>
        </p:nvSpPr>
        <p:spPr>
          <a:xfrm>
            <a:off x="915051" y="2206507"/>
            <a:ext cx="2742932" cy="658370"/>
          </a:xfrm>
        </p:spPr>
        <p:txBody>
          <a:bodyPr vert="horz" lIns="0" tIns="0" rIns="0" bIns="0" rtlCol="0" anchor="b">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a:t>
            </a:r>
          </a:p>
          <a:p>
            <a:pPr lvl="0">
              <a:lnSpc>
                <a:spcPct val="80000"/>
              </a:lnSpc>
              <a:spcBef>
                <a:spcPts val="0"/>
              </a:spcBef>
            </a:pPr>
            <a:r>
              <a:rPr lang="en-US"/>
              <a:t>For Graph Description</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p>
        </p:txBody>
      </p:sp>
      <p:pic>
        <p:nvPicPr>
          <p:cNvPr id="9" name="Graphic 8">
            <a:extLst>
              <a:ext uri="{FF2B5EF4-FFF2-40B4-BE49-F238E27FC236}">
                <a16:creationId xmlns:a16="http://schemas.microsoft.com/office/drawing/2014/main" id="{536A697A-BE11-5E4B-8C4E-4AE342B919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tistic and Photo_Dark">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2A85D7E9-D0A0-0A48-99F2-7B1C96ADBF21}"/>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2" name="Rectangle 1">
            <a:extLst>
              <a:ext uri="{FF2B5EF4-FFF2-40B4-BE49-F238E27FC236}">
                <a16:creationId xmlns:a16="http://schemas.microsoft.com/office/drawing/2014/main" id="{A664C960-FA1B-D841-83EE-33E7F21A1113}"/>
              </a:ext>
            </a:extLst>
          </p:cNvPr>
          <p:cNvSpPr/>
          <p:nvPr userDrawn="1"/>
        </p:nvSpPr>
        <p:spPr>
          <a:xfrm>
            <a:off x="0" y="0"/>
            <a:ext cx="6099048"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a:t>45%</a:t>
            </a:r>
          </a:p>
        </p:txBody>
      </p:sp>
      <p:sp>
        <p:nvSpPr>
          <p:cNvPr id="16" name="Slide Number Placeholder 2">
            <a:extLst>
              <a:ext uri="{FF2B5EF4-FFF2-40B4-BE49-F238E27FC236}">
                <a16:creationId xmlns:a16="http://schemas.microsoft.com/office/drawing/2014/main" id="{A1741DAF-0538-5C40-9F25-82BFABAA9D65}"/>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288171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5281694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lit Statistic_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64C960-FA1B-D841-83EE-33E7F21A1113}"/>
              </a:ext>
            </a:extLst>
          </p:cNvPr>
          <p:cNvSpPr/>
          <p:nvPr userDrawn="1"/>
        </p:nvSpPr>
        <p:spPr>
          <a:xfrm>
            <a:off x="0" y="0"/>
            <a:ext cx="12192000"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bg1"/>
                </a:solidFill>
                <a:latin typeface="Oswald" pitchFamily="2" charset="77"/>
              </a:defRPr>
            </a:lvl1pPr>
          </a:lstStyle>
          <a:p>
            <a:pPr lvl="0"/>
            <a:r>
              <a:rPr lang="en-US"/>
              <a:t>12%</a:t>
            </a:r>
          </a:p>
        </p:txBody>
      </p:sp>
      <p:sp>
        <p:nvSpPr>
          <p:cNvPr id="25" name="Slide Number Placeholder 2">
            <a:extLst>
              <a:ext uri="{FF2B5EF4-FFF2-40B4-BE49-F238E27FC236}">
                <a16:creationId xmlns:a16="http://schemas.microsoft.com/office/drawing/2014/main" id="{68B8EC41-ACF3-9E4D-834D-2A6F568A2487}"/>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
        <p:nvSpPr>
          <p:cNvPr id="14" name="Text Placeholder 2">
            <a:extLst>
              <a:ext uri="{FF2B5EF4-FFF2-40B4-BE49-F238E27FC236}">
                <a16:creationId xmlns:a16="http://schemas.microsoft.com/office/drawing/2014/main" id="{54A81B86-9E21-D546-A8D6-CA1F86D13EF9}"/>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6" name="Text Placeholder 2">
            <a:extLst>
              <a:ext uri="{FF2B5EF4-FFF2-40B4-BE49-F238E27FC236}">
                <a16:creationId xmlns:a16="http://schemas.microsoft.com/office/drawing/2014/main" id="{E020B4D2-6BAF-2D44-8219-8E2780FCE26D}"/>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Tree>
    <p:extLst>
      <p:ext uri="{BB962C8B-B14F-4D97-AF65-F5344CB8AC3E}">
        <p14:creationId xmlns:p14="http://schemas.microsoft.com/office/powerpoint/2010/main" val="21110487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Oswald" pitchFamily="2" charset="77"/>
              </a:defRPr>
            </a:lvl1pPr>
          </a:lstStyle>
          <a:p>
            <a:pPr lvl="0"/>
            <a:r>
              <a:rPr lang="en-US"/>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6" name="Graphic 15">
            <a:extLst>
              <a:ext uri="{FF2B5EF4-FFF2-40B4-BE49-F238E27FC236}">
                <a16:creationId xmlns:a16="http://schemas.microsoft.com/office/drawing/2014/main" id="{784A2142-1E05-E949-B142-084635DE6DA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12140366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75000"/>
            </a:schemeClr>
          </a:solidFill>
        </p:spPr>
        <p:txBody>
          <a:bodyPr anchor="t"/>
          <a:lstStyle>
            <a:lvl1pPr marL="0" indent="0" algn="ctr">
              <a:buNone/>
              <a:defRPr sz="18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7014667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517537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Maecenas </a:t>
            </a:r>
            <a:r>
              <a:rPr lang="en-US" err="1"/>
              <a:t>faucibus</a:t>
            </a:r>
            <a:r>
              <a:rPr lang="en-US"/>
              <a:t> </a:t>
            </a:r>
            <a:r>
              <a:rPr lang="en-US" err="1"/>
              <a:t>mollis</a:t>
            </a:r>
            <a:r>
              <a:rPr lang="en-US"/>
              <a:t> </a:t>
            </a:r>
            <a:r>
              <a:rPr lang="en-US" err="1"/>
              <a:t>interdum</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45" y="258793"/>
            <a:ext cx="1561196" cy="216854"/>
          </a:xfrm>
          <a:prstGeom prst="rect">
            <a:avLst/>
          </a:prstGeom>
        </p:spPr>
      </p:pic>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6473918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Maecenas </a:t>
            </a:r>
            <a:r>
              <a:rPr lang="en-US" err="1"/>
              <a:t>faucibus</a:t>
            </a:r>
            <a:r>
              <a:rPr lang="en-US"/>
              <a:t> </a:t>
            </a:r>
            <a:r>
              <a:rPr lang="en-US" err="1"/>
              <a:t>mollis</a:t>
            </a:r>
            <a:r>
              <a:rPr lang="en-US"/>
              <a:t> </a:t>
            </a:r>
            <a:r>
              <a:rPr lang="en-US" err="1"/>
              <a:t>interdum</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1574306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6" name="Graphic 5">
            <a:extLst>
              <a:ext uri="{FF2B5EF4-FFF2-40B4-BE49-F238E27FC236}">
                <a16:creationId xmlns:a16="http://schemas.microsoft.com/office/drawing/2014/main" id="{8FBFD588-EF7E-FE4F-9A0F-B0593CFFF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6208622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lvl1pPr>
          </a:lstStyle>
          <a:p>
            <a:r>
              <a:rPr lang="en-AU"/>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lvl1pPr>
          </a:lstStyle>
          <a:p>
            <a:r>
              <a:rPr lang="en-AU"/>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lvl1pPr>
          </a:lstStyle>
          <a:p>
            <a:r>
              <a:rPr lang="en-AU"/>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1"/>
            <a:ext cx="4620126" cy="848242"/>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7269034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0D5C4-E678-CF44-ADB8-F2AC9EADD8BF}"/>
              </a:ext>
              <a:ext uri="{C183D7F6-B498-43B3-948B-1728B52AA6E4}">
                <adec:decorative xmlns:adec="http://schemas.microsoft.com/office/drawing/2017/decorative" val="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r="-1" b="15625"/>
          <a:stretch/>
        </p:blipFill>
        <p:spPr>
          <a:xfrm>
            <a:off x="0" y="0"/>
            <a:ext cx="12192000" cy="6858000"/>
          </a:xfrm>
          <a:prstGeom prst="rect">
            <a:avLst/>
          </a:prstGeom>
        </p:spPr>
      </p:pic>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act Info 1">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2652481" y="2738783"/>
            <a:ext cx="1630761" cy="161240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4825534" y="2391120"/>
            <a:ext cx="4878034"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3068795" y="3033593"/>
            <a:ext cx="800100" cy="91440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4825534" y="3792797"/>
            <a:ext cx="4878034"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a:t>Phone: 703-888-8888</a:t>
            </a:r>
          </a:p>
          <a:p>
            <a:pPr lvl="0"/>
            <a:r>
              <a:rPr lang="en-US"/>
              <a:t>E-mail: </a:t>
            </a:r>
            <a:r>
              <a:rPr lang="en-US" err="1"/>
              <a:t>name@accenture.com</a:t>
            </a:r>
            <a:endParaRPr lang="en-US"/>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4825534" y="3251516"/>
            <a:ext cx="4878034" cy="394981"/>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a:t>Insert Name</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087556"/>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4944704"/>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26" name="Slide Number Placeholder 2">
            <a:extLst>
              <a:ext uri="{FF2B5EF4-FFF2-40B4-BE49-F238E27FC236}">
                <a16:creationId xmlns:a16="http://schemas.microsoft.com/office/drawing/2014/main" id="{F856A29B-4189-CE46-91C3-538C787CF21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9621011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act Info 2">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5583435" y="1040529"/>
            <a:ext cx="1005118" cy="99380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2370061" y="2812213"/>
            <a:ext cx="7674892" cy="860371"/>
          </a:xfrm>
          <a:prstGeom prst="rect">
            <a:avLst/>
          </a:prstGeom>
        </p:spPr>
        <p:txBody>
          <a:bodyPr vert="horz" lIns="0" tIns="45720" rIns="91440" bIns="45720" rtlCol="0" anchor="b" anchorCtr="0">
            <a:noAutofit/>
          </a:bodyPr>
          <a:lstStyle>
            <a:lvl1pPr>
              <a:defRPr>
                <a:solidFill>
                  <a:schemeClr val="bg1"/>
                </a:solidFill>
              </a:defRPr>
            </a:lvl1pPr>
          </a:lstStyle>
          <a:p>
            <a:r>
              <a:rPr lang="en-US"/>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5849429" y="1220059"/>
            <a:ext cx="493141" cy="56359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2370061" y="4225945"/>
            <a:ext cx="7688338"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a:t>Phone: 703-888-8888</a:t>
            </a:r>
          </a:p>
          <a:p>
            <a:pPr lvl="0"/>
            <a:r>
              <a:rPr lang="en-US"/>
              <a:t>E-mail: </a:t>
            </a:r>
            <a:r>
              <a:rPr lang="en-US" err="1"/>
              <a:t>name@accenture.com</a:t>
            </a:r>
            <a:endParaRPr lang="en-US"/>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2370060" y="3696872"/>
            <a:ext cx="7688339" cy="529215"/>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a:t>Insert Name(S)</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520690"/>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5377838"/>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16" name="Slide Number Placeholder 2">
            <a:extLst>
              <a:ext uri="{FF2B5EF4-FFF2-40B4-BE49-F238E27FC236}">
                <a16:creationId xmlns:a16="http://schemas.microsoft.com/office/drawing/2014/main" id="{03C3B9B8-ECBC-4942-8106-2D8B652A3A6C}"/>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0778507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_Dar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a:solidFill>
                  <a:schemeClr val="bg1"/>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bg1"/>
                </a:solidFill>
                <a:latin typeface="Oswald" pitchFamily="2" charset="77"/>
              </a:defRPr>
            </a:lvl1pPr>
          </a:lstStyle>
          <a:p>
            <a:pPr lvl="0"/>
            <a:r>
              <a:rPr lang="en-US"/>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smtClean="0">
                <a:solidFill>
                  <a:schemeClr val="accent2"/>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a:t>—QUOTE ATTRIBUTION</a:t>
            </a:r>
          </a:p>
        </p:txBody>
      </p:sp>
    </p:spTree>
    <p:extLst>
      <p:ext uri="{BB962C8B-B14F-4D97-AF65-F5344CB8AC3E}">
        <p14:creationId xmlns:p14="http://schemas.microsoft.com/office/powerpoint/2010/main" val="24442615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a:solidFill>
                  <a:schemeClr val="accent2"/>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tx1"/>
                </a:solidFill>
                <a:latin typeface="Oswald" pitchFamily="2" charset="77"/>
              </a:defRPr>
            </a:lvl1pPr>
          </a:lstStyle>
          <a:p>
            <a:pPr lvl="0"/>
            <a:r>
              <a:rPr lang="en-US"/>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a:solidFill>
                  <a:schemeClr val="accent1"/>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a:t>—QUOTE ATTRIBUTION</a:t>
            </a:r>
          </a:p>
        </p:txBody>
      </p:sp>
      <p:pic>
        <p:nvPicPr>
          <p:cNvPr id="9" name="Graphic 8">
            <a:extLst>
              <a:ext uri="{FF2B5EF4-FFF2-40B4-BE49-F238E27FC236}">
                <a16:creationId xmlns:a16="http://schemas.microsoft.com/office/drawing/2014/main" id="{3EF31C55-D879-8447-9A96-BCBCA7DB04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45" y="258793"/>
            <a:ext cx="1561196" cy="216854"/>
          </a:xfrm>
          <a:prstGeom prst="rect">
            <a:avLst/>
          </a:prstGeom>
        </p:spPr>
      </p:pic>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28442835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5" name="Graphic 4">
            <a:extLst>
              <a:ext uri="{FF2B5EF4-FFF2-40B4-BE49-F238E27FC236}">
                <a16:creationId xmlns:a16="http://schemas.microsoft.com/office/drawing/2014/main" id="{F0A96353-80DA-5948-A2B3-A115D18E7F6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7746565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Graphic 2">
            <a:extLst>
              <a:ext uri="{FF2B5EF4-FFF2-40B4-BE49-F238E27FC236}">
                <a16:creationId xmlns:a16="http://schemas.microsoft.com/office/drawing/2014/main" id="{FC31F1AF-84DC-1A40-942A-08752612E4F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6" name="Picture 5">
            <a:extLst>
              <a:ext uri="{FF2B5EF4-FFF2-40B4-BE49-F238E27FC236}">
                <a16:creationId xmlns:a16="http://schemas.microsoft.com/office/drawing/2014/main" id="{7686EF34-FE1C-BD41-B131-F774425A9B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2877"/>
            <a:ext cx="718508" cy="641525"/>
          </a:xfrm>
          <a:prstGeom prst="rect">
            <a:avLst/>
          </a:prstGeom>
        </p:spPr>
      </p:pic>
      <p:pic>
        <p:nvPicPr>
          <p:cNvPr id="18" name="Picture 17">
            <a:extLst>
              <a:ext uri="{FF2B5EF4-FFF2-40B4-BE49-F238E27FC236}">
                <a16:creationId xmlns:a16="http://schemas.microsoft.com/office/drawing/2014/main" id="{84F960D6-2F3A-4F43-9FF1-482691D6C6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8970973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Picture 2">
            <a:extLst>
              <a:ext uri="{FF2B5EF4-FFF2-40B4-BE49-F238E27FC236}">
                <a16:creationId xmlns:a16="http://schemas.microsoft.com/office/drawing/2014/main" id="{586F45E1-1518-1D45-838E-FF17B2794E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7583"/>
            <a:ext cx="713232" cy="636815"/>
          </a:xfrm>
          <a:prstGeom prst="rect">
            <a:avLst/>
          </a:prstGeom>
        </p:spPr>
      </p:pic>
      <p:pic>
        <p:nvPicPr>
          <p:cNvPr id="4" name="Picture 3">
            <a:extLst>
              <a:ext uri="{FF2B5EF4-FFF2-40B4-BE49-F238E27FC236}">
                <a16:creationId xmlns:a16="http://schemas.microsoft.com/office/drawing/2014/main" id="{1C6DE1D6-D467-BF43-ABF6-DA27BE18711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3416321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Divider with Subtitle - Gradient">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bg2"/>
                </a:solidFill>
              </a:defRPr>
            </a:lvl1pPr>
          </a:lstStyle>
          <a:p>
            <a:r>
              <a:rPr lang="en-US"/>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bg2"/>
                </a:solidFill>
                <a:latin typeface="Cambria" panose="02040503050406030204" pitchFamily="18" charset="0"/>
              </a:defRPr>
            </a:lvl1pPr>
          </a:lstStyle>
          <a:p>
            <a:pPr lvl="0"/>
            <a:r>
              <a:rPr lang="en-US"/>
              <a:t>Subtitle if needed Cambria 18pt font lorem ipsum</a:t>
            </a:r>
          </a:p>
        </p:txBody>
      </p:sp>
      <p:sp>
        <p:nvSpPr>
          <p:cNvPr id="14" name="Slide Number Placeholder 5">
            <a:extLst>
              <a:ext uri="{FF2B5EF4-FFF2-40B4-BE49-F238E27FC236}">
                <a16:creationId xmlns:a16="http://schemas.microsoft.com/office/drawing/2014/main" id="{5EEBD4C3-9687-3148-9835-CB92EF3855B4}"/>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bg1"/>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10" name="Graphic 9">
            <a:extLst>
              <a:ext uri="{FF2B5EF4-FFF2-40B4-BE49-F238E27FC236}">
                <a16:creationId xmlns:a16="http://schemas.microsoft.com/office/drawing/2014/main" id="{C82FC6A4-10B3-BC41-B154-89E35DD254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4219468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AD721CD-4FB1-4C2F-9D88-48A322D9831E}"/>
              </a:ext>
            </a:extLst>
          </p:cNvPr>
          <p:cNvSpPr>
            <a:spLocks/>
          </p:cNvSpPr>
          <p:nvPr userDrawn="1"/>
        </p:nvSpPr>
        <p:spPr bwMode="auto">
          <a:xfrm>
            <a:off x="-31750" y="1"/>
            <a:ext cx="12223751" cy="895351"/>
          </a:xfrm>
          <a:prstGeom prst="rect">
            <a:avLst/>
          </a:prstGeom>
          <a:solidFill>
            <a:srgbClr val="3450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eaLnBrk="1" hangingPunct="1">
              <a:defRPr/>
            </a:pPr>
            <a:endParaRPr lang="en-US" altLang="en-US" sz="2400"/>
          </a:p>
        </p:txBody>
      </p:sp>
      <p:sp>
        <p:nvSpPr>
          <p:cNvPr id="4" name="Rectangle 3">
            <a:extLst>
              <a:ext uri="{FF2B5EF4-FFF2-40B4-BE49-F238E27FC236}">
                <a16:creationId xmlns:a16="http://schemas.microsoft.com/office/drawing/2014/main" id="{2BFD05A7-E301-480B-A251-9808C6F51979}"/>
              </a:ext>
            </a:extLst>
          </p:cNvPr>
          <p:cNvSpPr>
            <a:spLocks/>
          </p:cNvSpPr>
          <p:nvPr userDrawn="1"/>
        </p:nvSpPr>
        <p:spPr bwMode="auto">
          <a:xfrm>
            <a:off x="0" y="6324600"/>
            <a:ext cx="12192000" cy="533400"/>
          </a:xfrm>
          <a:prstGeom prst="rect">
            <a:avLst/>
          </a:prstGeom>
          <a:solidFill>
            <a:srgbClr val="3450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eaLnBrk="1" hangingPunct="1">
              <a:defRPr/>
            </a:pPr>
            <a:endParaRPr lang="en-US" altLang="en-US" sz="2400"/>
          </a:p>
        </p:txBody>
      </p:sp>
      <p:sp>
        <p:nvSpPr>
          <p:cNvPr id="6" name="TextBox 5">
            <a:extLst>
              <a:ext uri="{FF2B5EF4-FFF2-40B4-BE49-F238E27FC236}">
                <a16:creationId xmlns:a16="http://schemas.microsoft.com/office/drawing/2014/main" id="{54DF3A75-AB8F-4A8C-878C-A7C9A561CDEB}"/>
              </a:ext>
            </a:extLst>
          </p:cNvPr>
          <p:cNvSpPr txBox="1">
            <a:spLocks noChangeArrowheads="1"/>
          </p:cNvSpPr>
          <p:nvPr userDrawn="1"/>
        </p:nvSpPr>
        <p:spPr bwMode="auto">
          <a:xfrm>
            <a:off x="27518" y="6500284"/>
            <a:ext cx="64134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defRPr/>
            </a:pPr>
            <a:fld id="{0F2D69C0-D9D4-4CE8-9507-03AC4015CB46}" type="slidenum">
              <a:rPr lang="en-US" altLang="en-US" sz="1867" smtClean="0">
                <a:solidFill>
                  <a:schemeClr val="bg1"/>
                </a:solidFill>
                <a:latin typeface="Arial" panose="020B0604020202020204" pitchFamily="34" charset="0"/>
              </a:rPr>
              <a:pPr eaLnBrk="1" hangingPunct="1">
                <a:defRPr/>
              </a:pPr>
              <a:t>‹#›</a:t>
            </a:fld>
            <a:endParaRPr lang="en-US" altLang="en-US" sz="1867">
              <a:solidFill>
                <a:schemeClr val="bg1"/>
              </a:solidFill>
              <a:latin typeface="Arial" panose="020B0604020202020204" pitchFamily="34" charset="0"/>
            </a:endParaRPr>
          </a:p>
        </p:txBody>
      </p:sp>
      <p:pic>
        <p:nvPicPr>
          <p:cNvPr id="7" name="Picture 6">
            <a:extLst>
              <a:ext uri="{FF2B5EF4-FFF2-40B4-BE49-F238E27FC236}">
                <a16:creationId xmlns:a16="http://schemas.microsoft.com/office/drawing/2014/main" id="{98EED41B-2E7A-47D6-A40D-8FEE7DED003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432800" y="6438901"/>
            <a:ext cx="36576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203200" y="191822"/>
            <a:ext cx="11235552" cy="485775"/>
          </a:xfrm>
          <a:prstGeom prst="rect">
            <a:avLst/>
          </a:prstGeom>
        </p:spPr>
        <p:txBody>
          <a:bodyPr/>
          <a:lstStyle>
            <a:lvl1pPr algn="ctr">
              <a:defRPr sz="3733">
                <a:solidFill>
                  <a:schemeClr val="bg1"/>
                </a:solidFill>
                <a:latin typeface="Arial"/>
                <a:cs typeface="Arial"/>
              </a:defRPr>
            </a:lvl1pPr>
          </a:lstStyle>
          <a:p>
            <a:r>
              <a:rPr lang="en-US"/>
              <a:t>Click to edit Master title style</a:t>
            </a:r>
          </a:p>
        </p:txBody>
      </p:sp>
    </p:spTree>
    <p:extLst>
      <p:ext uri="{BB962C8B-B14F-4D97-AF65-F5344CB8AC3E}">
        <p14:creationId xmlns:p14="http://schemas.microsoft.com/office/powerpoint/2010/main" val="26389936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Section Blank_Blue">
    <p:spTree>
      <p:nvGrpSpPr>
        <p:cNvPr id="1" name=""/>
        <p:cNvGrpSpPr/>
        <p:nvPr/>
      </p:nvGrpSpPr>
      <p:grpSpPr>
        <a:xfrm>
          <a:off x="0" y="0"/>
          <a:ext cx="0" cy="0"/>
          <a:chOff x="0" y="0"/>
          <a:chExt cx="0" cy="0"/>
        </a:xfrm>
      </p:grpSpPr>
      <p:pic>
        <p:nvPicPr>
          <p:cNvPr id="10" name="Picture 9" descr="FSA-4C copy.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05421" y="6319454"/>
            <a:ext cx="5481780" cy="386147"/>
          </a:xfrm>
          <a:prstGeom prst="rect">
            <a:avLst/>
          </a:prstGeom>
        </p:spPr>
      </p:pic>
      <p:sp>
        <p:nvSpPr>
          <p:cNvPr id="11" name="Rectangle 1"/>
          <p:cNvSpPr>
            <a:spLocks/>
          </p:cNvSpPr>
          <p:nvPr userDrawn="1"/>
        </p:nvSpPr>
        <p:spPr bwMode="auto">
          <a:xfrm>
            <a:off x="2201331" y="6172200"/>
            <a:ext cx="3793069" cy="699604"/>
          </a:xfrm>
          <a:prstGeom prst="rect">
            <a:avLst/>
          </a:prstGeom>
          <a:solidFill>
            <a:srgbClr val="95C94E"/>
          </a:solidFill>
          <a:ln>
            <a:noFill/>
          </a:ln>
        </p:spPr>
        <p:txBody>
          <a:bodyPr lIns="0" tIns="0" rIns="0" bIns="0"/>
          <a:lstStyle/>
          <a:p>
            <a:endParaRPr lang="en-US" sz="1800"/>
          </a:p>
        </p:txBody>
      </p:sp>
      <p:sp>
        <p:nvSpPr>
          <p:cNvPr id="13" name="Rectangle 1"/>
          <p:cNvSpPr>
            <a:spLocks/>
          </p:cNvSpPr>
          <p:nvPr userDrawn="1"/>
        </p:nvSpPr>
        <p:spPr bwMode="auto">
          <a:xfrm>
            <a:off x="1117600" y="6173668"/>
            <a:ext cx="1117600" cy="699604"/>
          </a:xfrm>
          <a:prstGeom prst="rect">
            <a:avLst/>
          </a:prstGeom>
          <a:solidFill>
            <a:srgbClr val="1D81AA"/>
          </a:solidFill>
          <a:ln>
            <a:noFill/>
          </a:ln>
        </p:spPr>
        <p:txBody>
          <a:bodyPr lIns="0" tIns="0" rIns="0" bIns="0"/>
          <a:lstStyle/>
          <a:p>
            <a:endParaRPr lang="en-US" sz="1800"/>
          </a:p>
        </p:txBody>
      </p:sp>
      <p:sp>
        <p:nvSpPr>
          <p:cNvPr id="15" name="Rectangle 1"/>
          <p:cNvSpPr>
            <a:spLocks/>
          </p:cNvSpPr>
          <p:nvPr userDrawn="1"/>
        </p:nvSpPr>
        <p:spPr bwMode="auto">
          <a:xfrm>
            <a:off x="-19463" y="6173668"/>
            <a:ext cx="1151917" cy="699604"/>
          </a:xfrm>
          <a:prstGeom prst="rect">
            <a:avLst/>
          </a:prstGeom>
          <a:solidFill>
            <a:schemeClr val="tx1">
              <a:lumMod val="65000"/>
              <a:lumOff val="35000"/>
            </a:schemeClr>
          </a:solidFill>
          <a:ln>
            <a:noFill/>
          </a:ln>
        </p:spPr>
        <p:txBody>
          <a:bodyPr lIns="0" tIns="0" rIns="0" bIns="0"/>
          <a:lstStyle/>
          <a:p>
            <a:r>
              <a:rPr lang="en-US" sz="1800"/>
              <a:t>             </a:t>
            </a:r>
          </a:p>
        </p:txBody>
      </p:sp>
      <p:sp>
        <p:nvSpPr>
          <p:cNvPr id="17" name="Rectangle 1"/>
          <p:cNvSpPr>
            <a:spLocks/>
          </p:cNvSpPr>
          <p:nvPr userDrawn="1"/>
        </p:nvSpPr>
        <p:spPr bwMode="auto">
          <a:xfrm>
            <a:off x="7518400" y="-1160"/>
            <a:ext cx="2464229" cy="457400"/>
          </a:xfrm>
          <a:prstGeom prst="rect">
            <a:avLst/>
          </a:prstGeom>
          <a:solidFill>
            <a:srgbClr val="95C94E"/>
          </a:solidFill>
          <a:ln>
            <a:noFill/>
          </a:ln>
        </p:spPr>
        <p:txBody>
          <a:bodyPr lIns="0" tIns="0" rIns="0" bIns="0"/>
          <a:lstStyle/>
          <a:p>
            <a:endParaRPr lang="en-US" sz="1800"/>
          </a:p>
        </p:txBody>
      </p:sp>
      <p:sp>
        <p:nvSpPr>
          <p:cNvPr id="18" name="Rectangle 1"/>
          <p:cNvSpPr>
            <a:spLocks/>
          </p:cNvSpPr>
          <p:nvPr userDrawn="1"/>
        </p:nvSpPr>
        <p:spPr bwMode="auto">
          <a:xfrm>
            <a:off x="9947009" y="-200"/>
            <a:ext cx="1117600" cy="457400"/>
          </a:xfrm>
          <a:prstGeom prst="rect">
            <a:avLst/>
          </a:prstGeom>
          <a:solidFill>
            <a:srgbClr val="1D81AA"/>
          </a:solidFill>
          <a:ln>
            <a:noFill/>
          </a:ln>
        </p:spPr>
        <p:txBody>
          <a:bodyPr lIns="0" tIns="0" rIns="0" bIns="0"/>
          <a:lstStyle/>
          <a:p>
            <a:endParaRPr lang="en-US" sz="1800"/>
          </a:p>
        </p:txBody>
      </p:sp>
      <p:sp>
        <p:nvSpPr>
          <p:cNvPr id="19" name="Rectangle 1"/>
          <p:cNvSpPr>
            <a:spLocks/>
          </p:cNvSpPr>
          <p:nvPr userDrawn="1"/>
        </p:nvSpPr>
        <p:spPr bwMode="auto">
          <a:xfrm>
            <a:off x="11052250" y="-200"/>
            <a:ext cx="1151917" cy="457400"/>
          </a:xfrm>
          <a:prstGeom prst="rect">
            <a:avLst/>
          </a:prstGeom>
          <a:solidFill>
            <a:schemeClr val="tx1">
              <a:lumMod val="65000"/>
              <a:lumOff val="35000"/>
            </a:schemeClr>
          </a:solidFill>
          <a:ln>
            <a:noFill/>
          </a:ln>
        </p:spPr>
        <p:txBody>
          <a:bodyPr lIns="0" tIns="0" rIns="0" bIns="0"/>
          <a:lstStyle/>
          <a:p>
            <a:r>
              <a:rPr lang="en-US" sz="1800"/>
              <a:t>             </a:t>
            </a:r>
          </a:p>
        </p:txBody>
      </p:sp>
      <p:sp>
        <p:nvSpPr>
          <p:cNvPr id="2" name="Title 1"/>
          <p:cNvSpPr>
            <a:spLocks noGrp="1"/>
          </p:cNvSpPr>
          <p:nvPr>
            <p:ph type="title" hasCustomPrompt="1"/>
          </p:nvPr>
        </p:nvSpPr>
        <p:spPr>
          <a:xfrm>
            <a:off x="612944" y="414325"/>
            <a:ext cx="11405549" cy="647698"/>
          </a:xfrm>
          <a:prstGeom prst="rect">
            <a:avLst/>
          </a:prstGeom>
        </p:spPr>
        <p:txBody>
          <a:bodyPr/>
          <a:lstStyle>
            <a:lvl1pPr algn="l">
              <a:defRPr sz="4000">
                <a:solidFill>
                  <a:srgbClr val="595959"/>
                </a:solidFill>
                <a:latin typeface="Arial"/>
                <a:cs typeface="Arial"/>
              </a:defRPr>
            </a:lvl1pPr>
          </a:lstStyle>
          <a:p>
            <a:r>
              <a:rPr lang="en-US"/>
              <a:t>CLICK TO EDIT MASTER TITLE STYLE</a:t>
            </a:r>
          </a:p>
        </p:txBody>
      </p:sp>
      <p:cxnSp>
        <p:nvCxnSpPr>
          <p:cNvPr id="14" name="Straight Connector 13"/>
          <p:cNvCxnSpPr/>
          <p:nvPr userDrawn="1"/>
        </p:nvCxnSpPr>
        <p:spPr>
          <a:xfrm>
            <a:off x="321125" y="1062023"/>
            <a:ext cx="11527371" cy="0"/>
          </a:xfrm>
          <a:prstGeom prst="line">
            <a:avLst/>
          </a:prstGeom>
          <a:ln w="50800" cmpd="sng">
            <a:solidFill>
              <a:srgbClr val="595959"/>
            </a:solidFill>
          </a:ln>
          <a:effectLst/>
        </p:spPr>
        <p:style>
          <a:lnRef idx="2">
            <a:schemeClr val="accent1"/>
          </a:lnRef>
          <a:fillRef idx="0">
            <a:schemeClr val="accent1"/>
          </a:fillRef>
          <a:effectRef idx="1">
            <a:schemeClr val="accent1"/>
          </a:effectRef>
          <a:fontRef idx="minor">
            <a:schemeClr val="tx1"/>
          </a:fontRef>
        </p:style>
      </p:cxnSp>
      <p:sp>
        <p:nvSpPr>
          <p:cNvPr id="12" name="Slide Number Placeholder 5"/>
          <p:cNvSpPr>
            <a:spLocks noGrp="1"/>
          </p:cNvSpPr>
          <p:nvPr>
            <p:ph type="sldNum" sz="quarter" idx="12"/>
          </p:nvPr>
        </p:nvSpPr>
        <p:spPr>
          <a:xfrm>
            <a:off x="711200" y="6400801"/>
            <a:ext cx="2844800" cy="365125"/>
          </a:xfrm>
        </p:spPr>
        <p:txBody>
          <a:bodyPr/>
          <a:lstStyle>
            <a:lvl1pPr algn="l">
              <a:defRPr sz="900">
                <a:solidFill>
                  <a:schemeClr val="bg1"/>
                </a:solidFill>
                <a:latin typeface="Arial"/>
                <a:cs typeface="Arial"/>
              </a:defRPr>
            </a:lvl1pPr>
          </a:lstStyle>
          <a:p>
            <a:fld id="{6D88D7DD-9B19-7A49-BB06-36BA9927445F}" type="slidenum">
              <a:rPr lang="en-US" smtClean="0"/>
              <a:pPr/>
              <a:t>‹#›</a:t>
            </a:fld>
            <a:endParaRPr lang="en-US"/>
          </a:p>
        </p:txBody>
      </p:sp>
    </p:spTree>
    <p:extLst>
      <p:ext uri="{BB962C8B-B14F-4D97-AF65-F5344CB8AC3E}">
        <p14:creationId xmlns:p14="http://schemas.microsoft.com/office/powerpoint/2010/main" val="2496696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a:t>Subtitle if needed Cambria 18pt font lorem ipsum</a:t>
            </a:r>
          </a:p>
        </p:txBody>
      </p:sp>
      <p:pic>
        <p:nvPicPr>
          <p:cNvPr id="8" name="Graphic 7">
            <a:extLst>
              <a:ext uri="{FF2B5EF4-FFF2-40B4-BE49-F238E27FC236}">
                <a16:creationId xmlns:a16="http://schemas.microsoft.com/office/drawing/2014/main" id="{F79C3A6F-13CB-A94E-A957-F08735F09C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189283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072420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wo Columns - Gradient">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 insert text here</a:t>
            </a:r>
          </a:p>
        </p:txBody>
      </p:sp>
    </p:spTree>
    <p:extLst>
      <p:ext uri="{BB962C8B-B14F-4D97-AF65-F5344CB8AC3E}">
        <p14:creationId xmlns:p14="http://schemas.microsoft.com/office/powerpoint/2010/main" val="4028217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3836226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a:t>Click to edit Master title style</a:t>
            </a:r>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3" r:id="rId2"/>
    <p:sldLayoutId id="2147483708" r:id="rId3"/>
    <p:sldLayoutId id="2147483709" r:id="rId4"/>
    <p:sldLayoutId id="2147483710" r:id="rId5"/>
    <p:sldLayoutId id="2147483698" r:id="rId6"/>
    <p:sldLayoutId id="2147483676" r:id="rId7"/>
    <p:sldLayoutId id="2147483733" r:id="rId8"/>
    <p:sldLayoutId id="2147483734" r:id="rId9"/>
    <p:sldLayoutId id="2147483691" r:id="rId10"/>
    <p:sldLayoutId id="2147483655" r:id="rId11"/>
    <p:sldLayoutId id="2147483692" r:id="rId12"/>
    <p:sldLayoutId id="2147483659" r:id="rId13"/>
    <p:sldLayoutId id="2147483693" r:id="rId14"/>
    <p:sldLayoutId id="2147483683" r:id="rId15"/>
    <p:sldLayoutId id="2147483702" r:id="rId16"/>
    <p:sldLayoutId id="2147483685" r:id="rId17"/>
    <p:sldLayoutId id="2147483719" r:id="rId18"/>
    <p:sldLayoutId id="2147483682" r:id="rId19"/>
    <p:sldLayoutId id="2147483686" r:id="rId20"/>
    <p:sldLayoutId id="2147483712" r:id="rId21"/>
    <p:sldLayoutId id="2147483713" r:id="rId22"/>
    <p:sldLayoutId id="2147483716" r:id="rId23"/>
    <p:sldLayoutId id="2147483717" r:id="rId24"/>
    <p:sldLayoutId id="2147483718" r:id="rId25"/>
    <p:sldLayoutId id="2147483726" r:id="rId26"/>
    <p:sldLayoutId id="2147483720" r:id="rId27"/>
    <p:sldLayoutId id="2147483681" r:id="rId28"/>
    <p:sldLayoutId id="2147483731" r:id="rId29"/>
    <p:sldLayoutId id="2147483722" r:id="rId30"/>
    <p:sldLayoutId id="2147483723" r:id="rId31"/>
    <p:sldLayoutId id="2147483724" r:id="rId32"/>
    <p:sldLayoutId id="2147483725" r:id="rId33"/>
    <p:sldLayoutId id="2147483711" r:id="rId34"/>
    <p:sldLayoutId id="2147483715" r:id="rId35"/>
    <p:sldLayoutId id="2147483689" r:id="rId36"/>
    <p:sldLayoutId id="2147483687" r:id="rId37"/>
    <p:sldLayoutId id="2147483728" r:id="rId38"/>
    <p:sldLayoutId id="2147483730" r:id="rId39"/>
    <p:sldLayoutId id="2147483739" r:id="rId40"/>
    <p:sldLayoutId id="2147483741" r:id="rId41"/>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Oswald" pitchFamily="2" charset="77"/>
          <a:ea typeface="Noto Serif" panose="02020502060505020204" pitchFamily="18" charset="0"/>
          <a:cs typeface="Noto Serif" panose="02020502060505020204" pitchFamily="18"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8.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www.federalregister.gov/documents/2021/09/01/2021-18864/free-application-for-federal-student-aid-fafsa-information-to-be-verified-for-the-2022-2023-award"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s://fsapartners.ed.gov/knowledge-center/library/dear-colleague-letters/2021-09-01/2022-2023-award-year-fafsar-information-be-verified-and-acceptable-documentation"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fsapartners.ed.gov/knowledge-center/library/dear-colleague-letters/2021-07-13/changes-2021-2022-verification-requirements"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s://fsapartners.ed.gov/knowledge-center/library/electronic-announcements/2021-01-15/publication-federal-register-updated-waivers-and-modifications-statutory-and-regulatory-provisions-under-heroes-act-ea-id-ope-announcements-21-05-updated-feb-26-2021" TargetMode="External"/><Relationship Id="rId4" Type="http://schemas.openxmlformats.org/officeDocument/2006/relationships/hyperlink" Target="https://fsapartners.ed.gov/knowledge-center/library/electronic-announcements/2020-05-15/updated-guidance-interruptions-study-related-coronavirus-covid-19-updated-june-16-2020"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fsapartners.ed.gov/sites/default/files/attachments/2021-02/2122FSAHbkAVGMaster.pdf" TargetMode="External"/><Relationship Id="rId3" Type="http://schemas.openxmlformats.org/officeDocument/2006/relationships/hyperlink" Target="https://fsapartners.ed.gov/sites/default/files/attachments/2020-09/FR090320.pdf" TargetMode="External"/><Relationship Id="rId7" Type="http://schemas.openxmlformats.org/officeDocument/2006/relationships/hyperlink" Target="https://fsapartners.ed.gov/knowledge-center/library/electronic-announcements/2020-11-20/2021-2022-fafsa-verification-internal-revenue-service-irs-tax-return-transcript-matrix"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s://fsapartners.ed.gov/knowledge-center/library/handbooks-manuals-or-guides/2020-07-14/2021-2022-isir-guide" TargetMode="External"/><Relationship Id="rId5" Type="http://schemas.openxmlformats.org/officeDocument/2006/relationships/hyperlink" Target="https://fsapartners.ed.gov/knowledge-center/library/system-technical-references/2020-07-29/2021-2022-ede-technical-reference-july-2020-update" TargetMode="External"/><Relationship Id="rId4" Type="http://schemas.openxmlformats.org/officeDocument/2006/relationships/hyperlink" Target="https://fsapartners.ed.gov/knowledge-center/library/electronic-announcements/2020-09-25/2021-2022-verification-suggested-text-package" TargetMode="External"/><Relationship Id="rId9" Type="http://schemas.openxmlformats.org/officeDocument/2006/relationships/hyperlink" Target="https://fsapartners.ed.gov/knowledge-center/library/dear-colleague-letters/2021-07-13/changes-2021-2022-verification-requirement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p:txBody>
          <a:bodyPr/>
          <a:lstStyle/>
          <a:p>
            <a:r>
              <a:rPr lang="en-US" sz="6000" dirty="0">
                <a:latin typeface="Oswald"/>
              </a:rPr>
              <a:t>General Session #3</a:t>
            </a:r>
            <a:br>
              <a:rPr lang="en-US" sz="6000" dirty="0">
                <a:latin typeface="Oswald"/>
              </a:rPr>
            </a:br>
            <a:r>
              <a:rPr lang="en-US" sz="5400" b="0" dirty="0">
                <a:latin typeface="Oswald"/>
              </a:rPr>
              <a:t>Verification (2021-22 AND 2022-23)</a:t>
            </a:r>
            <a:endParaRPr lang="en-US" b="0" dirty="0"/>
          </a:p>
        </p:txBody>
      </p:sp>
      <p:sp>
        <p:nvSpPr>
          <p:cNvPr id="5" name="Subtitle 1">
            <a:extLst>
              <a:ext uri="{FF2B5EF4-FFF2-40B4-BE49-F238E27FC236}">
                <a16:creationId xmlns:a16="http://schemas.microsoft.com/office/drawing/2014/main" id="{99CC4141-D752-4BBE-B791-5DF28449F4F7}"/>
              </a:ext>
            </a:extLst>
          </p:cNvPr>
          <p:cNvSpPr>
            <a:spLocks noGrp="1"/>
          </p:cNvSpPr>
          <p:nvPr>
            <p:ph type="subTitle" idx="1"/>
          </p:nvPr>
        </p:nvSpPr>
        <p:spPr>
          <a:xfrm>
            <a:off x="1048179" y="3870037"/>
            <a:ext cx="10972800" cy="510104"/>
          </a:xfrm>
        </p:spPr>
        <p:txBody>
          <a:bodyPr/>
          <a:lstStyle/>
          <a:p>
            <a:pPr algn="r"/>
            <a:r>
              <a:rPr lang="en-US" dirty="0"/>
              <a:t>Vanessa Gomez, Kerri Moseley-Hobbs, and Ed Pacchetti</a:t>
            </a:r>
          </a:p>
          <a:p>
            <a:pPr algn="r"/>
            <a:r>
              <a:rPr lang="en-US" dirty="0"/>
              <a:t>U.S. Department of Education</a:t>
            </a:r>
          </a:p>
          <a:p>
            <a:pPr algn="r"/>
            <a:r>
              <a:rPr lang="en-US" dirty="0"/>
              <a:t>2021 Virtual FSA Training Conference for Financial Aid Professionals</a:t>
            </a:r>
          </a:p>
        </p:txBody>
      </p:sp>
    </p:spTree>
    <p:extLst>
      <p:ext uri="{BB962C8B-B14F-4D97-AF65-F5344CB8AC3E}">
        <p14:creationId xmlns:p14="http://schemas.microsoft.com/office/powerpoint/2010/main" val="2327038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492411"/>
            <a:ext cx="10354288" cy="3046988"/>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Same tracking groups</a:t>
            </a:r>
          </a:p>
          <a:p>
            <a:pPr>
              <a:buClr>
                <a:schemeClr val="accent2"/>
              </a:buClr>
            </a:pPr>
            <a:endParaRPr lang="en-US" sz="320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Acceptable documentation with Suggested Text in the </a:t>
            </a:r>
            <a:r>
              <a:rPr lang="en-US" sz="3200" i="1">
                <a:latin typeface="Cambria" panose="02040503050406030204" pitchFamily="18" charset="0"/>
                <a:ea typeface="Cambria" panose="02040503050406030204" pitchFamily="18" charset="0"/>
              </a:rPr>
              <a:t>Federal Register </a:t>
            </a:r>
            <a:r>
              <a:rPr lang="en-US" sz="3200">
                <a:latin typeface="Cambria" panose="02040503050406030204" pitchFamily="18" charset="0"/>
                <a:ea typeface="Cambria" panose="02040503050406030204" pitchFamily="18" charset="0"/>
              </a:rPr>
              <a:t>Notice on 09/01/2021</a:t>
            </a:r>
          </a:p>
          <a:p>
            <a:pPr marL="457200" indent="-457200">
              <a:buClr>
                <a:schemeClr val="accent2"/>
              </a:buClr>
              <a:buFont typeface="Arial" panose="020B0604020202020204" pitchFamily="34" charset="0"/>
              <a:buChar char="•"/>
            </a:pPr>
            <a:endParaRPr lang="en-US" sz="320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320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10</a:t>
            </a:fld>
            <a:endParaRPr lang="en-US"/>
          </a:p>
        </p:txBody>
      </p:sp>
    </p:spTree>
    <p:extLst>
      <p:ext uri="{BB962C8B-B14F-4D97-AF65-F5344CB8AC3E}">
        <p14:creationId xmlns:p14="http://schemas.microsoft.com/office/powerpoint/2010/main" val="3099425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492411"/>
            <a:ext cx="10354288" cy="5016758"/>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Removed high school completion status as a verification item under the V4 and V5 tracking groups</a:t>
            </a:r>
          </a:p>
          <a:p>
            <a:pPr marL="1371600" lvl="2" indent="-457200">
              <a:buClr>
                <a:schemeClr val="accent2"/>
              </a:buClr>
              <a:buFont typeface="Wingdings" panose="05000000000000000000" pitchFamily="2" charset="2"/>
              <a:buChar char="Ø"/>
            </a:pPr>
            <a:r>
              <a:rPr lang="en-US" sz="3200">
                <a:latin typeface="Cambria" panose="02040503050406030204" pitchFamily="18" charset="0"/>
                <a:ea typeface="Cambria" panose="02040503050406030204" pitchFamily="18" charset="0"/>
              </a:rPr>
              <a:t>high school completion (or recognized equivalent) is still required for Title IV eligibility</a:t>
            </a:r>
          </a:p>
          <a:p>
            <a:pPr marL="1371600" lvl="2" indent="-457200">
              <a:buClr>
                <a:schemeClr val="accent2"/>
              </a:buClr>
              <a:buFont typeface="Wingdings" panose="05000000000000000000" pitchFamily="2" charset="2"/>
              <a:buChar char="Ø"/>
            </a:pPr>
            <a:r>
              <a:rPr lang="en-US" sz="3200">
                <a:latin typeface="Cambria" panose="02040503050406030204" pitchFamily="18" charset="0"/>
                <a:ea typeface="Cambria" panose="02040503050406030204" pitchFamily="18" charset="0"/>
              </a:rPr>
              <a:t>institutions will only be required to report the verification results of a student’s identity</a:t>
            </a:r>
          </a:p>
          <a:p>
            <a:pPr marL="1371600" lvl="2" indent="-457200">
              <a:buClr>
                <a:schemeClr val="accent2"/>
              </a:buClr>
              <a:buFont typeface="Wingdings" panose="05000000000000000000" pitchFamily="2" charset="2"/>
              <a:buChar char="Ø"/>
            </a:pPr>
            <a:r>
              <a:rPr lang="en-US" sz="3200">
                <a:latin typeface="Cambria" panose="02040503050406030204" pitchFamily="18" charset="0"/>
                <a:ea typeface="Cambria" panose="02040503050406030204" pitchFamily="18" charset="0"/>
              </a:rPr>
              <a:t>does not impact an institution’s ability to self-select FAFSA items under the institution’s own verification policy		</a:t>
            </a:r>
          </a:p>
          <a:p>
            <a:pPr marL="457200" indent="-457200">
              <a:buClr>
                <a:schemeClr val="accent2"/>
              </a:buClr>
              <a:buFont typeface="Arial" panose="020B0604020202020204" pitchFamily="34" charset="0"/>
              <a:buChar char="•"/>
            </a:pPr>
            <a:endParaRPr lang="en-US" sz="320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11</a:t>
            </a:fld>
            <a:endParaRPr lang="en-US"/>
          </a:p>
        </p:txBody>
      </p:sp>
    </p:spTree>
    <p:extLst>
      <p:ext uri="{BB962C8B-B14F-4D97-AF65-F5344CB8AC3E}">
        <p14:creationId xmlns:p14="http://schemas.microsoft.com/office/powerpoint/2010/main" val="911696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Reporting Results for Groups V4 &amp; V5</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613118"/>
            <a:ext cx="10623887" cy="1815882"/>
          </a:xfrm>
          <a:prstGeom prst="rect">
            <a:avLst/>
          </a:prstGeom>
          <a:noFill/>
        </p:spPr>
        <p:txBody>
          <a:bodyPr wrap="square" rtlCol="0">
            <a:spAutoFit/>
          </a:bodyPr>
          <a:lstStyle/>
          <a:p>
            <a:pPr marL="285750" indent="-285750" algn="l">
              <a:spcBef>
                <a:spcPts val="600"/>
              </a:spcBef>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An institution m</a:t>
            </a:r>
            <a:r>
              <a:rPr lang="en-US" sz="2800" b="0" i="0" u="none" strike="noStrike" baseline="0" dirty="0">
                <a:latin typeface="Cambria" panose="02040503050406030204" pitchFamily="18" charset="0"/>
                <a:ea typeface="Cambria" panose="02040503050406030204" pitchFamily="18" charset="0"/>
              </a:rPr>
              <a:t>ust report the verification results of identity </a:t>
            </a:r>
            <a:r>
              <a:rPr lang="en-US" sz="2800" dirty="0">
                <a:latin typeface="Cambria" panose="02040503050406030204" pitchFamily="18" charset="0"/>
                <a:ea typeface="Cambria" panose="02040503050406030204" pitchFamily="18" charset="0"/>
              </a:rPr>
              <a:t>through FAA Access to CPS Online </a:t>
            </a:r>
            <a:r>
              <a:rPr lang="en-US" sz="2800" b="0" i="0" u="none" strike="noStrike" baseline="0" dirty="0">
                <a:latin typeface="Cambria" panose="02040503050406030204" pitchFamily="18" charset="0"/>
                <a:ea typeface="Cambria" panose="02040503050406030204" pitchFamily="18" charset="0"/>
              </a:rPr>
              <a:t>for any student they received an Institutional Student Information Record (ISIR) with tracking flag V4 or V5 and request verification documentation</a:t>
            </a: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12</a:t>
            </a:fld>
            <a:endParaRPr lang="en-US"/>
          </a:p>
        </p:txBody>
      </p:sp>
    </p:spTree>
    <p:extLst>
      <p:ext uri="{BB962C8B-B14F-4D97-AF65-F5344CB8AC3E}">
        <p14:creationId xmlns:p14="http://schemas.microsoft.com/office/powerpoint/2010/main" val="1415603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a:t>
            </a:r>
            <a:r>
              <a:rPr lang="en-US" altLang="en-US">
                <a:latin typeface="Calibri" panose="020F0502020204030204" pitchFamily="34" charset="0"/>
                <a:cs typeface="Calibri" panose="020F0502020204030204" pitchFamily="34" charset="0"/>
              </a:rPr>
              <a:t>–</a:t>
            </a:r>
            <a:r>
              <a:rPr lang="en-US"/>
              <a:t>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358081"/>
            <a:ext cx="10468587" cy="5693866"/>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2400">
                <a:latin typeface="Cambria" panose="02040503050406030204" pitchFamily="18" charset="0"/>
                <a:ea typeface="Cambria" panose="02040503050406030204" pitchFamily="18" charset="0"/>
              </a:rPr>
              <a:t>2020 Income Information for Tax Filer (V1 and V5)</a:t>
            </a:r>
          </a:p>
          <a:p>
            <a:pPr marL="457200" indent="-457200">
              <a:buClr>
                <a:schemeClr val="accent2"/>
              </a:buClr>
              <a:buFont typeface="Arial" panose="020B0604020202020204" pitchFamily="34" charset="0"/>
              <a:buChar char="•"/>
            </a:pPr>
            <a:endParaRPr lang="en-US" sz="200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000">
                <a:latin typeface="Cambria" panose="02040503050406030204" pitchFamily="18" charset="0"/>
                <a:ea typeface="Cambria" panose="02040503050406030204" pitchFamily="18" charset="0"/>
              </a:rPr>
              <a:t>Adjusted Gross Income (AGI)</a:t>
            </a:r>
          </a:p>
          <a:p>
            <a:pPr marL="914400" lvl="1" indent="-457200">
              <a:buClr>
                <a:schemeClr val="accent2"/>
              </a:buClr>
              <a:buFont typeface="Arial" panose="020B0604020202020204" pitchFamily="34" charset="0"/>
              <a:buChar char="•"/>
            </a:pPr>
            <a:endParaRPr lang="en-US" sz="200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000">
                <a:latin typeface="Cambria" panose="02040503050406030204" pitchFamily="18" charset="0"/>
                <a:ea typeface="Cambria" panose="02040503050406030204" pitchFamily="18" charset="0"/>
              </a:rPr>
              <a:t>U.S. Income Tax Paid</a:t>
            </a:r>
          </a:p>
          <a:p>
            <a:pPr marL="914400" lvl="1" indent="-457200">
              <a:buClr>
                <a:schemeClr val="accent2"/>
              </a:buClr>
              <a:buFont typeface="Arial" panose="020B0604020202020204" pitchFamily="34" charset="0"/>
              <a:buChar char="•"/>
            </a:pPr>
            <a:endParaRPr lang="en-US" sz="200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000">
                <a:latin typeface="Cambria" panose="02040503050406030204" pitchFamily="18" charset="0"/>
                <a:ea typeface="Cambria" panose="02040503050406030204" pitchFamily="18" charset="0"/>
              </a:rPr>
              <a:t>IRA Deductions and Payments </a:t>
            </a:r>
          </a:p>
          <a:p>
            <a:pPr marL="914400" lvl="1" indent="-457200">
              <a:buClr>
                <a:schemeClr val="accent2"/>
              </a:buClr>
              <a:buFont typeface="Arial" panose="020B0604020202020204" pitchFamily="34" charset="0"/>
              <a:buChar char="•"/>
            </a:pPr>
            <a:endParaRPr lang="en-US" sz="200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000">
                <a:latin typeface="Cambria" panose="02040503050406030204" pitchFamily="18" charset="0"/>
                <a:ea typeface="Cambria" panose="02040503050406030204" pitchFamily="18" charset="0"/>
              </a:rPr>
              <a:t>Tax Exempt Interest Income</a:t>
            </a:r>
          </a:p>
          <a:p>
            <a:pPr marL="914400" lvl="1" indent="-457200">
              <a:buClr>
                <a:schemeClr val="accent2"/>
              </a:buClr>
              <a:buFont typeface="Arial" panose="020B0604020202020204" pitchFamily="34" charset="0"/>
              <a:buChar char="•"/>
            </a:pPr>
            <a:endParaRPr lang="en-US" sz="200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000">
                <a:latin typeface="Cambria" panose="02040503050406030204" pitchFamily="18" charset="0"/>
                <a:ea typeface="Cambria" panose="02040503050406030204" pitchFamily="18" charset="0"/>
              </a:rPr>
              <a:t>Education Credits </a:t>
            </a:r>
          </a:p>
          <a:p>
            <a:pPr marL="457200" indent="-457200">
              <a:buClr>
                <a:schemeClr val="accent2"/>
              </a:buClr>
              <a:buFont typeface="Arial" panose="020B0604020202020204" pitchFamily="34" charset="0"/>
              <a:buChar char="•"/>
            </a:pPr>
            <a:endParaRPr lang="en-US" sz="320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400">
                <a:latin typeface="Cambria" panose="02040503050406030204" pitchFamily="18" charset="0"/>
                <a:ea typeface="Cambria" panose="02040503050406030204" pitchFamily="18" charset="0"/>
              </a:rPr>
              <a:t>2020 Income Information for Nontax Filer (V1 and V5)</a:t>
            </a:r>
          </a:p>
          <a:p>
            <a:pPr marL="914400" lvl="1" indent="-457200">
              <a:buClr>
                <a:schemeClr val="accent2"/>
              </a:buClr>
              <a:buFont typeface="Arial" panose="020B0604020202020204" pitchFamily="34" charset="0"/>
              <a:buChar char="•"/>
            </a:pPr>
            <a:endParaRPr lang="en-US" sz="280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000">
                <a:latin typeface="Cambria" panose="02040503050406030204" pitchFamily="18" charset="0"/>
                <a:ea typeface="Cambria" panose="02040503050406030204" pitchFamily="18" charset="0"/>
              </a:rPr>
              <a:t>Income Earned from Work </a:t>
            </a:r>
          </a:p>
          <a:p>
            <a:pPr lvl="1">
              <a:buClr>
                <a:schemeClr val="accent2"/>
              </a:buClr>
            </a:pPr>
            <a:endParaRPr lang="en-US" sz="280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13</a:t>
            </a:fld>
            <a:endParaRPr lang="en-US"/>
          </a:p>
        </p:txBody>
      </p:sp>
    </p:spTree>
    <p:extLst>
      <p:ext uri="{BB962C8B-B14F-4D97-AF65-F5344CB8AC3E}">
        <p14:creationId xmlns:p14="http://schemas.microsoft.com/office/powerpoint/2010/main" val="3776382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710851"/>
            <a:ext cx="10623887" cy="3046988"/>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Number of Household Members (V1 and V5)</a:t>
            </a:r>
          </a:p>
          <a:p>
            <a:pPr marL="457200" indent="-457200">
              <a:buClr>
                <a:schemeClr val="accent2"/>
              </a:buClr>
              <a:buFont typeface="Arial" panose="020B0604020202020204" pitchFamily="34" charset="0"/>
              <a:buChar char="•"/>
            </a:pPr>
            <a:endParaRPr lang="en-US" sz="320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Number in College (V1 and V5)</a:t>
            </a:r>
          </a:p>
          <a:p>
            <a:pPr>
              <a:buClr>
                <a:schemeClr val="accent2"/>
              </a:buClr>
            </a:pPr>
            <a:endParaRPr lang="en-US" sz="320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Identity/Statement of Educational Purpose (V4 and V5)</a:t>
            </a:r>
          </a:p>
          <a:p>
            <a:endParaRPr lang="en-US" sz="320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14</a:t>
            </a:fld>
            <a:endParaRPr lang="en-US"/>
          </a:p>
        </p:txBody>
      </p:sp>
    </p:spTree>
    <p:extLst>
      <p:ext uri="{BB962C8B-B14F-4D97-AF65-F5344CB8AC3E}">
        <p14:creationId xmlns:p14="http://schemas.microsoft.com/office/powerpoint/2010/main" val="3516100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638175" y="1359403"/>
            <a:ext cx="11315700" cy="5262979"/>
          </a:xfrm>
          <a:prstGeom prst="rect">
            <a:avLst/>
          </a:prstGeom>
          <a:noFill/>
        </p:spPr>
        <p:txBody>
          <a:bodyPr wrap="square" rtlCol="0">
            <a:spAutoFit/>
          </a:bodyPr>
          <a:lstStyle/>
          <a:p>
            <a:r>
              <a:rPr lang="en-US" sz="2400" b="1">
                <a:latin typeface="Cambria" panose="02040503050406030204" pitchFamily="18" charset="0"/>
                <a:ea typeface="Cambria" panose="02040503050406030204" pitchFamily="18" charset="0"/>
              </a:rPr>
              <a:t>Filing an extension beyond automatic six-month extension for 2020 tax year</a:t>
            </a:r>
          </a:p>
          <a:p>
            <a:endParaRPr lang="en-US" sz="240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400">
                <a:latin typeface="Cambria" panose="02040503050406030204" pitchFamily="18" charset="0"/>
                <a:ea typeface="Cambria" panose="02040503050406030204" pitchFamily="18" charset="0"/>
              </a:rPr>
              <a:t>A copy of the IRS’s approval of an extension beyond the automatic six-month extension for tax year 2020</a:t>
            </a:r>
          </a:p>
          <a:p>
            <a:pPr marL="457200" indent="-457200">
              <a:buClr>
                <a:schemeClr val="accent2"/>
              </a:buClr>
              <a:buFont typeface="Arial" panose="020B0604020202020204" pitchFamily="34" charset="0"/>
              <a:buChar char="•"/>
            </a:pPr>
            <a:r>
              <a:rPr lang="en-US" sz="2400">
                <a:latin typeface="Cambria" panose="02040503050406030204" pitchFamily="18" charset="0"/>
                <a:ea typeface="Cambria" panose="02040503050406030204" pitchFamily="18" charset="0"/>
              </a:rPr>
              <a:t>Verification of non-filing from the IRS dated on or after October 1, 2021		</a:t>
            </a:r>
          </a:p>
          <a:p>
            <a:pPr marL="457200" indent="-457200">
              <a:buClr>
                <a:schemeClr val="accent2"/>
              </a:buClr>
              <a:buFont typeface="Arial" panose="020B0604020202020204" pitchFamily="34" charset="0"/>
              <a:buChar char="•"/>
            </a:pPr>
            <a:r>
              <a:rPr lang="en-US" sz="2400">
                <a:latin typeface="Cambria" panose="02040503050406030204" pitchFamily="18" charset="0"/>
                <a:ea typeface="Cambria" panose="02040503050406030204" pitchFamily="18" charset="0"/>
              </a:rPr>
              <a:t>A copy of the IRS Form W-2 for each source of 2020 employment income received or an equivalent document; and</a:t>
            </a:r>
          </a:p>
          <a:p>
            <a:pPr marL="457200" indent="-457200">
              <a:buClr>
                <a:schemeClr val="accent2"/>
              </a:buClr>
              <a:buFont typeface="Arial" panose="020B0604020202020204" pitchFamily="34" charset="0"/>
              <a:buChar char="•"/>
            </a:pPr>
            <a:r>
              <a:rPr lang="en-US" sz="2400">
                <a:latin typeface="Cambria" panose="02040503050406030204" pitchFamily="18" charset="0"/>
                <a:ea typeface="Cambria" panose="02040503050406030204" pitchFamily="18" charset="0"/>
              </a:rPr>
              <a:t>If self-employed a signed statement certifying the amount of AGI and U.S. income tax paid for tax year 2020 </a:t>
            </a:r>
          </a:p>
          <a:p>
            <a:endParaRPr lang="en-US" sz="2400">
              <a:latin typeface="Cambria" panose="02040503050406030204" pitchFamily="18" charset="0"/>
              <a:ea typeface="Cambria" panose="02040503050406030204" pitchFamily="18" charset="0"/>
            </a:endParaRPr>
          </a:p>
          <a:p>
            <a:r>
              <a:rPr lang="en-US" sz="2400">
                <a:effectLst/>
                <a:latin typeface="Cambria" panose="02040503050406030204" pitchFamily="18" charset="0"/>
                <a:ea typeface="Cambria" panose="02040503050406030204" pitchFamily="18" charset="0"/>
                <a:cs typeface="Times New Roman" panose="02020603050405020304" pitchFamily="18" charset="0"/>
              </a:rPr>
              <a:t>An institution may require that after </a:t>
            </a:r>
            <a:r>
              <a:rPr lang="en-US" sz="2400">
                <a:latin typeface="Cambria" panose="02040503050406030204" pitchFamily="18" charset="0"/>
                <a:ea typeface="Cambria" panose="02040503050406030204" pitchFamily="18" charset="0"/>
                <a:cs typeface="Times New Roman" panose="02020603050405020304" pitchFamily="18" charset="0"/>
              </a:rPr>
              <a:t>an </a:t>
            </a:r>
            <a:r>
              <a:rPr lang="en-US" sz="2400">
                <a:effectLst/>
                <a:latin typeface="Cambria" panose="02040503050406030204" pitchFamily="18" charset="0"/>
                <a:ea typeface="Cambria" panose="02040503050406030204" pitchFamily="18" charset="0"/>
                <a:cs typeface="Times New Roman" panose="02020603050405020304" pitchFamily="18" charset="0"/>
              </a:rPr>
              <a:t>income tax return is filed, an individual granted this extension submit tax information. When an institution receives such information, it must be used to reverify the income and tax information reported on the FAFSA.</a:t>
            </a:r>
            <a:endParaRPr lang="en-US" sz="240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15</a:t>
            </a:fld>
            <a:endParaRPr lang="en-US"/>
          </a:p>
        </p:txBody>
      </p:sp>
    </p:spTree>
    <p:extLst>
      <p:ext uri="{BB962C8B-B14F-4D97-AF65-F5344CB8AC3E}">
        <p14:creationId xmlns:p14="http://schemas.microsoft.com/office/powerpoint/2010/main" val="3930365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dirty="0"/>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742949" y="1402379"/>
            <a:ext cx="11355254" cy="5386090"/>
          </a:xfrm>
          <a:prstGeom prst="rect">
            <a:avLst/>
          </a:prstGeom>
          <a:noFill/>
        </p:spPr>
        <p:txBody>
          <a:bodyPr wrap="square" rtlCol="0">
            <a:spAutoFit/>
          </a:bodyPr>
          <a:lstStyle/>
          <a:p>
            <a:r>
              <a:rPr lang="en-US" sz="2800" b="1" dirty="0">
                <a:latin typeface="Cambria" panose="02040503050406030204" pitchFamily="18" charset="0"/>
                <a:ea typeface="Cambria" panose="02040503050406030204" pitchFamily="18" charset="0"/>
              </a:rPr>
              <a:t>Verification of </a:t>
            </a:r>
            <a:r>
              <a:rPr lang="en-US" sz="2800" b="1" dirty="0" err="1">
                <a:latin typeface="Cambria" panose="02040503050406030204" pitchFamily="18" charset="0"/>
                <a:ea typeface="Cambria" panose="02040503050406030204" pitchFamily="18" charset="0"/>
              </a:rPr>
              <a:t>Nonfiling</a:t>
            </a:r>
            <a:r>
              <a:rPr lang="en-US" sz="2800" b="1" dirty="0">
                <a:latin typeface="Cambria" panose="02040503050406030204" pitchFamily="18" charset="0"/>
                <a:ea typeface="Cambria" panose="02040503050406030204" pitchFamily="18" charset="0"/>
              </a:rPr>
              <a:t> (VNF)</a:t>
            </a:r>
          </a:p>
          <a:p>
            <a:endParaRPr lang="en-US" sz="2800" b="1" dirty="0">
              <a:latin typeface="Cambria" panose="02040503050406030204" pitchFamily="18" charset="0"/>
              <a:ea typeface="Cambria" panose="02040503050406030204" pitchFamily="18" charset="0"/>
            </a:endParaRPr>
          </a:p>
          <a:p>
            <a:pPr marL="457200" marR="0" indent="-4572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dirty="0">
                <a:effectLst/>
                <a:latin typeface="Cambria" panose="02040503050406030204" pitchFamily="18" charset="0"/>
                <a:ea typeface="Cambria" panose="02040503050406030204" pitchFamily="18" charset="0"/>
              </a:rPr>
              <a:t>If an individual is unable to obtain VNF and </a:t>
            </a:r>
            <a:r>
              <a:rPr lang="en-US" sz="2400" dirty="0">
                <a:latin typeface="Cambria" panose="02040503050406030204" pitchFamily="18" charset="0"/>
                <a:ea typeface="Cambria" panose="02040503050406030204" pitchFamily="18" charset="0"/>
              </a:rPr>
              <a:t>the institution has no </a:t>
            </a:r>
            <a:r>
              <a:rPr lang="en-US" sz="2400" dirty="0">
                <a:effectLst/>
                <a:latin typeface="Cambria" panose="02040503050406030204" pitchFamily="18" charset="0"/>
                <a:ea typeface="Cambria" panose="02040503050406030204" pitchFamily="18" charset="0"/>
              </a:rPr>
              <a:t>reason to question the student’s or family’s good-faith effort to obtain the required documentation, the institution may accept a signed statement certifying that the individual attempted to obtain the verification of </a:t>
            </a:r>
            <a:r>
              <a:rPr lang="en-US" sz="2400" dirty="0" err="1">
                <a:effectLst/>
                <a:latin typeface="Cambria" panose="02040503050406030204" pitchFamily="18" charset="0"/>
                <a:ea typeface="Cambria" panose="02040503050406030204" pitchFamily="18" charset="0"/>
              </a:rPr>
              <a:t>nonfiling</a:t>
            </a:r>
            <a:r>
              <a:rPr lang="en-US" sz="2400" dirty="0">
                <a:effectLst/>
                <a:latin typeface="Cambria" panose="02040503050406030204" pitchFamily="18" charset="0"/>
                <a:ea typeface="Cambria" panose="02040503050406030204" pitchFamily="18" charset="0"/>
              </a:rPr>
              <a:t> from the IRS or other relevant tax authority and was unable to obtain the required documentation.</a:t>
            </a:r>
          </a:p>
          <a:p>
            <a:pPr marL="457200" marR="0" indent="-4572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dirty="0">
                <a:effectLst/>
                <a:latin typeface="Cambria" panose="02040503050406030204" pitchFamily="18" charset="0"/>
                <a:ea typeface="Cambria" panose="02040503050406030204" pitchFamily="18" charset="0"/>
              </a:rPr>
              <a:t>For non-tax filers, the statement must also confirm that they have not filed and are not required to file a tax return for the relevant year, and it must list the sources and amounts of income earned from work.</a:t>
            </a:r>
          </a:p>
          <a:p>
            <a:pPr marL="457200" marR="0" indent="-4572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dirty="0">
                <a:effectLst/>
                <a:latin typeface="Cambria" panose="02040503050406030204" pitchFamily="18" charset="0"/>
                <a:ea typeface="Cambria" panose="02040503050406030204" pitchFamily="18" charset="0"/>
              </a:rPr>
              <a:t>For IRS extension filers, the signed statement must also indicate that the individual has not filed a 2020 income tax return and list the sources of any 2020 income, and the amount of income from each source.</a:t>
            </a:r>
          </a:p>
          <a:p>
            <a:pPr marL="0" marR="0">
              <a:spcBef>
                <a:spcPts val="0"/>
              </a:spcBef>
              <a:spcAft>
                <a:spcPts val="0"/>
              </a:spcAft>
              <a:tabLst>
                <a:tab pos="-304800" algn="l"/>
                <a:tab pos="209550" algn="l"/>
                <a:tab pos="438150" algn="l"/>
                <a:tab pos="690245" algn="l"/>
              </a:tabLst>
            </a:pPr>
            <a:r>
              <a:rPr lang="en-US" sz="2400" dirty="0">
                <a:latin typeface="Cambria" panose="02040503050406030204" pitchFamily="18" charset="0"/>
                <a:ea typeface="Cambria" panose="02040503050406030204" pitchFamily="18" charset="0"/>
              </a:rPr>
              <a:t>	</a:t>
            </a:r>
            <a:endParaRPr lang="en-US" sz="2800" dirty="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16</a:t>
            </a:fld>
            <a:endParaRPr lang="en-US"/>
          </a:p>
        </p:txBody>
      </p:sp>
    </p:spTree>
    <p:extLst>
      <p:ext uri="{BB962C8B-B14F-4D97-AF65-F5344CB8AC3E}">
        <p14:creationId xmlns:p14="http://schemas.microsoft.com/office/powerpoint/2010/main" val="346917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468479"/>
            <a:ext cx="11222515" cy="5324535"/>
          </a:xfrm>
          <a:prstGeom prst="rect">
            <a:avLst/>
          </a:prstGeom>
          <a:noFill/>
        </p:spPr>
        <p:txBody>
          <a:bodyPr wrap="square" rtlCol="0">
            <a:spAutoFit/>
          </a:bodyPr>
          <a:lstStyle/>
          <a:p>
            <a:r>
              <a:rPr lang="en-US" sz="2800" b="1" dirty="0">
                <a:latin typeface="Cambria" panose="02040503050406030204" pitchFamily="18" charset="0"/>
                <a:ea typeface="Cambria" panose="02040503050406030204" pitchFamily="18" charset="0"/>
              </a:rPr>
              <a:t>Verification of </a:t>
            </a:r>
            <a:r>
              <a:rPr lang="en-US" sz="2800" b="1" dirty="0" err="1">
                <a:latin typeface="Cambria" panose="02040503050406030204" pitchFamily="18" charset="0"/>
                <a:ea typeface="Cambria" panose="02040503050406030204" pitchFamily="18" charset="0"/>
              </a:rPr>
              <a:t>Nonfiling</a:t>
            </a:r>
            <a:r>
              <a:rPr lang="en-US" sz="2800" b="1" dirty="0">
                <a:latin typeface="Cambria" panose="02040503050406030204" pitchFamily="18" charset="0"/>
                <a:ea typeface="Cambria" panose="02040503050406030204" pitchFamily="18" charset="0"/>
              </a:rPr>
              <a:t> (VNF)</a:t>
            </a:r>
          </a:p>
          <a:p>
            <a:endParaRPr lang="en-US" sz="2400" b="1" dirty="0">
              <a:latin typeface="Cambria" panose="02040503050406030204" pitchFamily="18" charset="0"/>
              <a:ea typeface="Cambria" panose="02040503050406030204" pitchFamily="18" charset="0"/>
            </a:endParaRPr>
          </a:p>
          <a:p>
            <a:pPr marL="0" marR="0">
              <a:spcBef>
                <a:spcPts val="0"/>
              </a:spcBef>
              <a:spcAft>
                <a:spcPts val="0"/>
              </a:spcAft>
              <a:tabLst>
                <a:tab pos="-304800" algn="l"/>
                <a:tab pos="209550" algn="l"/>
                <a:tab pos="438150" algn="l"/>
                <a:tab pos="690245" algn="l"/>
              </a:tabLst>
            </a:pPr>
            <a:r>
              <a:rPr lang="en-US" sz="2400" dirty="0">
                <a:effectLst/>
                <a:latin typeface="Cambria" panose="02040503050406030204" pitchFamily="18" charset="0"/>
                <a:ea typeface="Cambria" panose="02040503050406030204" pitchFamily="18" charset="0"/>
              </a:rPr>
              <a:t>Since individuals without a Social Security Number, an Individual Taxpayer Identification Number, or an Employer Identification Number are unable to obtain a verification of </a:t>
            </a:r>
            <a:r>
              <a:rPr lang="en-US" sz="2400" dirty="0" err="1">
                <a:effectLst/>
                <a:latin typeface="Cambria" panose="02040503050406030204" pitchFamily="18" charset="0"/>
                <a:ea typeface="Cambria" panose="02040503050406030204" pitchFamily="18" charset="0"/>
              </a:rPr>
              <a:t>nonfiling</a:t>
            </a:r>
            <a:r>
              <a:rPr lang="en-US" sz="2400" dirty="0">
                <a:effectLst/>
                <a:latin typeface="Cambria" panose="02040503050406030204" pitchFamily="18" charset="0"/>
                <a:ea typeface="Cambria" panose="02040503050406030204" pitchFamily="18" charset="0"/>
              </a:rPr>
              <a:t> from the IRS, these individuals whose income is below the IRS filing threshold must submit to the institution a signed and dated statement:</a:t>
            </a:r>
          </a:p>
          <a:p>
            <a:pPr marL="0" marR="0">
              <a:spcBef>
                <a:spcPts val="0"/>
              </a:spcBef>
              <a:spcAft>
                <a:spcPts val="0"/>
              </a:spcAft>
              <a:tabLst>
                <a:tab pos="-304800" algn="l"/>
                <a:tab pos="209550" algn="l"/>
                <a:tab pos="438150" algn="l"/>
                <a:tab pos="690245" algn="l"/>
              </a:tabLst>
            </a:pPr>
            <a:endParaRPr lang="en-US" sz="2400" dirty="0">
              <a:effectLst/>
              <a:latin typeface="Cambria" panose="02040503050406030204" pitchFamily="18" charset="0"/>
              <a:ea typeface="Cambria" panose="02040503050406030204" pitchFamily="18" charset="0"/>
            </a:endParaRPr>
          </a:p>
          <a:p>
            <a:pPr marL="342900" indent="-342900">
              <a:buClr>
                <a:schemeClr val="accent2"/>
              </a:buClr>
              <a:buFont typeface="Arial" panose="020B0604020202020204" pitchFamily="34" charset="0"/>
              <a:buChar char="•"/>
              <a:tabLst>
                <a:tab pos="-304800" algn="l"/>
                <a:tab pos="209550" algn="l"/>
                <a:tab pos="438150" algn="l"/>
                <a:tab pos="690245" algn="l"/>
              </a:tabLst>
            </a:pPr>
            <a:r>
              <a:rPr lang="en-US" sz="2400" dirty="0">
                <a:effectLst/>
                <a:latin typeface="Cambria" panose="02040503050406030204" pitchFamily="18" charset="0"/>
                <a:ea typeface="Cambria" panose="02040503050406030204" pitchFamily="18" charset="0"/>
                <a:cs typeface="Times New Roman" panose="02020603050405020304" pitchFamily="18" charset="0"/>
              </a:rPr>
              <a:t>Certifying that the individual has not filed and is not required to file a 2020 income tax return</a:t>
            </a:r>
          </a:p>
          <a:p>
            <a:pPr marL="342900" marR="0" lvl="0" indent="-3429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dirty="0">
                <a:effectLst/>
                <a:latin typeface="Cambria" panose="02040503050406030204" pitchFamily="18" charset="0"/>
                <a:ea typeface="Cambria" panose="02040503050406030204" pitchFamily="18" charset="0"/>
                <a:cs typeface="Times New Roman" panose="02020603050405020304" pitchFamily="18" charset="0"/>
              </a:rPr>
              <a:t>Certifying that the individual(s) does not have a Social Security Number, an Individual Taxpayer Identification Number, or an Employer Identification Number; and</a:t>
            </a:r>
            <a:endParaRPr lang="en-US" sz="2400" dirty="0">
              <a:latin typeface="Cambria" panose="02040503050406030204" pitchFamily="18" charset="0"/>
              <a:ea typeface="Cambria" panose="02040503050406030204" pitchFamily="18" charset="0"/>
              <a:cs typeface="Times New Roman" panose="02020603050405020304" pitchFamily="18" charset="0"/>
            </a:endParaRPr>
          </a:p>
          <a:p>
            <a:pPr marL="342900" marR="0" lvl="0" indent="-3429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dirty="0">
                <a:effectLst/>
                <a:latin typeface="Cambria" panose="02040503050406030204" pitchFamily="18" charset="0"/>
                <a:ea typeface="Cambria" panose="02040503050406030204" pitchFamily="18" charset="0"/>
                <a:cs typeface="Times New Roman" panose="02020603050405020304" pitchFamily="18" charset="0"/>
              </a:rPr>
              <a:t>Listing the sources and amounts of earnings, other income, and resources that supported the individual(s) for the 2020 tax year</a:t>
            </a:r>
            <a:endParaRPr lang="en-US" sz="3200" dirty="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17</a:t>
            </a:fld>
            <a:endParaRPr lang="en-US"/>
          </a:p>
        </p:txBody>
      </p:sp>
    </p:spTree>
    <p:extLst>
      <p:ext uri="{BB962C8B-B14F-4D97-AF65-F5344CB8AC3E}">
        <p14:creationId xmlns:p14="http://schemas.microsoft.com/office/powerpoint/2010/main" val="3148415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836747" y="1247310"/>
            <a:ext cx="10993303" cy="5262979"/>
          </a:xfrm>
          <a:prstGeom prst="rect">
            <a:avLst/>
          </a:prstGeom>
          <a:noFill/>
        </p:spPr>
        <p:txBody>
          <a:bodyPr wrap="square" rtlCol="0">
            <a:spAutoFit/>
          </a:bodyPr>
          <a:lstStyle/>
          <a:p>
            <a:r>
              <a:rPr lang="en-US" sz="2800" b="1">
                <a:latin typeface="Cambria" panose="02040503050406030204" pitchFamily="18" charset="0"/>
                <a:ea typeface="Cambria" panose="02040503050406030204" pitchFamily="18" charset="0"/>
              </a:rPr>
              <a:t>Individuals with an Automatic-Zero Expect Family Contribution (EFC)</a:t>
            </a:r>
          </a:p>
          <a:p>
            <a:endParaRPr lang="en-US" sz="2800" b="1">
              <a:latin typeface="Cambria" panose="02040503050406030204" pitchFamily="18" charset="0"/>
              <a:ea typeface="Cambria" panose="02040503050406030204" pitchFamily="18" charset="0"/>
            </a:endParaRPr>
          </a:p>
          <a:p>
            <a:pPr marR="0" algn="l"/>
            <a:r>
              <a:rPr lang="en-US" sz="2800">
                <a:latin typeface="Cambria" panose="02040503050406030204" pitchFamily="18" charset="0"/>
                <a:ea typeface="Cambria" panose="02040503050406030204" pitchFamily="18" charset="0"/>
              </a:rPr>
              <a:t>For dependent students –</a:t>
            </a:r>
          </a:p>
          <a:p>
            <a:pPr marL="457200" marR="0" indent="-457200" algn="l">
              <a:buClr>
                <a:schemeClr val="accent2"/>
              </a:buClr>
              <a:buFont typeface="Arial" panose="020B0604020202020204" pitchFamily="34" charset="0"/>
              <a:buChar char="•"/>
            </a:pPr>
            <a:r>
              <a:rPr lang="en-US" sz="2800">
                <a:latin typeface="Cambria" panose="02040503050406030204" pitchFamily="18" charset="0"/>
                <a:ea typeface="Cambria" panose="02040503050406030204" pitchFamily="18" charset="0"/>
              </a:rPr>
              <a:t>The parents’ Adjusted Gross Income (AGI) if the parents were tax filers;</a:t>
            </a:r>
          </a:p>
          <a:p>
            <a:pPr marR="0" algn="l">
              <a:buClr>
                <a:schemeClr val="accent2"/>
              </a:buClr>
            </a:pPr>
            <a:endParaRPr lang="en-US" sz="2800">
              <a:latin typeface="Cambria" panose="02040503050406030204" pitchFamily="18" charset="0"/>
              <a:ea typeface="Cambria" panose="02040503050406030204" pitchFamily="18" charset="0"/>
            </a:endParaRPr>
          </a:p>
          <a:p>
            <a:pPr marL="457200" marR="0" indent="-457200" algn="l">
              <a:buClr>
                <a:schemeClr val="accent2"/>
              </a:buClr>
              <a:buFont typeface="Arial" panose="020B0604020202020204" pitchFamily="34" charset="0"/>
              <a:buChar char="•"/>
            </a:pPr>
            <a:r>
              <a:rPr lang="en-US" sz="2800">
                <a:latin typeface="Cambria" panose="02040503050406030204" pitchFamily="18" charset="0"/>
                <a:ea typeface="Cambria" panose="02040503050406030204" pitchFamily="18" charset="0"/>
              </a:rPr>
              <a:t>The parents’ income earned from work if the parents were nontax filers; and </a:t>
            </a:r>
          </a:p>
          <a:p>
            <a:pPr marL="457200" marR="0" indent="-457200" algn="l">
              <a:buClr>
                <a:schemeClr val="accent2"/>
              </a:buClr>
              <a:buFont typeface="Arial" panose="020B0604020202020204" pitchFamily="34" charset="0"/>
              <a:buChar char="•"/>
            </a:pPr>
            <a:endParaRPr lang="en-US" sz="2800">
              <a:latin typeface="Cambria" panose="02040503050406030204" pitchFamily="18" charset="0"/>
              <a:ea typeface="Cambria" panose="02040503050406030204" pitchFamily="18" charset="0"/>
            </a:endParaRPr>
          </a:p>
          <a:p>
            <a:pPr marL="457200" marR="0" indent="-457200" algn="l">
              <a:buClr>
                <a:schemeClr val="accent2"/>
              </a:buClr>
              <a:buFont typeface="Arial" panose="020B0604020202020204" pitchFamily="34" charset="0"/>
              <a:buChar char="•"/>
            </a:pPr>
            <a:r>
              <a:rPr lang="en-US" sz="2800">
                <a:latin typeface="Cambria" panose="02040503050406030204" pitchFamily="18" charset="0"/>
                <a:ea typeface="Cambria" panose="02040503050406030204" pitchFamily="18" charset="0"/>
              </a:rPr>
              <a:t>The student’s identity/statement of educational purpose, if placed in Verification Tracking Group V4 or V5.</a:t>
            </a: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18</a:t>
            </a:fld>
            <a:endParaRPr lang="en-US"/>
          </a:p>
        </p:txBody>
      </p:sp>
    </p:spTree>
    <p:extLst>
      <p:ext uri="{BB962C8B-B14F-4D97-AF65-F5344CB8AC3E}">
        <p14:creationId xmlns:p14="http://schemas.microsoft.com/office/powerpoint/2010/main" val="11507272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340763"/>
            <a:ext cx="10751576" cy="5355312"/>
          </a:xfrm>
          <a:prstGeom prst="rect">
            <a:avLst/>
          </a:prstGeom>
          <a:noFill/>
        </p:spPr>
        <p:txBody>
          <a:bodyPr wrap="square" rtlCol="0">
            <a:spAutoFit/>
          </a:bodyPr>
          <a:lstStyle/>
          <a:p>
            <a:r>
              <a:rPr lang="en-US" sz="2800" b="1">
                <a:latin typeface="Cambria" panose="02040503050406030204" pitchFamily="18" charset="0"/>
                <a:ea typeface="Cambria" panose="02040503050406030204" pitchFamily="18" charset="0"/>
              </a:rPr>
              <a:t>Individuals with an Automatic-Zero Expect Family Contribution</a:t>
            </a:r>
          </a:p>
          <a:p>
            <a:endParaRPr lang="en-US" sz="2400" b="1">
              <a:latin typeface="Cambria" panose="02040503050406030204" pitchFamily="18" charset="0"/>
              <a:ea typeface="Cambria" panose="02040503050406030204" pitchFamily="18" charset="0"/>
            </a:endParaRPr>
          </a:p>
          <a:p>
            <a:pPr marL="0" marR="0">
              <a:spcBef>
                <a:spcPts val="0"/>
              </a:spcBef>
              <a:spcAft>
                <a:spcPts val="0"/>
              </a:spcAft>
              <a:tabLst>
                <a:tab pos="-304800" algn="l"/>
                <a:tab pos="209550" algn="l"/>
                <a:tab pos="438150" algn="l"/>
                <a:tab pos="690245" algn="l"/>
              </a:tabLst>
            </a:pPr>
            <a:r>
              <a:rPr lang="en-US" sz="2600">
                <a:latin typeface="Cambria" panose="02040503050406030204" pitchFamily="18" charset="0"/>
                <a:ea typeface="Cambria" panose="02040503050406030204" pitchFamily="18" charset="0"/>
              </a:rPr>
              <a:t>For independent students – </a:t>
            </a:r>
          </a:p>
          <a:p>
            <a:pPr marL="0" marR="0">
              <a:spcBef>
                <a:spcPts val="0"/>
              </a:spcBef>
              <a:spcAft>
                <a:spcPts val="0"/>
              </a:spcAft>
              <a:tabLst>
                <a:tab pos="-304800" algn="l"/>
                <a:tab pos="209550" algn="l"/>
                <a:tab pos="438150" algn="l"/>
                <a:tab pos="690245" algn="l"/>
              </a:tabLst>
            </a:pPr>
            <a:endParaRPr lang="en-US" sz="2400">
              <a:latin typeface="Cambria" panose="02040503050406030204" pitchFamily="18" charset="0"/>
              <a:ea typeface="Cambria" panose="02040503050406030204" pitchFamily="18" charset="0"/>
            </a:endParaRPr>
          </a:p>
          <a:p>
            <a:pPr marL="342900" marR="0" indent="-3429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a:latin typeface="Cambria" panose="02040503050406030204" pitchFamily="18" charset="0"/>
                <a:ea typeface="Cambria" panose="02040503050406030204" pitchFamily="18" charset="0"/>
              </a:rPr>
              <a:t>The student’s and spouse’s </a:t>
            </a:r>
            <a:r>
              <a:rPr lang="en-US" sz="2400" err="1">
                <a:latin typeface="Cambria" panose="02040503050406030204" pitchFamily="18" charset="0"/>
                <a:ea typeface="Cambria" panose="02040503050406030204" pitchFamily="18" charset="0"/>
              </a:rPr>
              <a:t>AGI</a:t>
            </a:r>
            <a:r>
              <a:rPr lang="en-US" sz="2400">
                <a:latin typeface="Cambria" panose="02040503050406030204" pitchFamily="18" charset="0"/>
                <a:ea typeface="Cambria" panose="02040503050406030204" pitchFamily="18" charset="0"/>
              </a:rPr>
              <a:t> if they were tax filers; </a:t>
            </a:r>
          </a:p>
          <a:p>
            <a:pPr marL="342900" marR="0" indent="-3429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endParaRPr lang="en-US" sz="2400">
              <a:latin typeface="Cambria" panose="02040503050406030204" pitchFamily="18" charset="0"/>
              <a:ea typeface="Cambria" panose="02040503050406030204" pitchFamily="18" charset="0"/>
            </a:endParaRPr>
          </a:p>
          <a:p>
            <a:pPr marL="342900" marR="0" indent="-3429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a:latin typeface="Cambria" panose="02040503050406030204" pitchFamily="18" charset="0"/>
                <a:ea typeface="Cambria" panose="02040503050406030204" pitchFamily="18" charset="0"/>
              </a:rPr>
              <a:t>The student’s and spouse’s income earned from work if they were nontax filers; </a:t>
            </a:r>
          </a:p>
          <a:p>
            <a:pPr marL="342900" marR="0" indent="-3429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endParaRPr lang="en-US" sz="2400">
              <a:latin typeface="Cambria" panose="02040503050406030204" pitchFamily="18" charset="0"/>
              <a:ea typeface="Cambria" panose="02040503050406030204" pitchFamily="18" charset="0"/>
            </a:endParaRPr>
          </a:p>
          <a:p>
            <a:pPr marL="342900" marR="0" indent="-3429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a:latin typeface="Cambria" panose="02040503050406030204" pitchFamily="18" charset="0"/>
                <a:ea typeface="Cambria" panose="02040503050406030204" pitchFamily="18" charset="0"/>
              </a:rPr>
              <a:t>The student’s identity/statement of educational purpose, if placed in Verification Tracking Group V4 or V5; and </a:t>
            </a:r>
          </a:p>
          <a:p>
            <a:pPr marL="342900" marR="0" indent="-3429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endParaRPr lang="en-US" sz="2400">
              <a:latin typeface="Cambria" panose="02040503050406030204" pitchFamily="18" charset="0"/>
              <a:ea typeface="Cambria" panose="02040503050406030204" pitchFamily="18" charset="0"/>
            </a:endParaRPr>
          </a:p>
          <a:p>
            <a:pPr marL="342900" marR="0" indent="-3429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a:latin typeface="Cambria" panose="02040503050406030204" pitchFamily="18" charset="0"/>
                <a:ea typeface="Cambria" panose="02040503050406030204" pitchFamily="18" charset="0"/>
              </a:rPr>
              <a:t>The number of household members to determine if the independent student has one or more dependents other than a spouse.</a:t>
            </a:r>
            <a:endParaRPr lang="en-US" sz="280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19</a:t>
            </a:fld>
            <a:endParaRPr lang="en-US"/>
          </a:p>
        </p:txBody>
      </p:sp>
    </p:spTree>
    <p:extLst>
      <p:ext uri="{BB962C8B-B14F-4D97-AF65-F5344CB8AC3E}">
        <p14:creationId xmlns:p14="http://schemas.microsoft.com/office/powerpoint/2010/main" val="1935104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2</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a:t>Agenda</a:t>
            </a:r>
          </a:p>
        </p:txBody>
      </p:sp>
      <p:sp>
        <p:nvSpPr>
          <p:cNvPr id="4" name="TextBox 3">
            <a:extLst>
              <a:ext uri="{FF2B5EF4-FFF2-40B4-BE49-F238E27FC236}">
                <a16:creationId xmlns:a16="http://schemas.microsoft.com/office/drawing/2014/main" id="{48BB3234-A3D1-2D48-87D8-18FAFE5D70D6}"/>
              </a:ext>
            </a:extLst>
          </p:cNvPr>
          <p:cNvSpPr txBox="1"/>
          <p:nvPr/>
        </p:nvSpPr>
        <p:spPr>
          <a:xfrm>
            <a:off x="767854" y="1685801"/>
            <a:ext cx="10023972" cy="4902945"/>
          </a:xfrm>
          <a:prstGeom prst="rect">
            <a:avLst/>
          </a:prstGeom>
          <a:noFill/>
        </p:spPr>
        <p:txBody>
          <a:bodyPr wrap="square" rtlCol="0">
            <a:spAutoFit/>
          </a:bodyPr>
          <a:lstStyle/>
          <a:p>
            <a:pPr marL="590548" indent="-514350">
              <a:buClr>
                <a:schemeClr val="accent2">
                  <a:lumMod val="75000"/>
                </a:schemeClr>
              </a:buClr>
              <a:buFont typeface="+mj-lt"/>
              <a:buAutoNum type="arabicPeriod"/>
            </a:pPr>
            <a:r>
              <a:rPr lang="en-US" altLang="en-US" sz="2800">
                <a:latin typeface="Cambria" panose="02040503050406030204" pitchFamily="18" charset="0"/>
                <a:ea typeface="Cambria" panose="02040503050406030204" pitchFamily="18" charset="0"/>
              </a:rPr>
              <a:t> Verification History</a:t>
            </a:r>
          </a:p>
          <a:p>
            <a:pPr marL="685783" indent="-609585">
              <a:buClr>
                <a:schemeClr val="accent2">
                  <a:lumMod val="75000"/>
                </a:schemeClr>
              </a:buClr>
              <a:buFont typeface="+mj-lt"/>
              <a:buAutoNum type="arabicPeriod"/>
            </a:pPr>
            <a:endParaRPr lang="en-US" altLang="en-US" sz="2800">
              <a:latin typeface="Cambria" panose="02040503050406030204" pitchFamily="18" charset="0"/>
              <a:ea typeface="Cambria" panose="02040503050406030204" pitchFamily="18" charset="0"/>
            </a:endParaRPr>
          </a:p>
          <a:p>
            <a:pPr marL="685783" indent="-609585">
              <a:buClr>
                <a:schemeClr val="accent2">
                  <a:lumMod val="75000"/>
                </a:schemeClr>
              </a:buClr>
              <a:buFont typeface="+mj-lt"/>
              <a:buAutoNum type="arabicPeriod"/>
            </a:pPr>
            <a:r>
              <a:rPr lang="en-US" altLang="en-US" sz="2800">
                <a:latin typeface="Cambria" panose="02040503050406030204" pitchFamily="18" charset="0"/>
                <a:ea typeface="Cambria" panose="02040503050406030204" pitchFamily="18" charset="0"/>
              </a:rPr>
              <a:t>2021-22 Verification</a:t>
            </a:r>
          </a:p>
          <a:p>
            <a:pPr marL="685783" indent="-609585">
              <a:buClr>
                <a:schemeClr val="accent2">
                  <a:lumMod val="75000"/>
                </a:schemeClr>
              </a:buClr>
              <a:buFont typeface="+mj-lt"/>
              <a:buAutoNum type="arabicPeriod"/>
            </a:pPr>
            <a:endParaRPr lang="en-US" altLang="en-US" sz="2800">
              <a:latin typeface="Cambria" panose="02040503050406030204" pitchFamily="18" charset="0"/>
              <a:ea typeface="Cambria" panose="02040503050406030204" pitchFamily="18" charset="0"/>
            </a:endParaRPr>
          </a:p>
          <a:p>
            <a:pPr marL="685783" indent="-609585">
              <a:buClr>
                <a:schemeClr val="accent2">
                  <a:lumMod val="75000"/>
                </a:schemeClr>
              </a:buClr>
              <a:buFont typeface="+mj-lt"/>
              <a:buAutoNum type="arabicPeriod"/>
            </a:pPr>
            <a:r>
              <a:rPr lang="en-US" altLang="en-US" sz="2800">
                <a:latin typeface="Cambria" panose="02040503050406030204" pitchFamily="18" charset="0"/>
                <a:ea typeface="Cambria" panose="02040503050406030204" pitchFamily="18" charset="0"/>
              </a:rPr>
              <a:t>2022-23 Verification</a:t>
            </a:r>
          </a:p>
          <a:p>
            <a:pPr marL="685783" indent="-609585">
              <a:buClr>
                <a:schemeClr val="accent2">
                  <a:lumMod val="75000"/>
                </a:schemeClr>
              </a:buClr>
              <a:buFont typeface="+mj-lt"/>
              <a:buAutoNum type="arabicPeriod"/>
            </a:pPr>
            <a:endParaRPr lang="en-US" altLang="en-US" sz="2800">
              <a:latin typeface="Cambria" panose="02040503050406030204" pitchFamily="18" charset="0"/>
              <a:ea typeface="Cambria" panose="02040503050406030204" pitchFamily="18" charset="0"/>
            </a:endParaRPr>
          </a:p>
          <a:p>
            <a:pPr marL="685783" indent="-609585">
              <a:buClr>
                <a:schemeClr val="accent2">
                  <a:lumMod val="75000"/>
                </a:schemeClr>
              </a:buClr>
              <a:buFont typeface="+mj-lt"/>
              <a:buAutoNum type="arabicPeriod"/>
            </a:pPr>
            <a:r>
              <a:rPr lang="en-US" altLang="en-US" sz="2800">
                <a:latin typeface="Cambria" panose="02040503050406030204" pitchFamily="18" charset="0"/>
                <a:ea typeface="Cambria" panose="02040503050406030204" pitchFamily="18" charset="0"/>
              </a:rPr>
              <a:t>Verification Rates</a:t>
            </a:r>
          </a:p>
          <a:p>
            <a:pPr marL="685783" indent="-609585">
              <a:buClr>
                <a:schemeClr val="accent2">
                  <a:lumMod val="75000"/>
                </a:schemeClr>
              </a:buClr>
              <a:buFont typeface="+mj-lt"/>
              <a:buAutoNum type="arabicPeriod" startAt="4"/>
            </a:pPr>
            <a:endParaRPr lang="en-US" altLang="en-US" sz="2800">
              <a:latin typeface="Cambria" panose="02040503050406030204" pitchFamily="18" charset="0"/>
              <a:ea typeface="Cambria" panose="02040503050406030204" pitchFamily="18" charset="0"/>
            </a:endParaRPr>
          </a:p>
          <a:p>
            <a:pPr marL="685783" indent="-609585">
              <a:buClr>
                <a:schemeClr val="accent2">
                  <a:lumMod val="75000"/>
                </a:schemeClr>
              </a:buClr>
              <a:buFont typeface="+mj-lt"/>
              <a:buAutoNum type="arabicPeriod" startAt="4"/>
            </a:pPr>
            <a:endParaRPr lang="en-US" altLang="en-US" sz="1400">
              <a:latin typeface="Cambria" panose="02040503050406030204" pitchFamily="18" charset="0"/>
              <a:ea typeface="Cambria" panose="02040503050406030204" pitchFamily="18" charset="0"/>
            </a:endParaRPr>
          </a:p>
          <a:p>
            <a:pPr marL="685783" indent="-609585">
              <a:spcBef>
                <a:spcPct val="20000"/>
              </a:spcBef>
              <a:buClr>
                <a:schemeClr val="accent2">
                  <a:lumMod val="75000"/>
                </a:schemeClr>
              </a:buClr>
              <a:buFont typeface="Wingdings" panose="05000000000000000000" pitchFamily="2" charset="2"/>
              <a:buChar char="q"/>
            </a:pPr>
            <a:endParaRPr lang="en-US" altLang="en-US" sz="2800">
              <a:latin typeface="Cambria" panose="02040503050406030204" pitchFamily="18" charset="0"/>
              <a:ea typeface="Cambria" panose="02040503050406030204" pitchFamily="18" charset="0"/>
            </a:endParaRPr>
          </a:p>
          <a:p>
            <a:pPr marL="457200" indent="-457200">
              <a:lnSpc>
                <a:spcPct val="170000"/>
              </a:lnSpc>
              <a:buClr>
                <a:schemeClr val="accent2">
                  <a:lumMod val="75000"/>
                </a:schemeClr>
              </a:buClr>
              <a:buFont typeface="Wingdings" panose="05000000000000000000" pitchFamily="2" charset="2"/>
              <a:buChar char="q"/>
            </a:pPr>
            <a:endParaRPr lang="en-US" sz="2800">
              <a:latin typeface="Cambria" panose="02040503050406030204" pitchFamily="18" charset="0"/>
              <a:ea typeface="Cambria" panose="02040503050406030204" pitchFamily="18" charset="0"/>
            </a:endParaRPr>
          </a:p>
        </p:txBody>
      </p:sp>
      <p:pic>
        <p:nvPicPr>
          <p:cNvPr id="6" name="Graphic 5">
            <a:extLst>
              <a:ext uri="{FF2B5EF4-FFF2-40B4-BE49-F238E27FC236}">
                <a16:creationId xmlns:a16="http://schemas.microsoft.com/office/drawing/2014/main" id="{7E3B3876-1961-499C-8E42-311FD6DBF1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07184" y="4336469"/>
            <a:ext cx="1484642" cy="1323268"/>
          </a:xfrm>
          <a:prstGeom prst="rect">
            <a:avLst/>
          </a:prstGeom>
        </p:spPr>
      </p:pic>
    </p:spTree>
    <p:extLst>
      <p:ext uri="{BB962C8B-B14F-4D97-AF65-F5344CB8AC3E}">
        <p14:creationId xmlns:p14="http://schemas.microsoft.com/office/powerpoint/2010/main" val="498275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785812" y="1325030"/>
            <a:ext cx="10620375" cy="4708981"/>
          </a:xfrm>
          <a:prstGeom prst="rect">
            <a:avLst/>
          </a:prstGeom>
          <a:noFill/>
        </p:spPr>
        <p:txBody>
          <a:bodyPr wrap="square" rtlCol="0">
            <a:spAutoFit/>
          </a:bodyPr>
          <a:lstStyle/>
          <a:p>
            <a:r>
              <a:rPr lang="en-US" sz="3200" b="1">
                <a:latin typeface="Cambria" panose="02040503050406030204" pitchFamily="18" charset="0"/>
                <a:ea typeface="Cambria" panose="02040503050406030204" pitchFamily="18" charset="0"/>
              </a:rPr>
              <a:t>Rollover </a:t>
            </a:r>
          </a:p>
          <a:p>
            <a:endParaRPr lang="en-US" sz="2800" b="1">
              <a:latin typeface="Cambria" panose="02040503050406030204" pitchFamily="18" charset="0"/>
              <a:ea typeface="Cambria" panose="02040503050406030204" pitchFamily="18" charset="0"/>
            </a:endParaRPr>
          </a:p>
          <a:p>
            <a:pPr marL="457200" marR="0" indent="-4572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a:latin typeface="Cambria" panose="02040503050406030204" pitchFamily="18" charset="0"/>
                <a:ea typeface="Cambria" panose="02040503050406030204" pitchFamily="18" charset="0"/>
              </a:rPr>
              <a:t>If the IRS Data Retrieval Tool (DRT) transfers a non-zero amount into the untaxed pension or IRA distribution field, the applicant will be able to report the amount of rollover and the Central Processing System (CPS) will subtract it.</a:t>
            </a:r>
          </a:p>
          <a:p>
            <a:pPr marL="457200" marR="0" indent="-4572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endParaRPr lang="en-US" sz="2400">
              <a:latin typeface="Cambria" panose="02040503050406030204" pitchFamily="18" charset="0"/>
              <a:ea typeface="Cambria" panose="02040503050406030204" pitchFamily="18" charset="0"/>
            </a:endParaRPr>
          </a:p>
          <a:p>
            <a:pPr marL="457200" marR="0" indent="-4572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a:latin typeface="Cambria" panose="02040503050406030204" pitchFamily="18" charset="0"/>
                <a:ea typeface="Cambria" panose="02040503050406030204" pitchFamily="18" charset="0"/>
              </a:rPr>
              <a:t>The IRS Data Field Flag will be “2” – Field changed by user prior to submission of application. </a:t>
            </a:r>
          </a:p>
          <a:p>
            <a:pPr marL="457200" marR="0" indent="-4572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endParaRPr lang="en-US" sz="2400">
              <a:latin typeface="Cambria" panose="02040503050406030204" pitchFamily="18" charset="0"/>
              <a:ea typeface="Cambria" panose="02040503050406030204" pitchFamily="18" charset="0"/>
            </a:endParaRPr>
          </a:p>
          <a:p>
            <a:pPr marL="457200" marR="0" indent="-45720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a:latin typeface="Cambria" panose="02040503050406030204" pitchFamily="18" charset="0"/>
                <a:ea typeface="Cambria" panose="02040503050406030204" pitchFamily="18" charset="0"/>
              </a:rPr>
              <a:t>To complete verification of this item, collect a signed statement certifying that the untaxed pension or IRA distribution contained a rollover.</a:t>
            </a:r>
            <a:endParaRPr lang="en-US" sz="320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20</a:t>
            </a:fld>
            <a:endParaRPr lang="en-US"/>
          </a:p>
        </p:txBody>
      </p:sp>
    </p:spTree>
    <p:extLst>
      <p:ext uri="{BB962C8B-B14F-4D97-AF65-F5344CB8AC3E}">
        <p14:creationId xmlns:p14="http://schemas.microsoft.com/office/powerpoint/2010/main" val="1531511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a:t>
            </a:r>
          </a:p>
        </p:txBody>
      </p:sp>
      <p:sp>
        <p:nvSpPr>
          <p:cNvPr id="4" name="TextBox 3">
            <a:extLst>
              <a:ext uri="{FF2B5EF4-FFF2-40B4-BE49-F238E27FC236}">
                <a16:creationId xmlns:a16="http://schemas.microsoft.com/office/drawing/2014/main" id="{70F10910-3E3C-4E64-80AF-A37344DF2144}"/>
              </a:ext>
            </a:extLst>
          </p:cNvPr>
          <p:cNvSpPr txBox="1"/>
          <p:nvPr/>
        </p:nvSpPr>
        <p:spPr>
          <a:xfrm>
            <a:off x="790575" y="1225689"/>
            <a:ext cx="11182350" cy="5632311"/>
          </a:xfrm>
          <a:prstGeom prst="rect">
            <a:avLst/>
          </a:prstGeom>
          <a:noFill/>
        </p:spPr>
        <p:txBody>
          <a:bodyPr wrap="square" rtlCol="0">
            <a:spAutoFit/>
          </a:bodyPr>
          <a:lstStyle/>
          <a:p>
            <a:r>
              <a:rPr lang="en-US" sz="2400" b="1">
                <a:latin typeface="Cambria" panose="02040503050406030204" pitchFamily="18" charset="0"/>
                <a:ea typeface="Cambria" panose="02040503050406030204" pitchFamily="18" charset="0"/>
              </a:rPr>
              <a:t>Amended Returns  </a:t>
            </a:r>
          </a:p>
          <a:p>
            <a:pPr marR="0" lvl="0">
              <a:spcBef>
                <a:spcPts val="0"/>
              </a:spcBef>
              <a:spcAft>
                <a:spcPts val="0"/>
              </a:spcAft>
              <a:tabLst>
                <a:tab pos="-304800" algn="l"/>
                <a:tab pos="209550" algn="l"/>
                <a:tab pos="438150" algn="l"/>
                <a:tab pos="690245" algn="l"/>
              </a:tabLst>
            </a:pPr>
            <a:endParaRPr lang="en-US" sz="2400" b="1">
              <a:latin typeface="Cambria" panose="02040503050406030204" pitchFamily="18" charset="0"/>
              <a:ea typeface="Cambria" panose="02040503050406030204" pitchFamily="18" charset="0"/>
            </a:endParaRPr>
          </a:p>
          <a:p>
            <a:pPr marR="0" lvl="0">
              <a:spcBef>
                <a:spcPts val="0"/>
              </a:spcBef>
              <a:spcAft>
                <a:spcPts val="0"/>
              </a:spcAft>
              <a:tabLst>
                <a:tab pos="-304800" algn="l"/>
                <a:tab pos="209550" algn="l"/>
                <a:tab pos="438150" algn="l"/>
                <a:tab pos="690245" algn="l"/>
              </a:tabLst>
            </a:pPr>
            <a:r>
              <a:rPr lang="en-US" sz="240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For an individual who filed an amended income tax return with the IRS, a signed copy of the IRS Form 1040X that was filed with the IRS </a:t>
            </a:r>
            <a:r>
              <a:rPr lang="en-US" sz="2400">
                <a:effectLst/>
                <a:latin typeface="Cambria" panose="02040503050406030204" pitchFamily="18" charset="0"/>
                <a:ea typeface="Cambria" panose="02040503050406030204" pitchFamily="18" charset="0"/>
                <a:cs typeface="Times New Roman" panose="02020603050405020304" pitchFamily="18" charset="0"/>
              </a:rPr>
              <a:t>for tax year 2020 </a:t>
            </a:r>
            <a:r>
              <a:rPr lang="en-US" sz="240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or documentation from the IRS that include the change(s) made to the tax filer’s 2020 tax information, in addition to one of the following: </a:t>
            </a:r>
            <a:endParaRPr lang="en-US" sz="2400">
              <a:latin typeface="Cambria" panose="02040503050406030204" pitchFamily="18" charset="0"/>
              <a:ea typeface="Cambria" panose="02040503050406030204" pitchFamily="18" charset="0"/>
              <a:cs typeface="Times New Roman" panose="02020603050405020304" pitchFamily="18" charset="0"/>
            </a:endParaRPr>
          </a:p>
          <a:p>
            <a:pPr marR="0" lvl="0">
              <a:spcBef>
                <a:spcPts val="0"/>
              </a:spcBef>
              <a:spcAft>
                <a:spcPts val="0"/>
              </a:spcAft>
              <a:tabLst>
                <a:tab pos="-304800" algn="l"/>
                <a:tab pos="209550" algn="l"/>
                <a:tab pos="438150" algn="l"/>
                <a:tab pos="690245" algn="l"/>
              </a:tabLst>
            </a:pPr>
            <a:endParaRPr lang="en-US" sz="2400">
              <a:solidFill>
                <a:srgbClr val="000000"/>
              </a:solidFill>
              <a:effectLst/>
              <a:latin typeface="Cambria" panose="02040503050406030204" pitchFamily="18" charset="0"/>
              <a:ea typeface="Cambria" panose="02040503050406030204" pitchFamily="18" charset="0"/>
              <a:cs typeface="Times New Roman" panose="02020603050405020304" pitchFamily="18" charset="0"/>
            </a:endParaRPr>
          </a:p>
          <a:p>
            <a:pPr marL="285750" marR="0" lvl="0" indent="-28575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IRS </a:t>
            </a:r>
            <a:r>
              <a:rPr lang="en-US" sz="2400">
                <a:effectLst/>
                <a:latin typeface="Cambria" panose="02040503050406030204" pitchFamily="18" charset="0"/>
                <a:ea typeface="Cambria" panose="02040503050406030204" pitchFamily="18" charset="0"/>
                <a:cs typeface="Times New Roman" panose="02020603050405020304" pitchFamily="18" charset="0"/>
              </a:rPr>
              <a:t>DRT </a:t>
            </a:r>
            <a:r>
              <a:rPr lang="en-US" sz="240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information on an ISIR record with all tax information from the original 2020 income tax return; </a:t>
            </a:r>
            <a:endParaRPr lang="en-US" sz="2400">
              <a:solidFill>
                <a:srgbClr val="000000"/>
              </a:solidFill>
              <a:latin typeface="Cambria" panose="02040503050406030204" pitchFamily="18" charset="0"/>
              <a:ea typeface="Cambria" panose="02040503050406030204" pitchFamily="18" charset="0"/>
              <a:cs typeface="Times New Roman" panose="02020603050405020304" pitchFamily="18" charset="0"/>
            </a:endParaRPr>
          </a:p>
          <a:p>
            <a:pPr marL="285750" marR="0" lvl="0" indent="-28575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endParaRPr lang="en-US" sz="2400">
              <a:effectLst/>
              <a:latin typeface="Cambria" panose="02040503050406030204" pitchFamily="18" charset="0"/>
              <a:ea typeface="Cambria" panose="02040503050406030204" pitchFamily="18" charset="0"/>
            </a:endParaRPr>
          </a:p>
          <a:p>
            <a:pPr marL="285750" marR="0" lvl="0" indent="-28575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r>
              <a:rPr lang="en-US" sz="240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A transcript obtained from the IRS that lists 2020 tax account information of the tax filer(s); or</a:t>
            </a:r>
            <a:endParaRPr lang="en-US" sz="2400">
              <a:solidFill>
                <a:srgbClr val="000000"/>
              </a:solidFill>
              <a:latin typeface="Cambria" panose="02040503050406030204" pitchFamily="18" charset="0"/>
              <a:ea typeface="Cambria" panose="02040503050406030204" pitchFamily="18" charset="0"/>
              <a:cs typeface="Times New Roman" panose="02020603050405020304" pitchFamily="18" charset="0"/>
            </a:endParaRPr>
          </a:p>
          <a:p>
            <a:pPr marL="285750" marR="0" lvl="0" indent="-285750">
              <a:spcBef>
                <a:spcPts val="0"/>
              </a:spcBef>
              <a:spcAft>
                <a:spcPts val="0"/>
              </a:spcAft>
              <a:buClr>
                <a:schemeClr val="accent2"/>
              </a:buClr>
              <a:buFont typeface="Arial" panose="020B0604020202020204" pitchFamily="34" charset="0"/>
              <a:buChar char="•"/>
              <a:tabLst>
                <a:tab pos="-304800" algn="l"/>
                <a:tab pos="209550" algn="l"/>
                <a:tab pos="438150" algn="l"/>
                <a:tab pos="690245" algn="l"/>
              </a:tabLst>
            </a:pPr>
            <a:endParaRPr lang="en-US" sz="2400">
              <a:effectLst/>
              <a:latin typeface="Cambria" panose="02040503050406030204" pitchFamily="18" charset="0"/>
              <a:ea typeface="Cambria" panose="02040503050406030204" pitchFamily="18" charset="0"/>
            </a:endParaRPr>
          </a:p>
          <a:p>
            <a:pPr marL="285750" indent="-285750">
              <a:buClr>
                <a:schemeClr val="accent2"/>
              </a:buClr>
              <a:buFont typeface="Arial" panose="020B0604020202020204" pitchFamily="34" charset="0"/>
              <a:buChar char="•"/>
            </a:pPr>
            <a:r>
              <a:rPr lang="en-US" sz="2400">
                <a:effectLst/>
                <a:latin typeface="Cambria" panose="02040503050406030204" pitchFamily="18" charset="0"/>
                <a:ea typeface="Cambria" panose="02040503050406030204" pitchFamily="18" charset="0"/>
              </a:rPr>
              <a:t>A signed copy of the 2020 IRS Form 1040 and the applicable schedules that were filed with the IRS.</a:t>
            </a:r>
            <a:endParaRPr lang="en-US" sz="240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21</a:t>
            </a:fld>
            <a:endParaRPr lang="en-US"/>
          </a:p>
        </p:txBody>
      </p:sp>
    </p:spTree>
    <p:extLst>
      <p:ext uri="{BB962C8B-B14F-4D97-AF65-F5344CB8AC3E}">
        <p14:creationId xmlns:p14="http://schemas.microsoft.com/office/powerpoint/2010/main" val="9373756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Application and Verification guide</a:t>
            </a:r>
          </a:p>
        </p:txBody>
      </p:sp>
      <p:sp>
        <p:nvSpPr>
          <p:cNvPr id="4" name="TextBox 3">
            <a:extLst>
              <a:ext uri="{FF2B5EF4-FFF2-40B4-BE49-F238E27FC236}">
                <a16:creationId xmlns:a16="http://schemas.microsoft.com/office/drawing/2014/main" id="{70F10910-3E3C-4E64-80AF-A37344DF2144}"/>
              </a:ext>
            </a:extLst>
          </p:cNvPr>
          <p:cNvSpPr txBox="1"/>
          <p:nvPr/>
        </p:nvSpPr>
        <p:spPr>
          <a:xfrm>
            <a:off x="809013" y="1410355"/>
            <a:ext cx="10750512" cy="4524315"/>
          </a:xfrm>
          <a:prstGeom prst="rect">
            <a:avLst/>
          </a:prstGeom>
          <a:noFill/>
        </p:spPr>
        <p:txBody>
          <a:bodyPr wrap="square" lIns="91440" tIns="45720" rIns="91440" bIns="45720" rtlCol="0" anchor="t">
            <a:spAutoFit/>
          </a:bodyPr>
          <a:lstStyle/>
          <a:p>
            <a:r>
              <a:rPr lang="en-US" sz="3200">
                <a:latin typeface="Cambria"/>
                <a:ea typeface="Cambria"/>
              </a:rPr>
              <a:t>Chapter 4 of the Application and Verification Guide in the FSA Handbook expands on other verification concepts like:</a:t>
            </a:r>
            <a:endParaRPr lang="en-US"/>
          </a:p>
          <a:p>
            <a:pPr marL="285750" indent="-285750" algn="l">
              <a:buFont typeface="Arial" panose="020B0604020202020204" pitchFamily="34" charset="0"/>
              <a:buChar char="•"/>
            </a:pPr>
            <a:endParaRPr lang="en-US" sz="3200">
              <a:latin typeface="Cambria" panose="02040503050406030204" pitchFamily="18" charset="0"/>
              <a:ea typeface="Cambria" panose="02040503050406030204" pitchFamily="18" charset="0"/>
            </a:endParaRPr>
          </a:p>
          <a:p>
            <a:pPr marL="742950" lvl="1" indent="-28575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Verifying victims of identity theft </a:t>
            </a:r>
          </a:p>
          <a:p>
            <a:pPr marL="742950" lvl="1" indent="-28575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When an applicant should update information </a:t>
            </a:r>
          </a:p>
          <a:p>
            <a:pPr marL="742950" lvl="1" indent="-28575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Verification deadlines </a:t>
            </a:r>
          </a:p>
          <a:p>
            <a:pPr marL="742950" lvl="1" indent="-28575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Interim disbursements </a:t>
            </a:r>
          </a:p>
          <a:p>
            <a:pPr marL="742950" lvl="1" indent="-28575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Professional judgment and verification </a:t>
            </a:r>
          </a:p>
          <a:p>
            <a:pPr marL="742950" lvl="1" indent="-285750">
              <a:buClr>
                <a:schemeClr val="accent2"/>
              </a:buClr>
              <a:buFont typeface="Arial" panose="020B0604020202020204" pitchFamily="34" charset="0"/>
              <a:buChar char="•"/>
            </a:pPr>
            <a:r>
              <a:rPr lang="en-US" sz="3200">
                <a:latin typeface="Cambria" panose="02040503050406030204" pitchFamily="18" charset="0"/>
                <a:ea typeface="Cambria" panose="02040503050406030204" pitchFamily="18" charset="0"/>
              </a:rPr>
              <a:t>And much more</a:t>
            </a: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22</a:t>
            </a:fld>
            <a:endParaRPr lang="en-US"/>
          </a:p>
        </p:txBody>
      </p:sp>
    </p:spTree>
    <p:extLst>
      <p:ext uri="{BB962C8B-B14F-4D97-AF65-F5344CB8AC3E}">
        <p14:creationId xmlns:p14="http://schemas.microsoft.com/office/powerpoint/2010/main" val="35050220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2022-23 Verification Resources </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663570"/>
            <a:ext cx="10230462" cy="1323439"/>
          </a:xfrm>
          <a:prstGeom prst="rect">
            <a:avLst/>
          </a:prstGeom>
          <a:noFill/>
        </p:spPr>
        <p:txBody>
          <a:bodyPr wrap="square" rtlCol="0">
            <a:spAutoFit/>
          </a:bodyPr>
          <a:lstStyle/>
          <a:p>
            <a:r>
              <a:rPr lang="en-US" sz="2000" b="0" i="0" u="none" strike="noStrike" baseline="0" dirty="0">
                <a:latin typeface="Cambria" panose="02040503050406030204" pitchFamily="18" charset="0"/>
                <a:ea typeface="Cambria" panose="02040503050406030204" pitchFamily="18" charset="0"/>
                <a:hlinkClick r:id="rId3"/>
              </a:rPr>
              <a:t>Federal Register Notice of Information to be Verified for the 2022-23 Award Year</a:t>
            </a:r>
            <a:r>
              <a:rPr lang="en-US" sz="2000" dirty="0">
                <a:latin typeface="Cambria" panose="02040503050406030204" pitchFamily="18" charset="0"/>
                <a:ea typeface="Cambria" panose="02040503050406030204" pitchFamily="18" charset="0"/>
              </a:rPr>
              <a:t>, </a:t>
            </a:r>
            <a:r>
              <a:rPr lang="en-US" sz="2000" b="0" i="0" u="none" strike="noStrike" baseline="0" dirty="0">
                <a:solidFill>
                  <a:srgbClr val="000000"/>
                </a:solidFill>
                <a:latin typeface="Cambria" panose="02040503050406030204" pitchFamily="18" charset="0"/>
                <a:ea typeface="Cambria" panose="02040503050406030204" pitchFamily="18" charset="0"/>
              </a:rPr>
              <a:t> September 1, 2021</a:t>
            </a:r>
            <a:endParaRPr lang="en-US" sz="2000" b="0" i="0" u="none" strike="noStrike" baseline="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pPr marR="0" algn="l"/>
            <a:r>
              <a:rPr lang="en-US" sz="2000" dirty="0">
                <a:latin typeface="Cambria" panose="02040503050406030204" pitchFamily="18" charset="0"/>
                <a:ea typeface="Cambria" panose="02040503050406030204" pitchFamily="18" charset="0"/>
                <a:hlinkClick r:id="rId4"/>
              </a:rPr>
              <a:t>Dear Colleague Letter </a:t>
            </a:r>
            <a:r>
              <a:rPr lang="en-US" sz="2000" b="0" i="0" u="none" strike="noStrike" baseline="0" dirty="0">
                <a:latin typeface="Cambria" panose="02040503050406030204" pitchFamily="18" charset="0"/>
                <a:ea typeface="Cambria" panose="02040503050406030204" pitchFamily="18" charset="0"/>
                <a:hlinkClick r:id="rId4"/>
              </a:rPr>
              <a:t>GEN-21-06</a:t>
            </a:r>
            <a:r>
              <a:rPr lang="en-US" sz="2000" b="0" i="0" u="none" strike="noStrike" baseline="0" dirty="0">
                <a:latin typeface="Cambria" panose="02040503050406030204" pitchFamily="18" charset="0"/>
                <a:ea typeface="Cambria" panose="02040503050406030204" pitchFamily="18" charset="0"/>
              </a:rPr>
              <a:t>, September 1, 2021</a:t>
            </a: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23</a:t>
            </a:fld>
            <a:endParaRPr lang="en-US"/>
          </a:p>
        </p:txBody>
      </p:sp>
    </p:spTree>
    <p:extLst>
      <p:ext uri="{BB962C8B-B14F-4D97-AF65-F5344CB8AC3E}">
        <p14:creationId xmlns:p14="http://schemas.microsoft.com/office/powerpoint/2010/main" val="6503477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iece of paper&#10;&#10;Description automatically generated">
            <a:extLst>
              <a:ext uri="{FF2B5EF4-FFF2-40B4-BE49-F238E27FC236}">
                <a16:creationId xmlns:a16="http://schemas.microsoft.com/office/drawing/2014/main" id="{9F3665CE-2D8D-40A0-A476-A57C2689FB16}"/>
              </a:ext>
            </a:extLst>
          </p:cNvPr>
          <p:cNvPicPr>
            <a:picLocks noChangeAspect="1"/>
          </p:cNvPicPr>
          <p:nvPr/>
        </p:nvPicPr>
        <p:blipFill rotWithShape="1">
          <a:blip r:embed="rId3">
            <a:alphaModFix amt="45000"/>
          </a:blip>
          <a:srcRect b="1747"/>
          <a:stretch/>
        </p:blipFill>
        <p:spPr>
          <a:xfrm>
            <a:off x="5248275" y="1825525"/>
            <a:ext cx="6581775" cy="3702250"/>
          </a:xfrm>
          <a:prstGeom prst="rect">
            <a:avLst/>
          </a:prstGeom>
          <a:effectLst>
            <a:softEdge rad="635000"/>
          </a:effectLst>
        </p:spPr>
      </p:pic>
      <p:sp>
        <p:nvSpPr>
          <p:cNvPr id="2" name="Title 1">
            <a:extLst>
              <a:ext uri="{FF2B5EF4-FFF2-40B4-BE49-F238E27FC236}">
                <a16:creationId xmlns:a16="http://schemas.microsoft.com/office/drawing/2014/main" id="{9D596B97-7A7A-4029-9BB5-889F075E87AC}"/>
              </a:ext>
            </a:extLst>
          </p:cNvPr>
          <p:cNvSpPr>
            <a:spLocks noGrp="1"/>
          </p:cNvSpPr>
          <p:nvPr>
            <p:ph type="title"/>
          </p:nvPr>
        </p:nvSpPr>
        <p:spPr>
          <a:xfrm>
            <a:off x="806243" y="2545827"/>
            <a:ext cx="10366861" cy="2054670"/>
          </a:xfrm>
        </p:spPr>
        <p:txBody>
          <a:bodyPr vert="horz" lIns="121920" tIns="60960" rIns="121920" bIns="60960" rtlCol="0" anchor="ctr" anchorCtr="0">
            <a:normAutofit fontScale="90000"/>
          </a:bodyPr>
          <a:lstStyle/>
          <a:p>
            <a:pPr defTabSz="1219170"/>
            <a:r>
              <a:rPr lang="en-US" sz="8000">
                <a:solidFill>
                  <a:schemeClr val="bg1"/>
                </a:solidFill>
                <a:latin typeface="Oswald"/>
                <a:cs typeface="Arial" panose="020B0604020202020204" pitchFamily="34" charset="0"/>
              </a:rPr>
              <a:t>4. Verification rates</a:t>
            </a:r>
            <a:br>
              <a:rPr lang="en-US" altLang="en-US" sz="8000">
                <a:latin typeface="Cambria" panose="02040503050406030204" pitchFamily="18" charset="0"/>
                <a:ea typeface="Cambria" panose="02040503050406030204" pitchFamily="18" charset="0"/>
              </a:rPr>
            </a:br>
            <a:endParaRPr lang="en-US" sz="8000">
              <a:solidFill>
                <a:schemeClr val="bg1"/>
              </a:solidFill>
              <a:latin typeface="Oswald"/>
              <a:cs typeface="Arial" panose="020B0604020202020204" pitchFamily="34" charset="0"/>
            </a:endParaRPr>
          </a:p>
        </p:txBody>
      </p:sp>
      <p:sp>
        <p:nvSpPr>
          <p:cNvPr id="8" name="Slide Number Placeholder 1">
            <a:extLst>
              <a:ext uri="{FF2B5EF4-FFF2-40B4-BE49-F238E27FC236}">
                <a16:creationId xmlns:a16="http://schemas.microsoft.com/office/drawing/2014/main" id="{F51C4687-33DA-4267-B2F5-DBD0FA124754}"/>
              </a:ext>
            </a:extLst>
          </p:cNvPr>
          <p:cNvSpPr txBox="1">
            <a:spLocks/>
          </p:cNvSpPr>
          <p:nvPr/>
        </p:nvSpPr>
        <p:spPr>
          <a:xfrm>
            <a:off x="11715751" y="6324503"/>
            <a:ext cx="382452" cy="37157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4755BD-B4AC-9044-BCE4-27904766F8BB}" type="slidenum">
              <a:rPr lang="en-US" sz="800" smtClean="0">
                <a:solidFill>
                  <a:schemeClr val="bg1"/>
                </a:solidFill>
              </a:rPr>
              <a:pPr/>
              <a:t>24</a:t>
            </a:fld>
            <a:endParaRPr lang="en-US" sz="800">
              <a:solidFill>
                <a:schemeClr val="bg1"/>
              </a:solidFill>
            </a:endParaRPr>
          </a:p>
        </p:txBody>
      </p:sp>
    </p:spTree>
    <p:extLst>
      <p:ext uri="{BB962C8B-B14F-4D97-AF65-F5344CB8AC3E}">
        <p14:creationId xmlns:p14="http://schemas.microsoft.com/office/powerpoint/2010/main" val="41993865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VERIFICATION RATES </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595021"/>
            <a:ext cx="10623887" cy="5016758"/>
          </a:xfrm>
          <a:prstGeom prst="rect">
            <a:avLst/>
          </a:prstGeom>
          <a:noFill/>
        </p:spPr>
        <p:txBody>
          <a:bodyPr wrap="square" rtlCol="0">
            <a:spAutoFit/>
          </a:bodyPr>
          <a:lstStyle/>
          <a:p>
            <a:pPr marL="457200" lvl="0" indent="-457200">
              <a:buClr>
                <a:schemeClr val="accent2"/>
              </a:buClr>
              <a:buFont typeface="Arial" panose="020B0604020202020204" pitchFamily="34" charset="0"/>
              <a:buChar char="•"/>
            </a:pPr>
            <a:r>
              <a:rPr lang="en-US" sz="3200" dirty="0">
                <a:latin typeface="Cambria" panose="02040503050406030204" pitchFamily="18" charset="0"/>
                <a:ea typeface="Cambria" panose="02040503050406030204" pitchFamily="18" charset="0"/>
                <a:cs typeface="Verdana" panose="020B0604030504040204" pitchFamily="34" charset="0"/>
              </a:rPr>
              <a:t>Traditionally, around 30% of FAFSA filers overall were chosen for verification. </a:t>
            </a:r>
          </a:p>
          <a:p>
            <a:pPr marL="457200" lvl="0" indent="-457200">
              <a:buClr>
                <a:schemeClr val="accent2"/>
              </a:buClr>
              <a:buFont typeface="Arial" panose="020B0604020202020204" pitchFamily="34" charset="0"/>
              <a:buChar char="•"/>
            </a:pPr>
            <a:endParaRPr lang="en-US" sz="1600" dirty="0">
              <a:latin typeface="Cambria" panose="02040503050406030204" pitchFamily="18" charset="0"/>
              <a:ea typeface="Cambria" panose="02040503050406030204" pitchFamily="18" charset="0"/>
              <a:cs typeface="Verdana" panose="020B0604030504040204" pitchFamily="34" charset="0"/>
            </a:endParaRPr>
          </a:p>
          <a:p>
            <a:pPr marL="457200" lvl="0" indent="-457200">
              <a:buClr>
                <a:schemeClr val="accent2"/>
              </a:buClr>
              <a:buFont typeface="Arial" panose="020B0604020202020204" pitchFamily="34" charset="0"/>
              <a:buChar char="•"/>
            </a:pPr>
            <a:r>
              <a:rPr lang="en-US" sz="3200" dirty="0">
                <a:latin typeface="Cambria" panose="02040503050406030204" pitchFamily="18" charset="0"/>
                <a:ea typeface="Cambria" panose="02040503050406030204" pitchFamily="18" charset="0"/>
                <a:cs typeface="Verdana" panose="020B0604030504040204" pitchFamily="34" charset="0"/>
              </a:rPr>
              <a:t>In 2018, FSA conducted a cost-benefit analysis to determine the verification rate and determined that the costs of doing verification exceed the benefits when 22% of filers were chosen for verification.</a:t>
            </a:r>
          </a:p>
          <a:p>
            <a:pPr lvl="0">
              <a:buClr>
                <a:schemeClr val="accent2"/>
              </a:buClr>
            </a:pPr>
            <a:endParaRPr lang="en-US" sz="1600" dirty="0">
              <a:latin typeface="Cambria" panose="02040503050406030204" pitchFamily="18" charset="0"/>
              <a:ea typeface="Cambria" panose="02040503050406030204" pitchFamily="18" charset="0"/>
              <a:cs typeface="Verdana" panose="020B0604030504040204" pitchFamily="34" charset="0"/>
            </a:endParaRPr>
          </a:p>
          <a:p>
            <a:pPr marL="457200" marR="0" lvl="0" indent="-457200">
              <a:spcBef>
                <a:spcPts val="0"/>
              </a:spcBef>
              <a:spcAft>
                <a:spcPts val="0"/>
              </a:spcAft>
              <a:buClr>
                <a:schemeClr val="accent2"/>
              </a:buClr>
              <a:buFont typeface="Arial" panose="020B0604020202020204" pitchFamily="34" charset="0"/>
              <a:buChar char="•"/>
            </a:pPr>
            <a:r>
              <a:rPr lang="en-US" sz="3200" dirty="0">
                <a:solidFill>
                  <a:srgbClr val="191918"/>
                </a:solidFill>
                <a:latin typeface="Cambria" panose="02040503050406030204" pitchFamily="18" charset="0"/>
                <a:ea typeface="Cambria" panose="02040503050406030204" pitchFamily="18" charset="0"/>
                <a:cs typeface="Verdana" panose="020B0604030504040204" pitchFamily="34" charset="0"/>
              </a:rPr>
              <a:t>In 2020, an updated analysis indicated that the costs of doing verification exceeded the benefits when 18% of FAFSA filers were verified.  </a:t>
            </a:r>
            <a:endParaRPr lang="en-US" sz="3200" dirty="0">
              <a:latin typeface="Cambria" panose="02040503050406030204" pitchFamily="18" charset="0"/>
              <a:ea typeface="Cambria" panose="02040503050406030204" pitchFamily="18" charset="0"/>
              <a:cs typeface="Verdana" panose="020B0604030504040204" pitchFamily="34"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83714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VERIFICATION RATES </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620875"/>
            <a:ext cx="10346301" cy="4765792"/>
          </a:xfrm>
          <a:prstGeom prst="rect">
            <a:avLst/>
          </a:prstGeom>
          <a:noFill/>
        </p:spPr>
        <p:txBody>
          <a:bodyPr wrap="square" rtlCol="0">
            <a:spAutoFit/>
          </a:bodyPr>
          <a:lstStyle/>
          <a:p>
            <a:pPr marL="342900" marR="0" lvl="0" indent="-342900">
              <a:lnSpc>
                <a:spcPct val="107000"/>
              </a:lnSpc>
              <a:spcBef>
                <a:spcPts val="0"/>
              </a:spcBef>
              <a:spcAft>
                <a:spcPts val="0"/>
              </a:spcAft>
              <a:buFont typeface="Arial" panose="020B0604020202020204" pitchFamily="34" charset="0"/>
              <a:buChar char="•"/>
            </a:pPr>
            <a:r>
              <a:rPr lang="en-US" sz="3200" dirty="0">
                <a:latin typeface="Cambria" panose="02040503050406030204" pitchFamily="18" charset="0"/>
                <a:ea typeface="Cambria" panose="02040503050406030204" pitchFamily="18" charset="0"/>
                <a:cs typeface="Times New Roman" panose="02020603050405020304" pitchFamily="18" charset="0"/>
              </a:rPr>
              <a:t>At a verification rate of 18%, FSA was prepared to verify approximately 3,240,000 FAFSA filers.  </a:t>
            </a:r>
            <a:r>
              <a:rPr lang="en-US" sz="3200" dirty="0">
                <a:effectLst/>
                <a:latin typeface="Cambria" panose="02040503050406030204" pitchFamily="18" charset="0"/>
                <a:ea typeface="Cambria" panose="02040503050406030204" pitchFamily="18" charset="0"/>
                <a:cs typeface="Times New Roman" panose="02020603050405020304" pitchFamily="18" charset="0"/>
              </a:rPr>
              <a:t> </a:t>
            </a:r>
          </a:p>
          <a:p>
            <a:pPr marL="342900" marR="0" lvl="0" indent="-342900">
              <a:lnSpc>
                <a:spcPct val="107000"/>
              </a:lnSpc>
              <a:spcBef>
                <a:spcPts val="0"/>
              </a:spcBef>
              <a:spcAft>
                <a:spcPts val="0"/>
              </a:spcAft>
              <a:buFont typeface="Arial" panose="020B0604020202020204" pitchFamily="34" charset="0"/>
              <a:buChar char="•"/>
            </a:pPr>
            <a:endParaRPr lang="en-US" sz="3200" dirty="0">
              <a:latin typeface="Cambria" panose="02040503050406030204" pitchFamily="18" charset="0"/>
              <a:ea typeface="Cambria" panose="02040503050406030204" pitchFamily="18" charset="0"/>
              <a:cs typeface="Times New Roman" panose="02020603050405020304" pitchFamily="18" charset="0"/>
            </a:endParaRPr>
          </a:p>
          <a:p>
            <a:pPr marL="342900" marR="0" lvl="0" indent="-342900">
              <a:lnSpc>
                <a:spcPct val="107000"/>
              </a:lnSpc>
              <a:spcBef>
                <a:spcPts val="0"/>
              </a:spcBef>
              <a:spcAft>
                <a:spcPts val="0"/>
              </a:spcAft>
              <a:buFont typeface="Arial" panose="020B0604020202020204" pitchFamily="34" charset="0"/>
              <a:buChar char="•"/>
            </a:pPr>
            <a:r>
              <a:rPr lang="en-US" sz="3200" dirty="0">
                <a:latin typeface="Cambria" panose="02040503050406030204" pitchFamily="18" charset="0"/>
                <a:ea typeface="Cambria" panose="02040503050406030204" pitchFamily="18" charset="0"/>
                <a:cs typeface="Times New Roman" panose="02020603050405020304" pitchFamily="18" charset="0"/>
              </a:rPr>
              <a:t>However, the COVID-19 emergency created additional burdens for students and institutions. </a:t>
            </a: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p>
            <a:pPr>
              <a:buClr>
                <a:schemeClr val="accent2"/>
              </a:buClr>
            </a:pPr>
            <a:endParaRPr lang="en-US" sz="32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3200" dirty="0">
                <a:latin typeface="Cambria" panose="02040503050406030204" pitchFamily="18" charset="0"/>
                <a:ea typeface="Cambria" panose="02040503050406030204" pitchFamily="18" charset="0"/>
                <a:cs typeface="Times New Roman" panose="02020603050405020304" pitchFamily="18" charset="0"/>
              </a:rPr>
              <a:t>M</a:t>
            </a:r>
            <a:r>
              <a:rPr lang="en-US" sz="3200" dirty="0">
                <a:effectLst/>
                <a:latin typeface="Cambria" panose="02040503050406030204" pitchFamily="18" charset="0"/>
                <a:ea typeface="Cambria" panose="02040503050406030204" pitchFamily="18" charset="0"/>
                <a:cs typeface="Times New Roman" panose="02020603050405020304" pitchFamily="18" charset="0"/>
              </a:rPr>
              <a:t>any institutions (particularly community colleges), experienced sharp enrollment declines. </a:t>
            </a:r>
          </a:p>
          <a:p>
            <a:pPr marL="457200" indent="-457200">
              <a:buClr>
                <a:schemeClr val="accent2"/>
              </a:buClr>
              <a:buFont typeface="Arial" panose="020B0604020202020204" pitchFamily="34" charset="0"/>
              <a:buChar char="•"/>
            </a:pPr>
            <a:endParaRPr lang="en-US" sz="3200" dirty="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84532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VERIFICATION RATES </a:t>
            </a:r>
          </a:p>
        </p:txBody>
      </p:sp>
      <p:sp>
        <p:nvSpPr>
          <p:cNvPr id="4" name="TextBox 3">
            <a:extLst>
              <a:ext uri="{FF2B5EF4-FFF2-40B4-BE49-F238E27FC236}">
                <a16:creationId xmlns:a16="http://schemas.microsoft.com/office/drawing/2014/main" id="{70F10910-3E3C-4E64-80AF-A37344DF2144}"/>
              </a:ext>
            </a:extLst>
          </p:cNvPr>
          <p:cNvSpPr txBox="1"/>
          <p:nvPr/>
        </p:nvSpPr>
        <p:spPr>
          <a:xfrm>
            <a:off x="715668" y="1195308"/>
            <a:ext cx="10346301" cy="4401205"/>
          </a:xfrm>
          <a:prstGeom prst="rect">
            <a:avLst/>
          </a:prstGeom>
          <a:noFill/>
        </p:spPr>
        <p:txBody>
          <a:bodyPr wrap="square" rtlCol="0">
            <a:spAutoFit/>
          </a:bodyPr>
          <a:lstStyle/>
          <a:p>
            <a:pPr>
              <a:buClr>
                <a:schemeClr val="accent2"/>
              </a:buClr>
            </a:pPr>
            <a:endParaRPr lang="en-US" sz="2400" b="1" i="0" dirty="0">
              <a:solidFill>
                <a:srgbClr val="192735"/>
              </a:solidFill>
              <a:effectLst/>
              <a:latin typeface="Public Sans"/>
            </a:endParaRPr>
          </a:p>
          <a:p>
            <a:pPr marL="342900" indent="-342900">
              <a:buClr>
                <a:schemeClr val="accent2"/>
              </a:buClr>
              <a:buFont typeface="Arial" panose="020B0604020202020204" pitchFamily="34" charset="0"/>
              <a:buChar char="•"/>
            </a:pPr>
            <a:r>
              <a:rPr lang="en-US" sz="3200" dirty="0">
                <a:solidFill>
                  <a:srgbClr val="192735"/>
                </a:solidFill>
                <a:latin typeface="Cambria" panose="02040503050406030204" pitchFamily="18" charset="0"/>
                <a:ea typeface="Cambria" panose="02040503050406030204" pitchFamily="18" charset="0"/>
              </a:rPr>
              <a:t>A</a:t>
            </a:r>
            <a:r>
              <a:rPr lang="en-US" sz="3200" i="0" dirty="0">
                <a:solidFill>
                  <a:srgbClr val="192735"/>
                </a:solidFill>
                <a:effectLst/>
                <a:latin typeface="Cambria" panose="02040503050406030204" pitchFamily="18" charset="0"/>
                <a:ea typeface="Cambria" panose="02040503050406030204" pitchFamily="18" charset="0"/>
              </a:rPr>
              <a:t>s a result of the ongoing economic, social, and physical impacts of the COVID-19 pandemic, in July of 2021, the Department made changes to certain aspects of the FAFSA verification requirements </a:t>
            </a:r>
          </a:p>
          <a:p>
            <a:pPr marL="342900" indent="-342900">
              <a:buClr>
                <a:schemeClr val="accent2"/>
              </a:buClr>
              <a:buFont typeface="Arial" panose="020B0604020202020204" pitchFamily="34" charset="0"/>
              <a:buChar char="•"/>
            </a:pPr>
            <a:endParaRPr lang="en-US" sz="3200" b="1" dirty="0">
              <a:solidFill>
                <a:srgbClr val="192735"/>
              </a:solidFill>
              <a:latin typeface="Cambria" panose="02040503050406030204" pitchFamily="18" charset="0"/>
              <a:ea typeface="Cambria" panose="02040503050406030204" pitchFamily="18" charset="0"/>
            </a:endParaRPr>
          </a:p>
          <a:p>
            <a:pPr marL="342900" indent="-342900">
              <a:buClr>
                <a:schemeClr val="accent2"/>
              </a:buClr>
              <a:buFont typeface="Arial" panose="020B0604020202020204" pitchFamily="34" charset="0"/>
              <a:buChar char="•"/>
            </a:pPr>
            <a:r>
              <a:rPr lang="en-US" sz="3200" b="0" i="0" dirty="0">
                <a:solidFill>
                  <a:srgbClr val="17232E"/>
                </a:solidFill>
                <a:effectLst/>
                <a:latin typeface="Cambria" panose="02040503050406030204" pitchFamily="18" charset="0"/>
                <a:ea typeface="Cambria" panose="02040503050406030204" pitchFamily="18" charset="0"/>
              </a:rPr>
              <a:t>To provide relief to millions of students and thousands of colleges, the Department focused the 21-22 award year’s effort strictly on identity and fraud. </a:t>
            </a:r>
            <a:endParaRPr lang="en-US" sz="3200" b="1" dirty="0">
              <a:solidFill>
                <a:srgbClr val="192735"/>
              </a:solidFill>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161944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VERIFICATION RATES </a:t>
            </a:r>
          </a:p>
        </p:txBody>
      </p:sp>
      <p:sp>
        <p:nvSpPr>
          <p:cNvPr id="4" name="TextBox 3">
            <a:extLst>
              <a:ext uri="{FF2B5EF4-FFF2-40B4-BE49-F238E27FC236}">
                <a16:creationId xmlns:a16="http://schemas.microsoft.com/office/drawing/2014/main" id="{70F10910-3E3C-4E64-80AF-A37344DF2144}"/>
              </a:ext>
            </a:extLst>
          </p:cNvPr>
          <p:cNvSpPr txBox="1"/>
          <p:nvPr/>
        </p:nvSpPr>
        <p:spPr>
          <a:xfrm>
            <a:off x="738528" y="1449425"/>
            <a:ext cx="10346301" cy="6124754"/>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3200" dirty="0">
                <a:latin typeface="Cambria" panose="02040503050406030204" pitchFamily="18" charset="0"/>
                <a:ea typeface="Cambria" panose="02040503050406030204" pitchFamily="18" charset="0"/>
                <a:cs typeface="Times New Roman" panose="02020603050405020304" pitchFamily="18" charset="0"/>
              </a:rPr>
              <a:t>Focusing</a:t>
            </a:r>
            <a:r>
              <a:rPr lang="en-US" sz="3200" dirty="0">
                <a:effectLst/>
                <a:latin typeface="Cambria" panose="02040503050406030204" pitchFamily="18" charset="0"/>
                <a:ea typeface="Cambria" panose="02040503050406030204" pitchFamily="18" charset="0"/>
                <a:cs typeface="Times New Roman" panose="02020603050405020304" pitchFamily="18" charset="0"/>
              </a:rPr>
              <a:t> verification on identity and fraud helped alleviate some of the administrative burden on financial aid administrators so that they could redirect their efforts on disbursing emergency aid and exercising “professional judgement,” to adjust a student’s financial aid award based on unique situations or a change in financial circumstance.  </a:t>
            </a:r>
          </a:p>
          <a:p>
            <a:pPr>
              <a:buClr>
                <a:schemeClr val="accent2"/>
              </a:buClr>
            </a:pP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p>
            <a:pPr marL="457200" indent="-457200">
              <a:buClr>
                <a:schemeClr val="accent2"/>
              </a:buClr>
              <a:buFont typeface="Arial" panose="020B0604020202020204" pitchFamily="34" charset="0"/>
              <a:buChar char="•"/>
            </a:pPr>
            <a:r>
              <a:rPr lang="en-US" sz="3200" dirty="0">
                <a:effectLst/>
                <a:latin typeface="Cambria" panose="02040503050406030204" pitchFamily="18" charset="0"/>
                <a:ea typeface="Cambria" panose="02040503050406030204" pitchFamily="18" charset="0"/>
                <a:cs typeface="Times New Roman" panose="02020603050405020304" pitchFamily="18" charset="0"/>
              </a:rPr>
              <a:t>This change in the verification process created an easier pathway to aid for students, boosting their chance of enrollment, persistence, and completion. </a:t>
            </a:r>
          </a:p>
          <a:p>
            <a:pPr marL="457200" indent="-457200">
              <a:buClr>
                <a:schemeClr val="accent2"/>
              </a:buClr>
              <a:buFont typeface="Arial" panose="020B0604020202020204" pitchFamily="34" charset="0"/>
              <a:buChar char="•"/>
            </a:pPr>
            <a:endParaRPr lang="en-US" sz="3200" dirty="0">
              <a:effectLst/>
              <a:latin typeface="Cambria" panose="02040503050406030204" pitchFamily="18" charset="0"/>
              <a:ea typeface="Cambria" panose="02040503050406030204" pitchFamily="18" charset="0"/>
              <a:cs typeface="Times New Roman" panose="02020603050405020304" pitchFamily="18" charset="0"/>
            </a:endParaRPr>
          </a:p>
          <a:p>
            <a:pPr>
              <a:buClr>
                <a:schemeClr val="accent2"/>
              </a:buClr>
            </a:pPr>
            <a:endParaRPr lang="en-US" sz="2400" dirty="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83078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VERIFICATION RATES </a:t>
            </a:r>
          </a:p>
        </p:txBody>
      </p:sp>
      <p:sp>
        <p:nvSpPr>
          <p:cNvPr id="4" name="TextBox 3">
            <a:extLst>
              <a:ext uri="{FF2B5EF4-FFF2-40B4-BE49-F238E27FC236}">
                <a16:creationId xmlns:a16="http://schemas.microsoft.com/office/drawing/2014/main" id="{70F10910-3E3C-4E64-80AF-A37344DF2144}"/>
              </a:ext>
            </a:extLst>
          </p:cNvPr>
          <p:cNvSpPr txBox="1"/>
          <p:nvPr/>
        </p:nvSpPr>
        <p:spPr>
          <a:xfrm>
            <a:off x="715668" y="1195308"/>
            <a:ext cx="10346301" cy="4845622"/>
          </a:xfrm>
          <a:prstGeom prst="rect">
            <a:avLst/>
          </a:prstGeom>
          <a:noFill/>
        </p:spPr>
        <p:txBody>
          <a:bodyPr wrap="square" rtlCol="0">
            <a:spAutoFit/>
          </a:bodyPr>
          <a:lstStyle/>
          <a:p>
            <a:pPr>
              <a:lnSpc>
                <a:spcPct val="107000"/>
              </a:lnSpc>
            </a:pPr>
            <a:endParaRPr lang="en-US" sz="3600" dirty="0">
              <a:latin typeface="Times New Roman" panose="02020603050405020304" pitchFamily="18" charset="0"/>
              <a:ea typeface="Calibri" panose="020F0502020204030204" pitchFamily="34" charset="0"/>
              <a:cs typeface="Times New Roman" panose="02020603050405020304" pitchFamily="18" charset="0"/>
            </a:endParaRPr>
          </a:p>
          <a:p>
            <a:pPr marL="571500" indent="-571500">
              <a:lnSpc>
                <a:spcPct val="107000"/>
              </a:lnSpc>
              <a:buFont typeface="Arial" panose="020B0604020202020204" pitchFamily="34" charset="0"/>
              <a:buChar char="•"/>
            </a:pPr>
            <a:r>
              <a:rPr lang="en-US" sz="3200" dirty="0">
                <a:effectLst/>
                <a:latin typeface="Cambria" panose="02040503050406030204" pitchFamily="18" charset="0"/>
                <a:ea typeface="Cambria" panose="02040503050406030204" pitchFamily="18" charset="0"/>
                <a:cs typeface="Times New Roman" panose="02020603050405020304" pitchFamily="18" charset="0"/>
              </a:rPr>
              <a:t>This change resulted in an effective verification rate of </a:t>
            </a:r>
            <a:r>
              <a:rPr lang="en-US" sz="3200" b="1" dirty="0">
                <a:effectLst/>
                <a:latin typeface="Cambria" panose="02040503050406030204" pitchFamily="18" charset="0"/>
                <a:ea typeface="Cambria" panose="02040503050406030204" pitchFamily="18" charset="0"/>
                <a:cs typeface="Times New Roman" panose="02020603050405020304" pitchFamily="18" charset="0"/>
              </a:rPr>
              <a:t>3 – 4%, </a:t>
            </a:r>
            <a:r>
              <a:rPr lang="en-US" sz="3200" dirty="0">
                <a:effectLst/>
                <a:latin typeface="Cambria" panose="02040503050406030204" pitchFamily="18" charset="0"/>
                <a:ea typeface="Cambria" panose="02040503050406030204" pitchFamily="18" charset="0"/>
                <a:cs typeface="Times New Roman" panose="02020603050405020304" pitchFamily="18" charset="0"/>
              </a:rPr>
              <a:t>compared to the normal rate of </a:t>
            </a:r>
            <a:r>
              <a:rPr lang="en-US" sz="3200" b="1" dirty="0">
                <a:effectLst/>
                <a:latin typeface="Cambria" panose="02040503050406030204" pitchFamily="18" charset="0"/>
                <a:ea typeface="Cambria" panose="02040503050406030204" pitchFamily="18" charset="0"/>
                <a:cs typeface="Times New Roman" panose="02020603050405020304" pitchFamily="18" charset="0"/>
              </a:rPr>
              <a:t>18%.</a:t>
            </a:r>
          </a:p>
          <a:p>
            <a:pPr>
              <a:lnSpc>
                <a:spcPct val="107000"/>
              </a:lnSpc>
            </a:pPr>
            <a:r>
              <a:rPr lang="en-US" sz="3200" dirty="0">
                <a:effectLst/>
                <a:latin typeface="Cambria" panose="02040503050406030204" pitchFamily="18" charset="0"/>
                <a:ea typeface="Cambria" panose="02040503050406030204" pitchFamily="18" charset="0"/>
                <a:cs typeface="Times New Roman" panose="02020603050405020304" pitchFamily="18" charset="0"/>
              </a:rPr>
              <a:t> </a:t>
            </a:r>
          </a:p>
          <a:p>
            <a:pPr marL="571500" marR="0" lvl="0" indent="-571500">
              <a:lnSpc>
                <a:spcPct val="107000"/>
              </a:lnSpc>
              <a:spcBef>
                <a:spcPts val="0"/>
              </a:spcBef>
              <a:spcAft>
                <a:spcPts val="800"/>
              </a:spcAft>
              <a:buFont typeface="Arial" panose="020B0604020202020204" pitchFamily="34" charset="0"/>
              <a:buChar char="•"/>
            </a:pPr>
            <a:r>
              <a:rPr lang="en-US" sz="3200" dirty="0">
                <a:effectLst/>
                <a:latin typeface="Cambria" panose="02040503050406030204" pitchFamily="18" charset="0"/>
                <a:ea typeface="Cambria" panose="02040503050406030204" pitchFamily="18" charset="0"/>
                <a:cs typeface="Times New Roman" panose="02020603050405020304" pitchFamily="18" charset="0"/>
              </a:rPr>
              <a:t>This was a</a:t>
            </a:r>
            <a:r>
              <a:rPr lang="en-US" sz="3200" b="1" dirty="0">
                <a:effectLst/>
                <a:latin typeface="Cambria" panose="02040503050406030204" pitchFamily="18" charset="0"/>
                <a:ea typeface="Cambria" panose="02040503050406030204" pitchFamily="18" charset="0"/>
                <a:cs typeface="Times New Roman" panose="02020603050405020304" pitchFamily="18" charset="0"/>
              </a:rPr>
              <a:t> temporary</a:t>
            </a:r>
            <a:r>
              <a:rPr lang="en-US" sz="3200" dirty="0">
                <a:effectLst/>
                <a:latin typeface="Cambria" panose="02040503050406030204" pitchFamily="18" charset="0"/>
                <a:ea typeface="Cambria" panose="02040503050406030204" pitchFamily="18" charset="0"/>
                <a:cs typeface="Times New Roman" panose="02020603050405020304" pitchFamily="18" charset="0"/>
              </a:rPr>
              <a:t> change that could result in an enrollment increase of over 200,000 students in the current 2021–22 academic year due to reducing the impact of verification melt. </a:t>
            </a:r>
          </a:p>
          <a:p>
            <a:pPr>
              <a:buClr>
                <a:schemeClr val="accent2"/>
              </a:buClr>
            </a:pPr>
            <a:endParaRPr lang="en-US" sz="2400" b="1" i="0" dirty="0">
              <a:solidFill>
                <a:srgbClr val="192735"/>
              </a:solidFill>
              <a:effectLst/>
              <a:latin typeface="Public Sans"/>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344137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54450-4BB5-45B7-928F-9545BA2DEB88}"/>
              </a:ext>
            </a:extLst>
          </p:cNvPr>
          <p:cNvSpPr>
            <a:spLocks noGrp="1"/>
          </p:cNvSpPr>
          <p:nvPr>
            <p:ph type="title"/>
          </p:nvPr>
        </p:nvSpPr>
        <p:spPr>
          <a:xfrm>
            <a:off x="813472" y="2166156"/>
            <a:ext cx="10565056" cy="2054670"/>
          </a:xfrm>
        </p:spPr>
        <p:txBody>
          <a:bodyPr vert="horz" lIns="121920" tIns="60960" rIns="121920" bIns="60960" rtlCol="0" anchor="ctr" anchorCtr="0">
            <a:normAutofit/>
          </a:bodyPr>
          <a:lstStyle/>
          <a:p>
            <a:pPr defTabSz="1219170"/>
            <a:r>
              <a:rPr lang="en-US" sz="6600">
                <a:solidFill>
                  <a:schemeClr val="bg1"/>
                </a:solidFill>
                <a:latin typeface="Oswald"/>
                <a:ea typeface="Noto Serif"/>
                <a:cs typeface="Arial"/>
              </a:rPr>
              <a:t>1. Verification history</a:t>
            </a:r>
          </a:p>
        </p:txBody>
      </p:sp>
      <p:sp>
        <p:nvSpPr>
          <p:cNvPr id="10" name="Slide Number Placeholder 2">
            <a:extLst>
              <a:ext uri="{FF2B5EF4-FFF2-40B4-BE49-F238E27FC236}">
                <a16:creationId xmlns:a16="http://schemas.microsoft.com/office/drawing/2014/main" id="{8911625E-984E-48AB-87F1-D78372DA0A93}"/>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3</a:t>
            </a:fld>
            <a:endParaRPr lang="en-US"/>
          </a:p>
        </p:txBody>
      </p:sp>
    </p:spTree>
    <p:extLst>
      <p:ext uri="{BB962C8B-B14F-4D97-AF65-F5344CB8AC3E}">
        <p14:creationId xmlns:p14="http://schemas.microsoft.com/office/powerpoint/2010/main" val="24495483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VERIFICATION RATES </a:t>
            </a:r>
          </a:p>
        </p:txBody>
      </p:sp>
      <p:sp>
        <p:nvSpPr>
          <p:cNvPr id="4" name="TextBox 3">
            <a:extLst>
              <a:ext uri="{FF2B5EF4-FFF2-40B4-BE49-F238E27FC236}">
                <a16:creationId xmlns:a16="http://schemas.microsoft.com/office/drawing/2014/main" id="{70F10910-3E3C-4E64-80AF-A37344DF2144}"/>
              </a:ext>
            </a:extLst>
          </p:cNvPr>
          <p:cNvSpPr txBox="1"/>
          <p:nvPr/>
        </p:nvSpPr>
        <p:spPr>
          <a:xfrm>
            <a:off x="746148" y="1348987"/>
            <a:ext cx="10286562" cy="6063198"/>
          </a:xfrm>
          <a:prstGeom prst="rect">
            <a:avLst/>
          </a:prstGeom>
          <a:noFill/>
        </p:spPr>
        <p:txBody>
          <a:bodyPr wrap="square" rtlCol="0">
            <a:spAutoFit/>
          </a:bodyPr>
          <a:lstStyle/>
          <a:p>
            <a:pPr algn="l"/>
            <a:r>
              <a:rPr lang="en-US" sz="3200" b="1" i="0" dirty="0">
                <a:solidFill>
                  <a:srgbClr val="17232E"/>
                </a:solidFill>
                <a:effectLst/>
                <a:latin typeface="Cambria" panose="02040503050406030204" pitchFamily="18" charset="0"/>
                <a:ea typeface="Cambria" panose="02040503050406030204" pitchFamily="18" charset="0"/>
              </a:rPr>
              <a:t>Changes for the 2022-2023 Award Year and Beyond:</a:t>
            </a:r>
          </a:p>
          <a:p>
            <a:pPr algn="l"/>
            <a:endParaRPr lang="en-US" sz="1600" b="1" i="0" dirty="0">
              <a:solidFill>
                <a:srgbClr val="17232E"/>
              </a:solidFill>
              <a:effectLst/>
              <a:latin typeface="Cambria" panose="02040503050406030204" pitchFamily="18" charset="0"/>
              <a:ea typeface="Cambria" panose="02040503050406030204" pitchFamily="18" charset="0"/>
            </a:endParaRPr>
          </a:p>
          <a:p>
            <a:pPr marL="457200" indent="-457200" algn="l">
              <a:buFont typeface="Arial" panose="020B0604020202020204" pitchFamily="34" charset="0"/>
              <a:buChar char="•"/>
            </a:pPr>
            <a:r>
              <a:rPr lang="en-US" sz="3200" b="0" i="0" dirty="0">
                <a:solidFill>
                  <a:srgbClr val="17232E"/>
                </a:solidFill>
                <a:effectLst/>
                <a:latin typeface="Cambria" panose="02040503050406030204" pitchFamily="18" charset="0"/>
                <a:ea typeface="Cambria" panose="02040503050406030204" pitchFamily="18" charset="0"/>
              </a:rPr>
              <a:t>The Department is considering what adjustments need to be made to verification for the 2022-23 award year as well as what long-term changes will ensure that verification is robust and equitable.</a:t>
            </a:r>
          </a:p>
          <a:p>
            <a:pPr algn="l"/>
            <a:endParaRPr lang="en-US" sz="1600" b="0" i="0" dirty="0">
              <a:solidFill>
                <a:srgbClr val="17232E"/>
              </a:solidFill>
              <a:effectLst/>
              <a:latin typeface="Cambria" panose="02040503050406030204" pitchFamily="18" charset="0"/>
              <a:ea typeface="Cambria" panose="02040503050406030204" pitchFamily="18" charset="0"/>
            </a:endParaRPr>
          </a:p>
          <a:p>
            <a:pPr marL="457200" indent="-457200" algn="l">
              <a:buFont typeface="Arial" panose="020B0604020202020204" pitchFamily="34" charset="0"/>
              <a:buChar char="•"/>
            </a:pPr>
            <a:r>
              <a:rPr lang="en-US" sz="3200" b="0" i="0" dirty="0">
                <a:solidFill>
                  <a:srgbClr val="17232E"/>
                </a:solidFill>
                <a:effectLst/>
                <a:latin typeface="Cambria" panose="02040503050406030204" pitchFamily="18" charset="0"/>
                <a:ea typeface="Cambria" panose="02040503050406030204" pitchFamily="18" charset="0"/>
              </a:rPr>
              <a:t>We thank financial aid administrators </a:t>
            </a:r>
            <a:r>
              <a:rPr lang="en-US" sz="3200" dirty="0">
                <a:solidFill>
                  <a:srgbClr val="17232E"/>
                </a:solidFill>
                <a:latin typeface="Cambria" panose="02040503050406030204" pitchFamily="18" charset="0"/>
                <a:ea typeface="Cambria" panose="02040503050406030204" pitchFamily="18" charset="0"/>
              </a:rPr>
              <a:t>nationwide </a:t>
            </a:r>
            <a:r>
              <a:rPr lang="en-US" sz="3200" b="0" i="0" dirty="0">
                <a:solidFill>
                  <a:srgbClr val="17232E"/>
                </a:solidFill>
                <a:effectLst/>
                <a:latin typeface="Cambria" panose="02040503050406030204" pitchFamily="18" charset="0"/>
                <a:ea typeface="Cambria" panose="02040503050406030204" pitchFamily="18" charset="0"/>
              </a:rPr>
              <a:t>for their cooperation and continued role in safeguarding the integrity of the Title IV programs, in preventing improper payments, and in helping America’s students to access and complete postsecondary education.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191918"/>
              </a:solidFill>
              <a:effectLst/>
              <a:uLnTx/>
              <a:uFillTx/>
              <a:latin typeface="Cambria" panose="02040503050406030204" pitchFamily="18" charset="0"/>
              <a:ea typeface="Cambria" panose="02040503050406030204" pitchFamily="18" charset="0"/>
              <a:cs typeface="+mn-cs"/>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4755BD-B4AC-9044-BCE4-27904766F8BB}" type="slidenum">
              <a:rPr kumimoji="0" lang="en-US" sz="751" b="0" i="0" u="none" strike="noStrike" kern="1200" cap="none" spc="0" normalizeH="0" baseline="0" noProof="0" smtClean="0">
                <a:ln>
                  <a:noFill/>
                </a:ln>
                <a:solidFill>
                  <a:srgbClr val="191918">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751" b="0" i="0" u="none" strike="noStrike" kern="1200" cap="none" spc="0" normalizeH="0" baseline="0" noProof="0">
              <a:ln>
                <a:noFill/>
              </a:ln>
              <a:solidFill>
                <a:srgbClr val="191918">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508243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iece of paper&#10;&#10;Description automatically generated">
            <a:extLst>
              <a:ext uri="{FF2B5EF4-FFF2-40B4-BE49-F238E27FC236}">
                <a16:creationId xmlns:a16="http://schemas.microsoft.com/office/drawing/2014/main" id="{9F3665CE-2D8D-40A0-A476-A57C2689FB16}"/>
              </a:ext>
            </a:extLst>
          </p:cNvPr>
          <p:cNvPicPr>
            <a:picLocks noChangeAspect="1"/>
          </p:cNvPicPr>
          <p:nvPr/>
        </p:nvPicPr>
        <p:blipFill rotWithShape="1">
          <a:blip r:embed="rId3">
            <a:alphaModFix amt="45000"/>
          </a:blip>
          <a:srcRect b="1747"/>
          <a:stretch/>
        </p:blipFill>
        <p:spPr>
          <a:xfrm>
            <a:off x="5248275" y="1825525"/>
            <a:ext cx="6581775" cy="3702250"/>
          </a:xfrm>
          <a:prstGeom prst="rect">
            <a:avLst/>
          </a:prstGeom>
          <a:effectLst>
            <a:softEdge rad="635000"/>
          </a:effectLst>
        </p:spPr>
      </p:pic>
      <p:sp>
        <p:nvSpPr>
          <p:cNvPr id="2" name="Title 1">
            <a:extLst>
              <a:ext uri="{FF2B5EF4-FFF2-40B4-BE49-F238E27FC236}">
                <a16:creationId xmlns:a16="http://schemas.microsoft.com/office/drawing/2014/main" id="{9D596B97-7A7A-4029-9BB5-889F075E87AC}"/>
              </a:ext>
            </a:extLst>
          </p:cNvPr>
          <p:cNvSpPr>
            <a:spLocks noGrp="1"/>
          </p:cNvSpPr>
          <p:nvPr>
            <p:ph type="title"/>
          </p:nvPr>
        </p:nvSpPr>
        <p:spPr>
          <a:xfrm>
            <a:off x="806243" y="2545827"/>
            <a:ext cx="10366861" cy="2054670"/>
          </a:xfrm>
        </p:spPr>
        <p:txBody>
          <a:bodyPr vert="horz" lIns="121920" tIns="60960" rIns="121920" bIns="60960" rtlCol="0" anchor="ctr" anchorCtr="0">
            <a:normAutofit fontScale="90000"/>
          </a:bodyPr>
          <a:lstStyle/>
          <a:p>
            <a:pPr defTabSz="1219170"/>
            <a:r>
              <a:rPr lang="en-US" sz="8000" dirty="0">
                <a:solidFill>
                  <a:schemeClr val="bg1"/>
                </a:solidFill>
                <a:latin typeface="Oswald"/>
                <a:cs typeface="Arial" panose="020B0604020202020204" pitchFamily="34" charset="0"/>
              </a:rPr>
              <a:t>Thank you!</a:t>
            </a:r>
            <a:br>
              <a:rPr lang="en-US" altLang="en-US" sz="8000" dirty="0">
                <a:latin typeface="Cambria" panose="02040503050406030204" pitchFamily="18" charset="0"/>
                <a:ea typeface="Cambria" panose="02040503050406030204" pitchFamily="18" charset="0"/>
              </a:rPr>
            </a:br>
            <a:endParaRPr lang="en-US" sz="8000" dirty="0">
              <a:solidFill>
                <a:schemeClr val="bg1"/>
              </a:solidFill>
              <a:latin typeface="Oswald"/>
              <a:cs typeface="Arial" panose="020B0604020202020204" pitchFamily="34" charset="0"/>
            </a:endParaRPr>
          </a:p>
        </p:txBody>
      </p:sp>
      <p:sp>
        <p:nvSpPr>
          <p:cNvPr id="8" name="Slide Number Placeholder 1">
            <a:extLst>
              <a:ext uri="{FF2B5EF4-FFF2-40B4-BE49-F238E27FC236}">
                <a16:creationId xmlns:a16="http://schemas.microsoft.com/office/drawing/2014/main" id="{F51C4687-33DA-4267-B2F5-DBD0FA124754}"/>
              </a:ext>
            </a:extLst>
          </p:cNvPr>
          <p:cNvSpPr txBox="1">
            <a:spLocks/>
          </p:cNvSpPr>
          <p:nvPr/>
        </p:nvSpPr>
        <p:spPr>
          <a:xfrm>
            <a:off x="11715751" y="6324503"/>
            <a:ext cx="382452" cy="37157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4755BD-B4AC-9044-BCE4-27904766F8BB}" type="slidenum">
              <a:rPr lang="en-US" sz="800" smtClean="0">
                <a:solidFill>
                  <a:schemeClr val="bg1"/>
                </a:solidFill>
              </a:rPr>
              <a:pPr/>
              <a:t>31</a:t>
            </a:fld>
            <a:endParaRPr lang="en-US" sz="800">
              <a:solidFill>
                <a:schemeClr val="bg1"/>
              </a:solidFill>
            </a:endParaRPr>
          </a:p>
        </p:txBody>
      </p:sp>
    </p:spTree>
    <p:extLst>
      <p:ext uri="{BB962C8B-B14F-4D97-AF65-F5344CB8AC3E}">
        <p14:creationId xmlns:p14="http://schemas.microsoft.com/office/powerpoint/2010/main" val="778755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F9A712AD-35FD-4700-A354-5F6D444CEE53}"/>
              </a:ext>
            </a:extLst>
          </p:cNvPr>
          <p:cNvSpPr>
            <a:spLocks noGrp="1"/>
          </p:cNvSpPr>
          <p:nvPr>
            <p:ph type="title"/>
          </p:nvPr>
        </p:nvSpPr>
        <p:spPr bwMode="auto">
          <a:xfrm>
            <a:off x="781050" y="463806"/>
            <a:ext cx="10039350" cy="7981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Autofit/>
          </a:bodyPr>
          <a:lstStyle/>
          <a:p>
            <a:pPr algn="l" eaLnBrk="1" hangingPunct="1"/>
            <a:r>
              <a:rPr lang="en-US" altLang="en-US">
                <a:latin typeface="Oswald"/>
                <a:cs typeface="Arial" panose="020B0604020202020204" pitchFamily="34" charset="0"/>
              </a:rPr>
              <a:t>Verification history </a:t>
            </a:r>
          </a:p>
        </p:txBody>
      </p:sp>
      <p:sp>
        <p:nvSpPr>
          <p:cNvPr id="17411" name="Content Placeholder 2">
            <a:extLst>
              <a:ext uri="{FF2B5EF4-FFF2-40B4-BE49-F238E27FC236}">
                <a16:creationId xmlns:a16="http://schemas.microsoft.com/office/drawing/2014/main" id="{0C642F0C-174B-4015-B267-C3E02EB386A6}"/>
              </a:ext>
            </a:extLst>
          </p:cNvPr>
          <p:cNvSpPr txBox="1">
            <a:spLocks/>
          </p:cNvSpPr>
          <p:nvPr/>
        </p:nvSpPr>
        <p:spPr bwMode="auto">
          <a:xfrm>
            <a:off x="864946" y="1560945"/>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457200" indent="-457200">
              <a:buClr>
                <a:schemeClr val="accent2"/>
              </a:buClr>
              <a:buFont typeface="Arial" panose="020B0604020202020204" pitchFamily="34" charset="0"/>
              <a:buChar char="•"/>
            </a:pPr>
            <a:r>
              <a:rPr lang="en-US" sz="3200" dirty="0">
                <a:latin typeface="Cambria" panose="02040503050406030204" pitchFamily="18" charset="0"/>
                <a:ea typeface="Cambria" panose="02040503050406030204" pitchFamily="18" charset="0"/>
              </a:rPr>
              <a:t>Program Integrity regulations effective for the 2012-13 award year</a:t>
            </a:r>
          </a:p>
          <a:p>
            <a:pPr marL="457200" indent="-457200">
              <a:buClr>
                <a:schemeClr val="accent2"/>
              </a:buClr>
              <a:buFont typeface="Arial" panose="020B0604020202020204" pitchFamily="34" charset="0"/>
              <a:buChar char="•"/>
            </a:pPr>
            <a:endParaRPr lang="en-US" altLang="en-US" sz="32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altLang="en-US" sz="3200" dirty="0">
                <a:latin typeface="Cambria" panose="02040503050406030204" pitchFamily="18" charset="0"/>
                <a:ea typeface="Cambria" panose="02040503050406030204" pitchFamily="18" charset="0"/>
              </a:rPr>
              <a:t>Added verification tracking groups </a:t>
            </a:r>
          </a:p>
          <a:p>
            <a:pPr marL="457200" indent="-457200">
              <a:buClr>
                <a:schemeClr val="accent2"/>
              </a:buClr>
              <a:buFont typeface="Arial" panose="020B0604020202020204" pitchFamily="34" charset="0"/>
              <a:buChar char="•"/>
            </a:pPr>
            <a:endParaRPr lang="en-US" altLang="en-US" sz="32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altLang="en-US" sz="3200" dirty="0">
                <a:latin typeface="Cambria" panose="02040503050406030204" pitchFamily="18" charset="0"/>
                <a:ea typeface="Cambria" panose="02040503050406030204" pitchFamily="18" charset="0"/>
              </a:rPr>
              <a:t>New data elements and verification tracking groups have been added and deleted over the last nine years </a:t>
            </a:r>
          </a:p>
          <a:p>
            <a:pPr marL="0" indent="0"/>
            <a:endParaRPr lang="en-US" altLang="en-US" sz="2800" dirty="0">
              <a:latin typeface="Cambria" panose="02040503050406030204" pitchFamily="18" charset="0"/>
              <a:ea typeface="Cambria" panose="02040503050406030204" pitchFamily="18" charset="0"/>
            </a:endParaRPr>
          </a:p>
          <a:p>
            <a:pPr lvl="1" eaLnBrk="1" hangingPunct="1">
              <a:spcBef>
                <a:spcPct val="20000"/>
              </a:spcBef>
              <a:buFont typeface="Arial" panose="020B0604020202020204" pitchFamily="34" charset="0"/>
              <a:buChar char="•"/>
            </a:pPr>
            <a:endParaRPr lang="en-US" altLang="en-US" sz="2800" dirty="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80F67996-B9BE-4829-8032-DBE60D74C33D}"/>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4</a:t>
            </a:fld>
            <a:endParaRPr lang="en-US"/>
          </a:p>
        </p:txBody>
      </p:sp>
    </p:spTree>
    <p:extLst>
      <p:ext uri="{BB962C8B-B14F-4D97-AF65-F5344CB8AC3E}">
        <p14:creationId xmlns:p14="http://schemas.microsoft.com/office/powerpoint/2010/main" val="3677455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B23B-2042-4184-8138-8A030099B9BF}"/>
              </a:ext>
            </a:extLst>
          </p:cNvPr>
          <p:cNvSpPr>
            <a:spLocks noGrp="1"/>
          </p:cNvSpPr>
          <p:nvPr>
            <p:ph type="title"/>
          </p:nvPr>
        </p:nvSpPr>
        <p:spPr>
          <a:xfrm>
            <a:off x="875688" y="397131"/>
            <a:ext cx="9641129" cy="798177"/>
          </a:xfrm>
        </p:spPr>
        <p:txBody>
          <a:bodyPr>
            <a:noAutofit/>
          </a:bodyPr>
          <a:lstStyle/>
          <a:p>
            <a:pPr algn="l"/>
            <a:r>
              <a:rPr lang="en-US"/>
              <a:t>The FUTURE Act</a:t>
            </a:r>
          </a:p>
        </p:txBody>
      </p:sp>
      <p:sp>
        <p:nvSpPr>
          <p:cNvPr id="4" name="TextBox 3">
            <a:extLst>
              <a:ext uri="{FF2B5EF4-FFF2-40B4-BE49-F238E27FC236}">
                <a16:creationId xmlns:a16="http://schemas.microsoft.com/office/drawing/2014/main" id="{70F10910-3E3C-4E64-80AF-A37344DF2144}"/>
              </a:ext>
            </a:extLst>
          </p:cNvPr>
          <p:cNvSpPr txBox="1"/>
          <p:nvPr/>
        </p:nvSpPr>
        <p:spPr>
          <a:xfrm>
            <a:off x="875688" y="1441730"/>
            <a:ext cx="10623887" cy="2246769"/>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Amends Section 6103 of the Internal Revenue Code to allow direct data sharing between the Internal Revenue Service (IRS) and Federal Student Aid (FSA)</a:t>
            </a:r>
          </a:p>
          <a:p>
            <a:pPr marL="457200" indent="-457200">
              <a:buClr>
                <a:schemeClr val="accent2"/>
              </a:buClr>
              <a:buFont typeface="Arial" panose="020B0604020202020204" pitchFamily="34" charset="0"/>
              <a:buChar char="•"/>
            </a:pPr>
            <a:endParaRPr lang="en-US" sz="3200" dirty="0">
              <a:latin typeface="Cambria" panose="02040503050406030204" pitchFamily="18" charset="0"/>
              <a:ea typeface="Cambria" panose="02040503050406030204" pitchFamily="18" charset="0"/>
            </a:endParaRPr>
          </a:p>
          <a:p>
            <a:endParaRPr lang="en-US" sz="2400" dirty="0">
              <a:latin typeface="Cambria" panose="02040503050406030204" pitchFamily="18" charset="0"/>
              <a:ea typeface="Cambria" panose="02040503050406030204" pitchFamily="18" charset="0"/>
            </a:endParaRPr>
          </a:p>
        </p:txBody>
      </p:sp>
      <p:sp>
        <p:nvSpPr>
          <p:cNvPr id="5" name="Slide Number Placeholder 1">
            <a:extLst>
              <a:ext uri="{FF2B5EF4-FFF2-40B4-BE49-F238E27FC236}">
                <a16:creationId xmlns:a16="http://schemas.microsoft.com/office/drawing/2014/main" id="{EAC3B5B6-D286-4C24-AF83-A968362BD662}"/>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5</a:t>
            </a:fld>
            <a:endParaRPr lang="en-US"/>
          </a:p>
        </p:txBody>
      </p:sp>
    </p:spTree>
    <p:extLst>
      <p:ext uri="{BB962C8B-B14F-4D97-AF65-F5344CB8AC3E}">
        <p14:creationId xmlns:p14="http://schemas.microsoft.com/office/powerpoint/2010/main" val="3212075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iece of paper&#10;&#10;Description automatically generated">
            <a:extLst>
              <a:ext uri="{FF2B5EF4-FFF2-40B4-BE49-F238E27FC236}">
                <a16:creationId xmlns:a16="http://schemas.microsoft.com/office/drawing/2014/main" id="{9F3665CE-2D8D-40A0-A476-A57C2689FB16}"/>
              </a:ext>
            </a:extLst>
          </p:cNvPr>
          <p:cNvPicPr>
            <a:picLocks noChangeAspect="1"/>
          </p:cNvPicPr>
          <p:nvPr/>
        </p:nvPicPr>
        <p:blipFill rotWithShape="1">
          <a:blip r:embed="rId3">
            <a:alphaModFix amt="45000"/>
          </a:blip>
          <a:srcRect b="1747"/>
          <a:stretch/>
        </p:blipFill>
        <p:spPr>
          <a:xfrm>
            <a:off x="5248275" y="1825525"/>
            <a:ext cx="6581775" cy="3702250"/>
          </a:xfrm>
          <a:prstGeom prst="rect">
            <a:avLst/>
          </a:prstGeom>
          <a:effectLst>
            <a:softEdge rad="635000"/>
          </a:effectLst>
        </p:spPr>
      </p:pic>
      <p:sp>
        <p:nvSpPr>
          <p:cNvPr id="2" name="Title 1">
            <a:extLst>
              <a:ext uri="{FF2B5EF4-FFF2-40B4-BE49-F238E27FC236}">
                <a16:creationId xmlns:a16="http://schemas.microsoft.com/office/drawing/2014/main" id="{9D596B97-7A7A-4029-9BB5-889F075E87AC}"/>
              </a:ext>
            </a:extLst>
          </p:cNvPr>
          <p:cNvSpPr>
            <a:spLocks noGrp="1"/>
          </p:cNvSpPr>
          <p:nvPr>
            <p:ph type="title"/>
          </p:nvPr>
        </p:nvSpPr>
        <p:spPr>
          <a:xfrm>
            <a:off x="806243" y="2545827"/>
            <a:ext cx="10366861" cy="2054670"/>
          </a:xfrm>
        </p:spPr>
        <p:txBody>
          <a:bodyPr vert="horz" lIns="121920" tIns="60960" rIns="121920" bIns="60960" rtlCol="0" anchor="ctr" anchorCtr="0">
            <a:normAutofit fontScale="90000"/>
          </a:bodyPr>
          <a:lstStyle/>
          <a:p>
            <a:pPr defTabSz="1219170"/>
            <a:r>
              <a:rPr lang="en-US" sz="8000">
                <a:solidFill>
                  <a:schemeClr val="bg1"/>
                </a:solidFill>
                <a:latin typeface="Oswald"/>
                <a:cs typeface="Arial" panose="020B0604020202020204" pitchFamily="34" charset="0"/>
              </a:rPr>
              <a:t>2. 2021-22 Verification </a:t>
            </a:r>
            <a:br>
              <a:rPr lang="en-US" altLang="en-US" sz="8000">
                <a:latin typeface="Cambria" panose="02040503050406030204" pitchFamily="18" charset="0"/>
                <a:ea typeface="Cambria" panose="02040503050406030204" pitchFamily="18" charset="0"/>
              </a:rPr>
            </a:br>
            <a:endParaRPr lang="en-US" sz="8000">
              <a:solidFill>
                <a:schemeClr val="bg1"/>
              </a:solidFill>
              <a:latin typeface="Oswald"/>
              <a:cs typeface="Arial" panose="020B0604020202020204" pitchFamily="34" charset="0"/>
            </a:endParaRPr>
          </a:p>
        </p:txBody>
      </p:sp>
      <p:sp>
        <p:nvSpPr>
          <p:cNvPr id="8" name="Slide Number Placeholder 1">
            <a:extLst>
              <a:ext uri="{FF2B5EF4-FFF2-40B4-BE49-F238E27FC236}">
                <a16:creationId xmlns:a16="http://schemas.microsoft.com/office/drawing/2014/main" id="{F51C4687-33DA-4267-B2F5-DBD0FA124754}"/>
              </a:ext>
            </a:extLst>
          </p:cNvPr>
          <p:cNvSpPr txBox="1">
            <a:spLocks/>
          </p:cNvSpPr>
          <p:nvPr/>
        </p:nvSpPr>
        <p:spPr>
          <a:xfrm>
            <a:off x="11715751" y="6324503"/>
            <a:ext cx="382452" cy="37157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4755BD-B4AC-9044-BCE4-27904766F8BB}" type="slidenum">
              <a:rPr lang="en-US" sz="800" smtClean="0">
                <a:solidFill>
                  <a:schemeClr val="bg1"/>
                </a:solidFill>
              </a:rPr>
              <a:pPr/>
              <a:t>6</a:t>
            </a:fld>
            <a:endParaRPr lang="en-US" sz="800">
              <a:solidFill>
                <a:schemeClr val="bg1"/>
              </a:solidFill>
            </a:endParaRPr>
          </a:p>
        </p:txBody>
      </p:sp>
    </p:spTree>
    <p:extLst>
      <p:ext uri="{BB962C8B-B14F-4D97-AF65-F5344CB8AC3E}">
        <p14:creationId xmlns:p14="http://schemas.microsoft.com/office/powerpoint/2010/main" val="1051753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AB564A2-0A74-403C-97BA-8BB1F052F9FC}"/>
              </a:ext>
            </a:extLst>
          </p:cNvPr>
          <p:cNvSpPr>
            <a:spLocks noGrp="1"/>
          </p:cNvSpPr>
          <p:nvPr>
            <p:ph type="title"/>
          </p:nvPr>
        </p:nvSpPr>
        <p:spPr bwMode="auto">
          <a:xfrm>
            <a:off x="832577" y="378081"/>
            <a:ext cx="8874760" cy="7981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Autofit/>
          </a:bodyPr>
          <a:lstStyle/>
          <a:p>
            <a:pPr algn="l" eaLnBrk="1" hangingPunct="1"/>
            <a:r>
              <a:rPr lang="en-US" altLang="en-US">
                <a:latin typeface="Oswald"/>
                <a:cs typeface="Arial" panose="020B0604020202020204" pitchFamily="34" charset="0"/>
              </a:rPr>
              <a:t>2021-22 verification </a:t>
            </a:r>
          </a:p>
        </p:txBody>
      </p:sp>
      <p:sp>
        <p:nvSpPr>
          <p:cNvPr id="10243" name="Content Placeholder 2">
            <a:extLst>
              <a:ext uri="{FF2B5EF4-FFF2-40B4-BE49-F238E27FC236}">
                <a16:creationId xmlns:a16="http://schemas.microsoft.com/office/drawing/2014/main" id="{F48CD4D6-6C55-4085-887A-53B2E3DFF9DB}"/>
              </a:ext>
            </a:extLst>
          </p:cNvPr>
          <p:cNvSpPr txBox="1">
            <a:spLocks/>
          </p:cNvSpPr>
          <p:nvPr/>
        </p:nvSpPr>
        <p:spPr bwMode="auto">
          <a:xfrm>
            <a:off x="641351" y="1437388"/>
            <a:ext cx="11074400" cy="4768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342900" marR="0" indent="-342900" algn="l">
              <a:buClr>
                <a:schemeClr val="accent2"/>
              </a:buClr>
              <a:buFont typeface="Arial" panose="020B0604020202020204" pitchFamily="34" charset="0"/>
              <a:buChar char="•"/>
            </a:pPr>
            <a:r>
              <a:rPr lang="en-US" sz="2400" b="0" i="0" u="none" strike="noStrike" baseline="0" dirty="0">
                <a:latin typeface="Cambria"/>
                <a:ea typeface="Cambria"/>
                <a:cs typeface="Arial"/>
              </a:rPr>
              <a:t>On July 13, 2021, the Department published </a:t>
            </a:r>
            <a:r>
              <a:rPr lang="en-US" sz="2400" dirty="0">
                <a:latin typeface="Cambria"/>
                <a:ea typeface="Cambria"/>
                <a:cs typeface="Arial"/>
                <a:hlinkClick r:id="rId3"/>
              </a:rPr>
              <a:t>GEN-21-05</a:t>
            </a:r>
            <a:r>
              <a:rPr lang="en-US" sz="2400" dirty="0">
                <a:latin typeface="Cambria"/>
                <a:ea typeface="Cambria"/>
                <a:cs typeface="Arial"/>
              </a:rPr>
              <a:t>, waiving verification of most FAFSA®/ISIR information</a:t>
            </a:r>
          </a:p>
          <a:p>
            <a:pPr marL="1085850" lvl="1" indent="-342900">
              <a:buClr>
                <a:schemeClr val="accent2"/>
              </a:buClr>
              <a:buFont typeface="Arial" panose="020B0604020202020204" pitchFamily="34" charset="0"/>
              <a:buChar char="•"/>
            </a:pPr>
            <a:r>
              <a:rPr lang="en-US" sz="2000" b="0" i="0" u="none" strike="noStrike" baseline="0" dirty="0">
                <a:latin typeface="Cambria" panose="02040503050406030204" pitchFamily="18" charset="0"/>
                <a:ea typeface="Cambria" panose="02040503050406030204" pitchFamily="18" charset="0"/>
              </a:rPr>
              <a:t>Focusing strictly on identity and fraud for the remainder of the 21-22 award year</a:t>
            </a:r>
            <a:endParaRPr lang="en-US" sz="2000" dirty="0">
              <a:latin typeface="Cambria" panose="02040503050406030204" pitchFamily="18" charset="0"/>
              <a:ea typeface="Cambria" panose="02040503050406030204" pitchFamily="18" charset="0"/>
            </a:endParaRPr>
          </a:p>
          <a:p>
            <a:pPr marL="342900" indent="-3429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Institutions are only required to verify students selected for Tracking Groups V4 and V5</a:t>
            </a:r>
          </a:p>
          <a:p>
            <a:pPr marL="1085850" lvl="1" indent="-342900">
              <a:buClr>
                <a:schemeClr val="accent2"/>
              </a:buClr>
              <a:buFont typeface="Arial" panose="020B0604020202020204" pitchFamily="34" charset="0"/>
              <a:buChar char="•"/>
            </a:pPr>
            <a:r>
              <a:rPr lang="en-US" sz="2000" b="0" i="0" u="none" strike="noStrike" baseline="0" dirty="0">
                <a:solidFill>
                  <a:schemeClr val="tx2"/>
                </a:solidFill>
                <a:latin typeface="Cambria" panose="02040503050406030204" pitchFamily="18" charset="0"/>
                <a:ea typeface="Cambria" panose="02040503050406030204" pitchFamily="18" charset="0"/>
              </a:rPr>
              <a:t>Only the </a:t>
            </a:r>
            <a:r>
              <a:rPr lang="en-US" sz="2000" dirty="0">
                <a:solidFill>
                  <a:schemeClr val="tx2"/>
                </a:solidFill>
                <a:latin typeface="Cambria" panose="02040503050406030204" pitchFamily="18" charset="0"/>
                <a:ea typeface="Cambria" panose="02040503050406030204" pitchFamily="18" charset="0"/>
              </a:rPr>
              <a:t>i</a:t>
            </a:r>
            <a:r>
              <a:rPr lang="en-US" sz="2000" b="0" i="0" u="none" strike="noStrike" baseline="0" dirty="0">
                <a:solidFill>
                  <a:schemeClr val="tx2"/>
                </a:solidFill>
                <a:latin typeface="Cambria" panose="02040503050406030204" pitchFamily="18" charset="0"/>
                <a:ea typeface="Cambria" panose="02040503050406030204" pitchFamily="18" charset="0"/>
              </a:rPr>
              <a:t>dentity/Statement of Educational Purpose and high school completion must be verifie</a:t>
            </a:r>
            <a:r>
              <a:rPr lang="en-US" sz="2000" dirty="0">
                <a:solidFill>
                  <a:schemeClr val="tx2"/>
                </a:solidFill>
                <a:latin typeface="Cambria" panose="02040503050406030204" pitchFamily="18" charset="0"/>
                <a:ea typeface="Cambria" panose="02040503050406030204" pitchFamily="18" charset="0"/>
              </a:rPr>
              <a:t>d </a:t>
            </a:r>
          </a:p>
          <a:p>
            <a:pPr marL="1085850" lvl="1" indent="-342900">
              <a:buClr>
                <a:schemeClr val="accent2"/>
              </a:buClr>
              <a:buFont typeface="Arial" panose="020B0604020202020204" pitchFamily="34" charset="0"/>
              <a:buChar char="•"/>
            </a:pPr>
            <a:r>
              <a:rPr lang="en-US" sz="2000" b="0" i="0" u="none" strike="noStrike" baseline="0" dirty="0">
                <a:solidFill>
                  <a:schemeClr val="tx2"/>
                </a:solidFill>
                <a:latin typeface="Cambria"/>
                <a:ea typeface="Cambria"/>
                <a:cs typeface="Arial"/>
              </a:rPr>
              <a:t>Under V5, income information</a:t>
            </a:r>
            <a:r>
              <a:rPr lang="en-US" sz="2000" dirty="0">
                <a:solidFill>
                  <a:schemeClr val="tx2"/>
                </a:solidFill>
                <a:latin typeface="Cambria"/>
                <a:ea typeface="Cambria"/>
                <a:cs typeface="Arial"/>
              </a:rPr>
              <a:t> and number in household and the number in college do </a:t>
            </a:r>
            <a:r>
              <a:rPr lang="en-US" sz="2000" b="1" u="sng" dirty="0">
                <a:solidFill>
                  <a:schemeClr val="tx2"/>
                </a:solidFill>
                <a:latin typeface="Cambria"/>
                <a:ea typeface="Cambria"/>
                <a:cs typeface="Arial"/>
              </a:rPr>
              <a:t>NOT</a:t>
            </a:r>
            <a:r>
              <a:rPr lang="en-US" sz="2000" dirty="0">
                <a:solidFill>
                  <a:schemeClr val="tx2"/>
                </a:solidFill>
                <a:latin typeface="Cambria"/>
                <a:ea typeface="Cambria"/>
                <a:cs typeface="Arial"/>
              </a:rPr>
              <a:t> need to be verified</a:t>
            </a:r>
            <a:endParaRPr lang="en-US" sz="2000" b="0" i="0" u="none" strike="noStrike" baseline="0" dirty="0">
              <a:solidFill>
                <a:schemeClr val="tx2"/>
              </a:solidFill>
              <a:latin typeface="Cambria"/>
              <a:ea typeface="Cambria"/>
              <a:cs typeface="Arial"/>
            </a:endParaRPr>
          </a:p>
          <a:p>
            <a:pPr marL="1085850" lvl="1" indent="-342900">
              <a:buClr>
                <a:schemeClr val="accent2"/>
              </a:buClr>
              <a:buFont typeface="Arial" panose="020B0604020202020204" pitchFamily="34" charset="0"/>
              <a:buChar char="•"/>
            </a:pPr>
            <a:r>
              <a:rPr lang="en-US" sz="2000" dirty="0">
                <a:solidFill>
                  <a:schemeClr val="tx2"/>
                </a:solidFill>
                <a:latin typeface="Cambria" panose="02040503050406030204" pitchFamily="18" charset="0"/>
                <a:ea typeface="Cambria" panose="02040503050406030204" pitchFamily="18" charset="0"/>
              </a:rPr>
              <a:t>T</a:t>
            </a:r>
            <a:r>
              <a:rPr lang="en-US" sz="2000" b="0" i="0" u="none" strike="noStrike" baseline="0" dirty="0">
                <a:solidFill>
                  <a:schemeClr val="tx2"/>
                </a:solidFill>
                <a:latin typeface="Cambria" panose="02040503050406030204" pitchFamily="18" charset="0"/>
                <a:ea typeface="Cambria" panose="02040503050406030204" pitchFamily="18" charset="0"/>
              </a:rPr>
              <a:t>his does not exempt institutions from reviewing all documents for conflicting information concerning a student’s eligibility</a:t>
            </a:r>
          </a:p>
          <a:p>
            <a:pPr marL="342900" marR="0" indent="-342900" algn="l">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Acceptable documentation requirements during national emergency </a:t>
            </a:r>
          </a:p>
          <a:p>
            <a:pPr marL="1085850" lvl="1" indent="-342900">
              <a:buClr>
                <a:schemeClr val="accent2"/>
              </a:buClr>
              <a:buFont typeface="Arial" panose="020B0604020202020204" pitchFamily="34" charset="0"/>
              <a:buChar char="•"/>
            </a:pPr>
            <a:r>
              <a:rPr lang="en-US" altLang="en-US" sz="2000" dirty="0">
                <a:latin typeface="Cambria"/>
                <a:ea typeface="Cambria"/>
                <a:cs typeface="Arial"/>
              </a:rPr>
              <a:t>HS completion –Electronic Announcements </a:t>
            </a:r>
            <a:r>
              <a:rPr lang="en-US" altLang="en-US" sz="2000" dirty="0">
                <a:latin typeface="Cambria"/>
                <a:ea typeface="Cambria"/>
                <a:cs typeface="Arial"/>
                <a:hlinkClick r:id="rId4"/>
              </a:rPr>
              <a:t>5/15/2020</a:t>
            </a:r>
            <a:r>
              <a:rPr lang="en-US" altLang="en-US" sz="2000" dirty="0">
                <a:latin typeface="Cambria"/>
                <a:ea typeface="Cambria"/>
                <a:cs typeface="Arial"/>
              </a:rPr>
              <a:t> and </a:t>
            </a:r>
            <a:r>
              <a:rPr lang="en-US" altLang="en-US" sz="2000" dirty="0">
                <a:latin typeface="Cambria"/>
                <a:ea typeface="Cambria"/>
                <a:cs typeface="Arial"/>
                <a:hlinkClick r:id="rId5"/>
              </a:rPr>
              <a:t>01/15/2021</a:t>
            </a:r>
            <a:endParaRPr lang="en-US" altLang="en-US" sz="2000" dirty="0">
              <a:latin typeface="Cambria"/>
              <a:ea typeface="Cambria"/>
              <a:cs typeface="Arial"/>
            </a:endParaRPr>
          </a:p>
          <a:p>
            <a:pPr marL="1085850" lvl="1" indent="-342900">
              <a:buClr>
                <a:schemeClr val="accent2"/>
              </a:buClr>
              <a:buFont typeface="Arial" panose="020B0604020202020204" pitchFamily="34" charset="0"/>
              <a:buChar char="•"/>
            </a:pPr>
            <a:r>
              <a:rPr lang="en-US" altLang="en-US" sz="2000" dirty="0">
                <a:latin typeface="Cambria"/>
                <a:ea typeface="Cambria"/>
                <a:cs typeface="Arial"/>
              </a:rPr>
              <a:t>Identity/Statement of Educational purpose – </a:t>
            </a:r>
            <a:r>
              <a:rPr lang="en-US" sz="2000" dirty="0">
                <a:latin typeface="Cambria"/>
                <a:ea typeface="Cambria"/>
                <a:cs typeface="Arial"/>
                <a:hlinkClick r:id="rId3"/>
              </a:rPr>
              <a:t>GEN-21-05</a:t>
            </a:r>
            <a:endParaRPr lang="en-US" altLang="en-US" sz="2000" dirty="0">
              <a:latin typeface="Cambria"/>
              <a:ea typeface="Cambria"/>
              <a:cs typeface="Arial"/>
            </a:endParaRPr>
          </a:p>
        </p:txBody>
      </p:sp>
      <p:sp>
        <p:nvSpPr>
          <p:cNvPr id="5" name="Slide Number Placeholder 1">
            <a:extLst>
              <a:ext uri="{FF2B5EF4-FFF2-40B4-BE49-F238E27FC236}">
                <a16:creationId xmlns:a16="http://schemas.microsoft.com/office/drawing/2014/main" id="{FA1CAAF4-BDB7-48E2-B5E2-EFEE34AE88CE}"/>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7</a:t>
            </a:fld>
            <a:endParaRPr lang="en-US"/>
          </a:p>
        </p:txBody>
      </p:sp>
    </p:spTree>
    <p:extLst>
      <p:ext uri="{BB962C8B-B14F-4D97-AF65-F5344CB8AC3E}">
        <p14:creationId xmlns:p14="http://schemas.microsoft.com/office/powerpoint/2010/main" val="3722450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AB564A2-0A74-403C-97BA-8BB1F052F9FC}"/>
              </a:ext>
            </a:extLst>
          </p:cNvPr>
          <p:cNvSpPr>
            <a:spLocks noGrp="1"/>
          </p:cNvSpPr>
          <p:nvPr>
            <p:ph type="title"/>
          </p:nvPr>
        </p:nvSpPr>
        <p:spPr bwMode="auto">
          <a:xfrm>
            <a:off x="832577" y="378081"/>
            <a:ext cx="8874760" cy="7981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Autofit/>
          </a:bodyPr>
          <a:lstStyle/>
          <a:p>
            <a:pPr algn="l" eaLnBrk="1" hangingPunct="1"/>
            <a:r>
              <a:rPr lang="en-US" altLang="en-US">
                <a:latin typeface="Oswald"/>
                <a:cs typeface="Arial" panose="020B0604020202020204" pitchFamily="34" charset="0"/>
              </a:rPr>
              <a:t>2021-22 verification Resources</a:t>
            </a:r>
            <a:r>
              <a:rPr lang="en-US" altLang="en-US">
                <a:solidFill>
                  <a:srgbClr val="FF0000"/>
                </a:solidFill>
                <a:latin typeface="Oswald"/>
                <a:cs typeface="Arial" panose="020B0604020202020204" pitchFamily="34" charset="0"/>
              </a:rPr>
              <a:t> </a:t>
            </a:r>
          </a:p>
        </p:txBody>
      </p:sp>
      <p:sp>
        <p:nvSpPr>
          <p:cNvPr id="10243" name="Content Placeholder 2">
            <a:extLst>
              <a:ext uri="{FF2B5EF4-FFF2-40B4-BE49-F238E27FC236}">
                <a16:creationId xmlns:a16="http://schemas.microsoft.com/office/drawing/2014/main" id="{F48CD4D6-6C55-4085-887A-53B2E3DFF9DB}"/>
              </a:ext>
            </a:extLst>
          </p:cNvPr>
          <p:cNvSpPr txBox="1">
            <a:spLocks/>
          </p:cNvSpPr>
          <p:nvPr/>
        </p:nvSpPr>
        <p:spPr bwMode="auto">
          <a:xfrm>
            <a:off x="832577" y="1717368"/>
            <a:ext cx="10949758" cy="460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R="0" algn="l"/>
            <a:r>
              <a:rPr lang="en-US" dirty="0">
                <a:latin typeface="Cambria"/>
                <a:ea typeface="Cambria"/>
                <a:cs typeface="Arial"/>
                <a:hlinkClick r:id="rId3"/>
              </a:rPr>
              <a:t>Federal Register Notice of Information to be Verified for the 2021-22 Award Year</a:t>
            </a:r>
            <a:r>
              <a:rPr lang="en-US" dirty="0">
                <a:latin typeface="Cambria"/>
                <a:ea typeface="Cambria"/>
                <a:cs typeface="Arial"/>
              </a:rPr>
              <a:t>, September 3, 2020</a:t>
            </a:r>
          </a:p>
          <a:p>
            <a:pPr marR="0" algn="l"/>
            <a:endParaRPr lang="en-US" dirty="0">
              <a:latin typeface="Cambria" panose="02040503050406030204" pitchFamily="18" charset="0"/>
              <a:ea typeface="Cambria" panose="02040503050406030204" pitchFamily="18" charset="0"/>
            </a:endParaRPr>
          </a:p>
          <a:p>
            <a:r>
              <a:rPr lang="en-US" dirty="0">
                <a:latin typeface="Cambria"/>
                <a:ea typeface="Cambria"/>
                <a:cs typeface="Arial"/>
                <a:hlinkClick r:id="rId4"/>
              </a:rPr>
              <a:t>2021-2022 FAFSA Verification Suggested Text</a:t>
            </a:r>
            <a:r>
              <a:rPr lang="en-US" dirty="0">
                <a:latin typeface="Cambria"/>
                <a:ea typeface="Cambria"/>
                <a:cs typeface="Arial"/>
              </a:rPr>
              <a:t>, September 25, 2020 </a:t>
            </a:r>
            <a:endParaRPr lang="en-US" dirty="0">
              <a:latin typeface="Cambria" panose="02040503050406030204" pitchFamily="18" charset="0"/>
              <a:ea typeface="Cambria" panose="02040503050406030204" pitchFamily="18" charset="0"/>
            </a:endParaRPr>
          </a:p>
          <a:p>
            <a:pPr marR="0" algn="l"/>
            <a:endParaRPr lang="en-US" dirty="0">
              <a:solidFill>
                <a:schemeClr val="tx2"/>
              </a:solidFill>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hlinkClick r:id="rId5"/>
              </a:rPr>
              <a:t>2021–2022 EDE Technical Reference (July 2020 Update)</a:t>
            </a:r>
            <a:r>
              <a:rPr lang="en-US" dirty="0">
                <a:latin typeface="Cambria"/>
                <a:ea typeface="Cambria"/>
                <a:cs typeface="Arial"/>
              </a:rPr>
              <a:t>, July 29, 2020</a:t>
            </a:r>
          </a:p>
          <a:p>
            <a:endParaRPr lang="en-US"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hlinkClick r:id="rId6"/>
              </a:rPr>
              <a:t>2021-2022 ISIR Guide</a:t>
            </a:r>
            <a:r>
              <a:rPr lang="en-US" dirty="0">
                <a:latin typeface="Cambria"/>
                <a:ea typeface="Cambria"/>
                <a:cs typeface="Arial"/>
              </a:rPr>
              <a:t>, July 14, 2020</a:t>
            </a:r>
          </a:p>
          <a:p>
            <a:endParaRPr lang="en-US" altLang="en-US" dirty="0">
              <a:latin typeface="Cambria" panose="02040503050406030204" pitchFamily="18" charset="0"/>
              <a:ea typeface="Cambria" panose="02040503050406030204" pitchFamily="18" charset="0"/>
            </a:endParaRPr>
          </a:p>
          <a:p>
            <a:r>
              <a:rPr lang="en-US" altLang="en-US" dirty="0">
                <a:latin typeface="Cambria"/>
                <a:ea typeface="Cambria"/>
                <a:cs typeface="Arial"/>
                <a:hlinkClick r:id="rId7"/>
              </a:rPr>
              <a:t>2021-2022 FAFSA Verification-Internal Revenue Service (IRS) Tax Return Transcript Matrix</a:t>
            </a:r>
            <a:r>
              <a:rPr lang="en-US" altLang="en-US" dirty="0">
                <a:latin typeface="Cambria"/>
                <a:ea typeface="Cambria"/>
                <a:cs typeface="Arial"/>
              </a:rPr>
              <a:t>, November 20, 2020</a:t>
            </a:r>
          </a:p>
          <a:p>
            <a:endParaRPr lang="en-US" altLang="en-US" dirty="0">
              <a:latin typeface="Cambria" panose="02040503050406030204" pitchFamily="18" charset="0"/>
              <a:ea typeface="Cambria" panose="02040503050406030204" pitchFamily="18" charset="0"/>
            </a:endParaRPr>
          </a:p>
          <a:p>
            <a:r>
              <a:rPr lang="en-US" altLang="en-US" dirty="0">
                <a:latin typeface="Cambria" panose="02040503050406030204" pitchFamily="18" charset="0"/>
                <a:ea typeface="Cambria" panose="02040503050406030204" pitchFamily="18" charset="0"/>
                <a:hlinkClick r:id="rId8"/>
              </a:rPr>
              <a:t>2021-2022 Application and Verification Guide</a:t>
            </a:r>
            <a:r>
              <a:rPr lang="en-US" altLang="en-US" dirty="0">
                <a:latin typeface="Cambria" panose="02040503050406030204" pitchFamily="18" charset="0"/>
                <a:ea typeface="Cambria" panose="02040503050406030204" pitchFamily="18" charset="0"/>
              </a:rPr>
              <a:t>, Mar 28, 2021</a:t>
            </a:r>
          </a:p>
          <a:p>
            <a:endParaRPr lang="en-US" altLang="en-US" dirty="0">
              <a:latin typeface="Cambria" panose="02040503050406030204" pitchFamily="18" charset="0"/>
              <a:ea typeface="Cambria" panose="02040503050406030204" pitchFamily="18" charset="0"/>
            </a:endParaRPr>
          </a:p>
          <a:p>
            <a:r>
              <a:rPr lang="en-US" i="0" dirty="0">
                <a:solidFill>
                  <a:srgbClr val="17232E"/>
                </a:solidFill>
                <a:effectLst/>
                <a:latin typeface="Cambria" panose="02040503050406030204" pitchFamily="18" charset="0"/>
                <a:ea typeface="Cambria" panose="02040503050406030204" pitchFamily="18" charset="0"/>
                <a:hlinkClick r:id="rId9"/>
              </a:rPr>
              <a:t>Changes to 2021-2022 Verification Requirements</a:t>
            </a:r>
            <a:r>
              <a:rPr lang="en-US" altLang="en-US" dirty="0">
                <a:latin typeface="Cambria"/>
                <a:ea typeface="Cambria"/>
                <a:cs typeface="Arial"/>
              </a:rPr>
              <a:t>, July 13, 2021</a:t>
            </a:r>
          </a:p>
          <a:p>
            <a:endParaRPr lang="en-US" altLang="en-US" dirty="0">
              <a:latin typeface="Cambria"/>
              <a:ea typeface="Cambria"/>
              <a:cs typeface="Arial"/>
            </a:endParaRPr>
          </a:p>
          <a:p>
            <a:endParaRPr lang="en-US" altLang="en-US" dirty="0">
              <a:latin typeface="Cambria"/>
              <a:ea typeface="Cambria"/>
              <a:cs typeface="Arial"/>
            </a:endParaRPr>
          </a:p>
        </p:txBody>
      </p:sp>
      <p:sp>
        <p:nvSpPr>
          <p:cNvPr id="5" name="Slide Number Placeholder 1">
            <a:extLst>
              <a:ext uri="{FF2B5EF4-FFF2-40B4-BE49-F238E27FC236}">
                <a16:creationId xmlns:a16="http://schemas.microsoft.com/office/drawing/2014/main" id="{FA1CAAF4-BDB7-48E2-B5E2-EFEE34AE88CE}"/>
              </a:ext>
            </a:extLst>
          </p:cNvPr>
          <p:cNvSpPr>
            <a:spLocks noGrp="1"/>
          </p:cNvSpPr>
          <p:nvPr>
            <p:ph type="sldNum" sz="quarter" idx="4"/>
          </p:nvPr>
        </p:nvSpPr>
        <p:spPr>
          <a:xfrm>
            <a:off x="11715751" y="6324503"/>
            <a:ext cx="382452" cy="371572"/>
          </a:xfrm>
        </p:spPr>
        <p:txBody>
          <a:bodyPr/>
          <a:lstStyle/>
          <a:p>
            <a:fld id="{234755BD-B4AC-9044-BCE4-27904766F8BB}"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iece of paper&#10;&#10;Description automatically generated">
            <a:extLst>
              <a:ext uri="{FF2B5EF4-FFF2-40B4-BE49-F238E27FC236}">
                <a16:creationId xmlns:a16="http://schemas.microsoft.com/office/drawing/2014/main" id="{9F3665CE-2D8D-40A0-A476-A57C2689FB16}"/>
              </a:ext>
            </a:extLst>
          </p:cNvPr>
          <p:cNvPicPr>
            <a:picLocks noChangeAspect="1"/>
          </p:cNvPicPr>
          <p:nvPr/>
        </p:nvPicPr>
        <p:blipFill rotWithShape="1">
          <a:blip r:embed="rId3">
            <a:alphaModFix amt="45000"/>
          </a:blip>
          <a:srcRect b="1747"/>
          <a:stretch/>
        </p:blipFill>
        <p:spPr>
          <a:xfrm>
            <a:off x="5248275" y="1825525"/>
            <a:ext cx="6581775" cy="3702250"/>
          </a:xfrm>
          <a:prstGeom prst="rect">
            <a:avLst/>
          </a:prstGeom>
          <a:effectLst>
            <a:softEdge rad="635000"/>
          </a:effectLst>
        </p:spPr>
      </p:pic>
      <p:sp>
        <p:nvSpPr>
          <p:cNvPr id="2" name="Title 1">
            <a:extLst>
              <a:ext uri="{FF2B5EF4-FFF2-40B4-BE49-F238E27FC236}">
                <a16:creationId xmlns:a16="http://schemas.microsoft.com/office/drawing/2014/main" id="{9D596B97-7A7A-4029-9BB5-889F075E87AC}"/>
              </a:ext>
            </a:extLst>
          </p:cNvPr>
          <p:cNvSpPr>
            <a:spLocks noGrp="1"/>
          </p:cNvSpPr>
          <p:nvPr>
            <p:ph type="title"/>
          </p:nvPr>
        </p:nvSpPr>
        <p:spPr>
          <a:xfrm>
            <a:off x="806243" y="2545827"/>
            <a:ext cx="10366861" cy="2054670"/>
          </a:xfrm>
        </p:spPr>
        <p:txBody>
          <a:bodyPr vert="horz" lIns="121920" tIns="60960" rIns="121920" bIns="60960" rtlCol="0" anchor="ctr" anchorCtr="0">
            <a:normAutofit fontScale="90000"/>
          </a:bodyPr>
          <a:lstStyle/>
          <a:p>
            <a:pPr defTabSz="1219170"/>
            <a:r>
              <a:rPr lang="en-US" sz="8000">
                <a:solidFill>
                  <a:schemeClr val="bg1"/>
                </a:solidFill>
                <a:latin typeface="Oswald"/>
                <a:cs typeface="Arial" panose="020B0604020202020204" pitchFamily="34" charset="0"/>
              </a:rPr>
              <a:t>3. 2022-23 Verification </a:t>
            </a:r>
            <a:br>
              <a:rPr lang="en-US" altLang="en-US" sz="8000">
                <a:latin typeface="Cambria" panose="02040503050406030204" pitchFamily="18" charset="0"/>
                <a:ea typeface="Cambria" panose="02040503050406030204" pitchFamily="18" charset="0"/>
              </a:rPr>
            </a:br>
            <a:endParaRPr lang="en-US" sz="8000">
              <a:solidFill>
                <a:schemeClr val="bg1"/>
              </a:solidFill>
              <a:latin typeface="Oswald"/>
              <a:cs typeface="Arial" panose="020B0604020202020204" pitchFamily="34" charset="0"/>
            </a:endParaRPr>
          </a:p>
        </p:txBody>
      </p:sp>
      <p:sp>
        <p:nvSpPr>
          <p:cNvPr id="8" name="Slide Number Placeholder 1">
            <a:extLst>
              <a:ext uri="{FF2B5EF4-FFF2-40B4-BE49-F238E27FC236}">
                <a16:creationId xmlns:a16="http://schemas.microsoft.com/office/drawing/2014/main" id="{F51C4687-33DA-4267-B2F5-DBD0FA124754}"/>
              </a:ext>
            </a:extLst>
          </p:cNvPr>
          <p:cNvSpPr txBox="1">
            <a:spLocks/>
          </p:cNvSpPr>
          <p:nvPr/>
        </p:nvSpPr>
        <p:spPr>
          <a:xfrm>
            <a:off x="11715751" y="6324503"/>
            <a:ext cx="382452" cy="37157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4755BD-B4AC-9044-BCE4-27904766F8BB}" type="slidenum">
              <a:rPr lang="en-US" sz="800" smtClean="0">
                <a:solidFill>
                  <a:schemeClr val="bg1"/>
                </a:solidFill>
              </a:rPr>
              <a:pPr/>
              <a:t>9</a:t>
            </a:fld>
            <a:endParaRPr lang="en-US" sz="800">
              <a:solidFill>
                <a:schemeClr val="bg1"/>
              </a:solidFill>
            </a:endParaRPr>
          </a:p>
        </p:txBody>
      </p:sp>
    </p:spTree>
    <p:extLst>
      <p:ext uri="{BB962C8B-B14F-4D97-AF65-F5344CB8AC3E}">
        <p14:creationId xmlns:p14="http://schemas.microsoft.com/office/powerpoint/2010/main" val="2609948116"/>
      </p:ext>
    </p:extLst>
  </p:cSld>
  <p:clrMapOvr>
    <a:masterClrMapping/>
  </p:clrMapOvr>
</p:sld>
</file>

<file path=ppt/theme/theme1.xml><?xml version="1.0" encoding="utf-8"?>
<a:theme xmlns:a="http://schemas.openxmlformats.org/drawingml/2006/main" name="Office Theme">
  <a:themeElements>
    <a:clrScheme name="NextGen Colors">
      <a:dk1>
        <a:srgbClr val="191918"/>
      </a:dk1>
      <a:lt1>
        <a:srgbClr val="FFFFFF"/>
      </a:lt1>
      <a:dk2>
        <a:srgbClr val="2F3337"/>
      </a:dk2>
      <a:lt2>
        <a:srgbClr val="FFFFFE"/>
      </a:lt2>
      <a:accent1>
        <a:srgbClr val="2279A7"/>
      </a:accent1>
      <a:accent2>
        <a:srgbClr val="81C149"/>
      </a:accent2>
      <a:accent3>
        <a:srgbClr val="2CA34E"/>
      </a:accent3>
      <a:accent4>
        <a:srgbClr val="364755"/>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8f29d4d0-5528-4115-a002-02e36f812ef4">ZQHRFS737ZVJ-494-330</_dlc_DocId>
    <_dlc_DocIdUrl xmlns="8f29d4d0-5528-4115-a002-02e36f812ef4">
      <Url>https://fsa.share.ed.gov/bo/bs/pcd/tisb/_layouts/15/DocIdRedir.aspx?ID=ZQHRFS737ZVJ-494-330</Url>
      <Description>ZQHRFS737ZVJ-494-330</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BF831A60D2E1F4689CFB96880B50E0E" ma:contentTypeVersion="3" ma:contentTypeDescription="Create a new document." ma:contentTypeScope="" ma:versionID="f78611396e92de17521d03a5fa7e33ea">
  <xsd:schema xmlns:xsd="http://www.w3.org/2001/XMLSchema" xmlns:xs="http://www.w3.org/2001/XMLSchema" xmlns:p="http://schemas.microsoft.com/office/2006/metadata/properties" xmlns:ns2="8f29d4d0-5528-4115-a002-02e36f812ef4" targetNamespace="http://schemas.microsoft.com/office/2006/metadata/properties" ma:root="true" ma:fieldsID="3c2ac5c7cf918608ccd52f14bf01370d" ns2:_="">
    <xsd:import namespace="8f29d4d0-5528-4115-a002-02e36f812ef4"/>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29d4d0-5528-4115-a002-02e36f812e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2BB7B0-5A8C-4459-A163-AB5098F9E6EE}">
  <ds:schemaRefs>
    <ds:schemaRef ds:uri="http://schemas.microsoft.com/sharepoint/events"/>
  </ds:schemaRefs>
</ds:datastoreItem>
</file>

<file path=customXml/itemProps2.xml><?xml version="1.0" encoding="utf-8"?>
<ds:datastoreItem xmlns:ds="http://schemas.openxmlformats.org/officeDocument/2006/customXml" ds:itemID="{AE376008-96D4-4ABA-979E-BB0A4B41A0EB}">
  <ds:schemaRefs>
    <ds:schemaRef ds:uri="8f29d4d0-5528-4115-a002-02e36f812ef4"/>
    <ds:schemaRef ds:uri="http://purl.org/dc/terms/"/>
    <ds:schemaRef ds:uri="http://www.w3.org/XML/1998/namespace"/>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A71C13F1-A5FC-456A-A852-695B535EB8A4}">
  <ds:schemaRefs>
    <ds:schemaRef ds:uri="8f29d4d0-5528-4115-a002-02e36f812ef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1B2DCF16-C109-4A1A-8065-614F11557B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690</TotalTime>
  <Words>1866</Words>
  <Application>Microsoft Office PowerPoint</Application>
  <PresentationFormat>Widescreen</PresentationFormat>
  <Paragraphs>252</Paragraphs>
  <Slides>31</Slides>
  <Notes>30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Cambria</vt:lpstr>
      <vt:lpstr>Oswald</vt:lpstr>
      <vt:lpstr>Public Sans</vt:lpstr>
      <vt:lpstr>Times New Roman</vt:lpstr>
      <vt:lpstr>Wingdings</vt:lpstr>
      <vt:lpstr>Office Theme</vt:lpstr>
      <vt:lpstr>General Session #3 Verification (2021-22 AND 2022-23)</vt:lpstr>
      <vt:lpstr>Agenda</vt:lpstr>
      <vt:lpstr>1. Verification history</vt:lpstr>
      <vt:lpstr>Verification history </vt:lpstr>
      <vt:lpstr>The FUTURE Act</vt:lpstr>
      <vt:lpstr>2. 2021-22 Verification  </vt:lpstr>
      <vt:lpstr>2021-22 verification </vt:lpstr>
      <vt:lpstr>2021-22 verification Resources </vt:lpstr>
      <vt:lpstr>3. 2022-23 Verification  </vt:lpstr>
      <vt:lpstr>2022-23 Verification </vt:lpstr>
      <vt:lpstr>2022-23 Verification </vt:lpstr>
      <vt:lpstr>Reporting Results for Groups V4 &amp; V5</vt:lpstr>
      <vt:lpstr>2022–23 Verification </vt:lpstr>
      <vt:lpstr>2022-23 Verification </vt:lpstr>
      <vt:lpstr>2022-23 Verification </vt:lpstr>
      <vt:lpstr>2022-23 Verification </vt:lpstr>
      <vt:lpstr>2022-23 Verification </vt:lpstr>
      <vt:lpstr>2022-23 Verification </vt:lpstr>
      <vt:lpstr>2022-23 Verification </vt:lpstr>
      <vt:lpstr>2022-23 Verification </vt:lpstr>
      <vt:lpstr>2022-23 Verification </vt:lpstr>
      <vt:lpstr>Application and Verification guide</vt:lpstr>
      <vt:lpstr>2022-23 Verification Resources </vt:lpstr>
      <vt:lpstr>4. Verification rates </vt:lpstr>
      <vt:lpstr>VERIFICATION RATES </vt:lpstr>
      <vt:lpstr>VERIFICATION RATES </vt:lpstr>
      <vt:lpstr>VERIFICATION RATES </vt:lpstr>
      <vt:lpstr>VERIFICATION RATES </vt:lpstr>
      <vt:lpstr>VERIFICATION RATES </vt:lpstr>
      <vt:lpstr>VERIFICATION RATES </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NOTES on template use</dc:title>
  <dc:creator>Lloyd, Leslie</dc:creator>
  <cp:lastModifiedBy>Cottingham, Brittney</cp:lastModifiedBy>
  <cp:revision>86</cp:revision>
  <dcterms:created xsi:type="dcterms:W3CDTF">2020-06-18T13:31:15Z</dcterms:created>
  <dcterms:modified xsi:type="dcterms:W3CDTF">2021-11-16T18:50:42Z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0x0101006BF831A60D2E1F4689CFB96880B50E0E</vt:lpwstr>
  </property>
  <property fmtid="{D5CDD505-2E9C-101B-9397-08002B2CF9AE}" pid="3" name="AuthorIds_UIVersion_2560">
    <vt:lpwstr>79</vt:lpwstr>
  </property>
  <property fmtid="{D5CDD505-2E9C-101B-9397-08002B2CF9AE}" pid="4" name="_dlc_DocIdItemGuid">
    <vt:lpwstr>08a93cf7-2445-4edd-8111-a4e9cce578ac</vt:lpwstr>
  </property>
</Properties>
</file>